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493" r:id="rId2"/>
    <p:sldId id="524" r:id="rId3"/>
    <p:sldId id="533" r:id="rId4"/>
    <p:sldId id="534" r:id="rId5"/>
    <p:sldId id="535" r:id="rId6"/>
    <p:sldId id="536" r:id="rId7"/>
    <p:sldId id="537" r:id="rId8"/>
    <p:sldId id="523" r:id="rId9"/>
    <p:sldId id="525" r:id="rId10"/>
    <p:sldId id="526" r:id="rId11"/>
    <p:sldId id="539" r:id="rId12"/>
    <p:sldId id="538" r:id="rId13"/>
    <p:sldId id="527" r:id="rId14"/>
    <p:sldId id="542" r:id="rId15"/>
    <p:sldId id="528" r:id="rId16"/>
    <p:sldId id="540" r:id="rId17"/>
    <p:sldId id="529" r:id="rId18"/>
    <p:sldId id="541" r:id="rId19"/>
    <p:sldId id="530" r:id="rId20"/>
    <p:sldId id="543" r:id="rId21"/>
  </p:sldIdLst>
  <p:sldSz cx="9144000" cy="6858000" type="screen4x3"/>
  <p:notesSz cx="6858000" cy="9034463"/>
  <p:defaultTextStyle>
    <a:defPPr>
      <a:defRPr lang="en-US"/>
    </a:defPPr>
    <a:lvl1pPr algn="ctr" rtl="0" fontAlgn="base">
      <a:spcBef>
        <a:spcPct val="0"/>
      </a:spcBef>
      <a:spcAft>
        <a:spcPct val="0"/>
      </a:spcAft>
      <a:defRPr sz="900" b="1" kern="1200">
        <a:solidFill>
          <a:schemeClr val="tx1"/>
        </a:solidFill>
        <a:latin typeface="Arial" charset="0"/>
        <a:ea typeface="+mn-ea"/>
        <a:cs typeface="+mn-cs"/>
      </a:defRPr>
    </a:lvl1pPr>
    <a:lvl2pPr marL="457200" algn="ctr" rtl="0" fontAlgn="base">
      <a:spcBef>
        <a:spcPct val="0"/>
      </a:spcBef>
      <a:spcAft>
        <a:spcPct val="0"/>
      </a:spcAft>
      <a:defRPr sz="900" b="1" kern="1200">
        <a:solidFill>
          <a:schemeClr val="tx1"/>
        </a:solidFill>
        <a:latin typeface="Arial" charset="0"/>
        <a:ea typeface="+mn-ea"/>
        <a:cs typeface="+mn-cs"/>
      </a:defRPr>
    </a:lvl2pPr>
    <a:lvl3pPr marL="914400" algn="ctr" rtl="0" fontAlgn="base">
      <a:spcBef>
        <a:spcPct val="0"/>
      </a:spcBef>
      <a:spcAft>
        <a:spcPct val="0"/>
      </a:spcAft>
      <a:defRPr sz="900" b="1" kern="1200">
        <a:solidFill>
          <a:schemeClr val="tx1"/>
        </a:solidFill>
        <a:latin typeface="Arial" charset="0"/>
        <a:ea typeface="+mn-ea"/>
        <a:cs typeface="+mn-cs"/>
      </a:defRPr>
    </a:lvl3pPr>
    <a:lvl4pPr marL="1371600" algn="ctr" rtl="0" fontAlgn="base">
      <a:spcBef>
        <a:spcPct val="0"/>
      </a:spcBef>
      <a:spcAft>
        <a:spcPct val="0"/>
      </a:spcAft>
      <a:defRPr sz="900" b="1" kern="1200">
        <a:solidFill>
          <a:schemeClr val="tx1"/>
        </a:solidFill>
        <a:latin typeface="Arial" charset="0"/>
        <a:ea typeface="+mn-ea"/>
        <a:cs typeface="+mn-cs"/>
      </a:defRPr>
    </a:lvl4pPr>
    <a:lvl5pPr marL="1828800" algn="ctr" rtl="0" fontAlgn="base">
      <a:spcBef>
        <a:spcPct val="0"/>
      </a:spcBef>
      <a:spcAft>
        <a:spcPct val="0"/>
      </a:spcAft>
      <a:defRPr sz="900" b="1" kern="1200">
        <a:solidFill>
          <a:schemeClr val="tx1"/>
        </a:solidFill>
        <a:latin typeface="Arial" charset="0"/>
        <a:ea typeface="+mn-ea"/>
        <a:cs typeface="+mn-cs"/>
      </a:defRPr>
    </a:lvl5pPr>
    <a:lvl6pPr marL="2286000" algn="l" defTabSz="914400" rtl="0" eaLnBrk="1" latinLnBrk="0" hangingPunct="1">
      <a:defRPr sz="900" b="1" kern="1200">
        <a:solidFill>
          <a:schemeClr val="tx1"/>
        </a:solidFill>
        <a:latin typeface="Arial" charset="0"/>
        <a:ea typeface="+mn-ea"/>
        <a:cs typeface="+mn-cs"/>
      </a:defRPr>
    </a:lvl6pPr>
    <a:lvl7pPr marL="2743200" algn="l" defTabSz="914400" rtl="0" eaLnBrk="1" latinLnBrk="0" hangingPunct="1">
      <a:defRPr sz="900" b="1" kern="1200">
        <a:solidFill>
          <a:schemeClr val="tx1"/>
        </a:solidFill>
        <a:latin typeface="Arial" charset="0"/>
        <a:ea typeface="+mn-ea"/>
        <a:cs typeface="+mn-cs"/>
      </a:defRPr>
    </a:lvl7pPr>
    <a:lvl8pPr marL="3200400" algn="l" defTabSz="914400" rtl="0" eaLnBrk="1" latinLnBrk="0" hangingPunct="1">
      <a:defRPr sz="900" b="1" kern="1200">
        <a:solidFill>
          <a:schemeClr val="tx1"/>
        </a:solidFill>
        <a:latin typeface="Arial" charset="0"/>
        <a:ea typeface="+mn-ea"/>
        <a:cs typeface="+mn-cs"/>
      </a:defRPr>
    </a:lvl8pPr>
    <a:lvl9pPr marL="3657600" algn="l" defTabSz="914400" rtl="0" eaLnBrk="1" latinLnBrk="0" hangingPunct="1">
      <a:defRPr sz="9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E8F3"/>
    <a:srgbClr val="B1D5E9"/>
    <a:srgbClr val="FFECD9"/>
    <a:srgbClr val="FFCC99"/>
    <a:srgbClr val="FF9933"/>
    <a:srgbClr val="FFC44D"/>
    <a:srgbClr val="CF2D0D"/>
    <a:srgbClr val="DCB9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859" autoAdjust="0"/>
    <p:restoredTop sz="98783" autoAdjust="0"/>
  </p:normalViewPr>
  <p:slideViewPr>
    <p:cSldViewPr>
      <p:cViewPr>
        <p:scale>
          <a:sx n="100" d="100"/>
          <a:sy n="100" d="100"/>
        </p:scale>
        <p:origin x="-2364" y="-47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812"/>
    </p:cViewPr>
  </p:sorterViewPr>
  <p:notesViewPr>
    <p:cSldViewPr>
      <p:cViewPr varScale="1">
        <p:scale>
          <a:sx n="54" d="100"/>
          <a:sy n="54" d="100"/>
        </p:scale>
        <p:origin x="-1770" y="-90"/>
      </p:cViewPr>
      <p:guideLst>
        <p:guide orient="horz" pos="2845"/>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186"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89575" tIns="44787" rIns="89575" bIns="44787" numCol="1" anchor="t" anchorCtr="0" compatLnSpc="1">
            <a:prstTxWarp prst="textNoShape">
              <a:avLst/>
            </a:prstTxWarp>
          </a:bodyPr>
          <a:lstStyle>
            <a:lvl1pPr algn="l" defTabSz="895350">
              <a:defRPr sz="1200" b="0">
                <a:latin typeface="Times New Roman" pitchFamily="18" charset="0"/>
              </a:defRPr>
            </a:lvl1pPr>
          </a:lstStyle>
          <a:p>
            <a:pPr>
              <a:defRPr/>
            </a:pPr>
            <a:endParaRPr lang="en-US" dirty="0"/>
          </a:p>
        </p:txBody>
      </p:sp>
      <p:sp>
        <p:nvSpPr>
          <p:cNvPr id="93187" name="Rectangle 3"/>
          <p:cNvSpPr>
            <a:spLocks noGrp="1" noChangeArrowheads="1"/>
          </p:cNvSpPr>
          <p:nvPr>
            <p:ph type="dt" sz="quarter" idx="1"/>
          </p:nvPr>
        </p:nvSpPr>
        <p:spPr bwMode="auto">
          <a:xfrm>
            <a:off x="3886200" y="0"/>
            <a:ext cx="2971800" cy="452438"/>
          </a:xfrm>
          <a:prstGeom prst="rect">
            <a:avLst/>
          </a:prstGeom>
          <a:noFill/>
          <a:ln w="9525">
            <a:noFill/>
            <a:miter lim="800000"/>
            <a:headEnd/>
            <a:tailEnd/>
          </a:ln>
          <a:effectLst/>
        </p:spPr>
        <p:txBody>
          <a:bodyPr vert="horz" wrap="square" lIns="89575" tIns="44787" rIns="89575" bIns="44787" numCol="1" anchor="t" anchorCtr="0" compatLnSpc="1">
            <a:prstTxWarp prst="textNoShape">
              <a:avLst/>
            </a:prstTxWarp>
          </a:bodyPr>
          <a:lstStyle>
            <a:lvl1pPr algn="r" defTabSz="895350">
              <a:defRPr sz="1200" b="0">
                <a:latin typeface="Times New Roman" pitchFamily="18" charset="0"/>
              </a:defRPr>
            </a:lvl1pPr>
          </a:lstStyle>
          <a:p>
            <a:pPr>
              <a:defRPr/>
            </a:pPr>
            <a:endParaRPr lang="en-US" dirty="0"/>
          </a:p>
        </p:txBody>
      </p:sp>
      <p:sp>
        <p:nvSpPr>
          <p:cNvPr id="93188" name="Rectangle 4"/>
          <p:cNvSpPr>
            <a:spLocks noGrp="1" noChangeArrowheads="1"/>
          </p:cNvSpPr>
          <p:nvPr>
            <p:ph type="ftr" sz="quarter" idx="2"/>
          </p:nvPr>
        </p:nvSpPr>
        <p:spPr bwMode="auto">
          <a:xfrm>
            <a:off x="0" y="8582025"/>
            <a:ext cx="2971800" cy="452438"/>
          </a:xfrm>
          <a:prstGeom prst="rect">
            <a:avLst/>
          </a:prstGeom>
          <a:noFill/>
          <a:ln w="9525">
            <a:noFill/>
            <a:miter lim="800000"/>
            <a:headEnd/>
            <a:tailEnd/>
          </a:ln>
          <a:effectLst/>
        </p:spPr>
        <p:txBody>
          <a:bodyPr vert="horz" wrap="square" lIns="89575" tIns="44787" rIns="89575" bIns="44787" numCol="1" anchor="b" anchorCtr="0" compatLnSpc="1">
            <a:prstTxWarp prst="textNoShape">
              <a:avLst/>
            </a:prstTxWarp>
          </a:bodyPr>
          <a:lstStyle>
            <a:lvl1pPr algn="l" defTabSz="895350">
              <a:defRPr sz="1200" b="0">
                <a:latin typeface="Times New Roman" pitchFamily="18" charset="0"/>
              </a:defRPr>
            </a:lvl1pPr>
          </a:lstStyle>
          <a:p>
            <a:pPr>
              <a:defRPr/>
            </a:pPr>
            <a:endParaRPr lang="en-US" dirty="0"/>
          </a:p>
        </p:txBody>
      </p:sp>
      <p:sp>
        <p:nvSpPr>
          <p:cNvPr id="93189" name="Rectangle 5"/>
          <p:cNvSpPr>
            <a:spLocks noGrp="1" noChangeArrowheads="1"/>
          </p:cNvSpPr>
          <p:nvPr>
            <p:ph type="sldNum" sz="quarter" idx="3"/>
          </p:nvPr>
        </p:nvSpPr>
        <p:spPr bwMode="auto">
          <a:xfrm>
            <a:off x="3886200" y="8582025"/>
            <a:ext cx="2971800" cy="452438"/>
          </a:xfrm>
          <a:prstGeom prst="rect">
            <a:avLst/>
          </a:prstGeom>
          <a:noFill/>
          <a:ln w="9525">
            <a:noFill/>
            <a:miter lim="800000"/>
            <a:headEnd/>
            <a:tailEnd/>
          </a:ln>
          <a:effectLst/>
        </p:spPr>
        <p:txBody>
          <a:bodyPr vert="horz" wrap="square" lIns="89575" tIns="44787" rIns="89575" bIns="44787" numCol="1" anchor="b" anchorCtr="0" compatLnSpc="1">
            <a:prstTxWarp prst="textNoShape">
              <a:avLst/>
            </a:prstTxWarp>
          </a:bodyPr>
          <a:lstStyle>
            <a:lvl1pPr algn="r" defTabSz="895350">
              <a:defRPr sz="1200" b="0">
                <a:latin typeface="Times New Roman" pitchFamily="18" charset="0"/>
              </a:defRPr>
            </a:lvl1pPr>
          </a:lstStyle>
          <a:p>
            <a:pPr>
              <a:defRPr/>
            </a:pPr>
            <a:fld id="{D5437007-B289-4DDB-A866-4BDD8E1A8826}" type="slidenum">
              <a:rPr lang="en-US"/>
              <a:pPr>
                <a:defRPr/>
              </a:pPr>
              <a:t>‹#›</a:t>
            </a:fld>
            <a:endParaRPr lang="en-US" dirty="0"/>
          </a:p>
        </p:txBody>
      </p:sp>
    </p:spTree>
    <p:extLst>
      <p:ext uri="{BB962C8B-B14F-4D97-AF65-F5344CB8AC3E}">
        <p14:creationId xmlns:p14="http://schemas.microsoft.com/office/powerpoint/2010/main" val="83235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2438"/>
          </a:xfrm>
          <a:prstGeom prst="rect">
            <a:avLst/>
          </a:prstGeom>
          <a:noFill/>
          <a:ln w="9525">
            <a:noFill/>
            <a:miter lim="800000"/>
            <a:headEnd/>
            <a:tailEnd/>
          </a:ln>
          <a:effectLst/>
        </p:spPr>
        <p:txBody>
          <a:bodyPr vert="horz" wrap="square" lIns="89575" tIns="44787" rIns="89575" bIns="44787" numCol="1" anchor="t" anchorCtr="0" compatLnSpc="1">
            <a:prstTxWarp prst="textNoShape">
              <a:avLst/>
            </a:prstTxWarp>
          </a:bodyPr>
          <a:lstStyle>
            <a:lvl1pPr algn="l" defTabSz="895350">
              <a:defRPr sz="1200" b="0">
                <a:latin typeface="Times New Roman" pitchFamily="18" charset="0"/>
              </a:defRPr>
            </a:lvl1pPr>
          </a:lstStyle>
          <a:p>
            <a:pPr>
              <a:defRPr/>
            </a:pPr>
            <a:endParaRPr lang="en-US" dirty="0"/>
          </a:p>
        </p:txBody>
      </p:sp>
      <p:sp>
        <p:nvSpPr>
          <p:cNvPr id="15363" name="Rectangle 3"/>
          <p:cNvSpPr>
            <a:spLocks noGrp="1" noChangeArrowheads="1"/>
          </p:cNvSpPr>
          <p:nvPr>
            <p:ph type="dt" idx="1"/>
          </p:nvPr>
        </p:nvSpPr>
        <p:spPr bwMode="auto">
          <a:xfrm>
            <a:off x="3886200" y="0"/>
            <a:ext cx="2971800" cy="452438"/>
          </a:xfrm>
          <a:prstGeom prst="rect">
            <a:avLst/>
          </a:prstGeom>
          <a:noFill/>
          <a:ln w="9525">
            <a:noFill/>
            <a:miter lim="800000"/>
            <a:headEnd/>
            <a:tailEnd/>
          </a:ln>
          <a:effectLst/>
        </p:spPr>
        <p:txBody>
          <a:bodyPr vert="horz" wrap="square" lIns="89575" tIns="44787" rIns="89575" bIns="44787" numCol="1" anchor="t" anchorCtr="0" compatLnSpc="1">
            <a:prstTxWarp prst="textNoShape">
              <a:avLst/>
            </a:prstTxWarp>
          </a:bodyPr>
          <a:lstStyle>
            <a:lvl1pPr algn="r" defTabSz="895350">
              <a:defRPr sz="1200" b="0">
                <a:latin typeface="Times New Roman" pitchFamily="18" charset="0"/>
              </a:defRPr>
            </a:lvl1pPr>
          </a:lstStyle>
          <a:p>
            <a:pPr>
              <a:defRPr/>
            </a:pPr>
            <a:endParaRPr lang="en-US" dirty="0"/>
          </a:p>
        </p:txBody>
      </p:sp>
      <p:sp>
        <p:nvSpPr>
          <p:cNvPr id="9220" name="Rectangle 4"/>
          <p:cNvSpPr>
            <a:spLocks noGrp="1" noRot="1" noChangeAspect="1" noChangeArrowheads="1" noTextEdit="1"/>
          </p:cNvSpPr>
          <p:nvPr>
            <p:ph type="sldImg" idx="2"/>
          </p:nvPr>
        </p:nvSpPr>
        <p:spPr bwMode="auto">
          <a:xfrm>
            <a:off x="1173163" y="677863"/>
            <a:ext cx="4516437" cy="3387725"/>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14400" y="4292600"/>
            <a:ext cx="5029200" cy="4064000"/>
          </a:xfrm>
          <a:prstGeom prst="rect">
            <a:avLst/>
          </a:prstGeom>
          <a:noFill/>
          <a:ln w="9525">
            <a:noFill/>
            <a:miter lim="800000"/>
            <a:headEnd/>
            <a:tailEnd/>
          </a:ln>
          <a:effectLst/>
        </p:spPr>
        <p:txBody>
          <a:bodyPr vert="horz" wrap="square" lIns="89575" tIns="44787" rIns="89575" bIns="4478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582025"/>
            <a:ext cx="2971800" cy="452438"/>
          </a:xfrm>
          <a:prstGeom prst="rect">
            <a:avLst/>
          </a:prstGeom>
          <a:noFill/>
          <a:ln w="9525">
            <a:noFill/>
            <a:miter lim="800000"/>
            <a:headEnd/>
            <a:tailEnd/>
          </a:ln>
          <a:effectLst/>
        </p:spPr>
        <p:txBody>
          <a:bodyPr vert="horz" wrap="square" lIns="89575" tIns="44787" rIns="89575" bIns="44787" numCol="1" anchor="b" anchorCtr="0" compatLnSpc="1">
            <a:prstTxWarp prst="textNoShape">
              <a:avLst/>
            </a:prstTxWarp>
          </a:bodyPr>
          <a:lstStyle>
            <a:lvl1pPr algn="l" defTabSz="895350">
              <a:defRPr sz="1200" b="0">
                <a:latin typeface="Times New Roman" pitchFamily="18" charset="0"/>
              </a:defRPr>
            </a:lvl1pPr>
          </a:lstStyle>
          <a:p>
            <a:pPr>
              <a:defRPr/>
            </a:pPr>
            <a:endParaRPr lang="en-US" dirty="0"/>
          </a:p>
        </p:txBody>
      </p:sp>
      <p:sp>
        <p:nvSpPr>
          <p:cNvPr id="15367" name="Rectangle 7"/>
          <p:cNvSpPr>
            <a:spLocks noGrp="1" noChangeArrowheads="1"/>
          </p:cNvSpPr>
          <p:nvPr>
            <p:ph type="sldNum" sz="quarter" idx="5"/>
          </p:nvPr>
        </p:nvSpPr>
        <p:spPr bwMode="auto">
          <a:xfrm>
            <a:off x="3886200" y="8582025"/>
            <a:ext cx="2971800" cy="452438"/>
          </a:xfrm>
          <a:prstGeom prst="rect">
            <a:avLst/>
          </a:prstGeom>
          <a:noFill/>
          <a:ln w="9525">
            <a:noFill/>
            <a:miter lim="800000"/>
            <a:headEnd/>
            <a:tailEnd/>
          </a:ln>
          <a:effectLst/>
        </p:spPr>
        <p:txBody>
          <a:bodyPr vert="horz" wrap="square" lIns="89575" tIns="44787" rIns="89575" bIns="44787" numCol="1" anchor="b" anchorCtr="0" compatLnSpc="1">
            <a:prstTxWarp prst="textNoShape">
              <a:avLst/>
            </a:prstTxWarp>
          </a:bodyPr>
          <a:lstStyle>
            <a:lvl1pPr algn="r" defTabSz="895350">
              <a:defRPr sz="1200" b="0">
                <a:latin typeface="Times New Roman" pitchFamily="18" charset="0"/>
              </a:defRPr>
            </a:lvl1pPr>
          </a:lstStyle>
          <a:p>
            <a:pPr>
              <a:defRPr/>
            </a:pPr>
            <a:fld id="{1427AD9B-CA78-4AF0-B06C-CE2851B199F1}" type="slidenum">
              <a:rPr lang="en-US"/>
              <a:pPr>
                <a:defRPr/>
              </a:pPr>
              <a:t>‹#›</a:t>
            </a:fld>
            <a:endParaRPr lang="en-US" dirty="0"/>
          </a:p>
        </p:txBody>
      </p:sp>
    </p:spTree>
    <p:extLst>
      <p:ext uri="{BB962C8B-B14F-4D97-AF65-F5344CB8AC3E}">
        <p14:creationId xmlns:p14="http://schemas.microsoft.com/office/powerpoint/2010/main" val="39037085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5B2A241-B9EC-4DA1-9C40-6290A30F853A}" type="slidenum">
              <a:rPr lang="en-US"/>
              <a:pPr>
                <a:defRPr/>
              </a:pPr>
              <a:t>‹#›</a:t>
            </a:fld>
            <a:endParaRPr lang="en-US" dirty="0"/>
          </a:p>
        </p:txBody>
      </p:sp>
    </p:spTree>
  </p:cSld>
  <p:clrMapOvr>
    <a:masterClrMapping/>
  </p:clrMapOvr>
  <p:transition spd="med">
    <p:pull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98FDD3A-C6E9-4FD8-AC1E-0EEF240F43EA}" type="slidenum">
              <a:rPr lang="en-US"/>
              <a:pPr>
                <a:defRPr/>
              </a:pPr>
              <a:t>‹#›</a:t>
            </a:fld>
            <a:endParaRPr lang="en-US" dirty="0"/>
          </a:p>
        </p:txBody>
      </p:sp>
    </p:spTree>
  </p:cSld>
  <p:clrMapOvr>
    <a:masterClrMapping/>
  </p:clrMapOvr>
  <p:transition spd="med">
    <p:pull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14FA4E2-36DD-4E62-95D9-D6797903F42F}" type="slidenum">
              <a:rPr lang="en-US"/>
              <a:pPr>
                <a:defRPr/>
              </a:pPr>
              <a:t>‹#›</a:t>
            </a:fld>
            <a:endParaRPr lang="en-US" dirty="0"/>
          </a:p>
        </p:txBody>
      </p:sp>
    </p:spTree>
  </p:cSld>
  <p:clrMapOvr>
    <a:masterClrMapping/>
  </p:clrMapOvr>
  <p:transition spd="med">
    <p:pull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394A9FA-F256-4F50-BFAF-AC1EAA90F649}" type="slidenum">
              <a:rPr lang="en-US"/>
              <a:pPr>
                <a:defRPr/>
              </a:pPr>
              <a:t>‹#›</a:t>
            </a:fld>
            <a:endParaRPr lang="en-US" dirty="0"/>
          </a:p>
        </p:txBody>
      </p:sp>
    </p:spTree>
  </p:cSld>
  <p:clrMapOvr>
    <a:masterClrMapping/>
  </p:clrMapOvr>
  <p:transition spd="med">
    <p:pull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2873A15-ACCF-436A-8D30-1D3D0991312A}" type="slidenum">
              <a:rPr lang="en-US"/>
              <a:pPr>
                <a:defRPr/>
              </a:pPr>
              <a:t>‹#›</a:t>
            </a:fld>
            <a:endParaRPr lang="en-US" dirty="0"/>
          </a:p>
        </p:txBody>
      </p:sp>
    </p:spTree>
  </p:cSld>
  <p:clrMapOvr>
    <a:masterClrMapping/>
  </p:clrMapOvr>
  <p:transition spd="med">
    <p:pull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CFD7FFB1-6300-406C-86B7-26FDF20D5B5E}" type="slidenum">
              <a:rPr lang="en-US"/>
              <a:pPr>
                <a:defRPr/>
              </a:pPr>
              <a:t>‹#›</a:t>
            </a:fld>
            <a:endParaRPr lang="en-US" dirty="0"/>
          </a:p>
        </p:txBody>
      </p:sp>
    </p:spTree>
  </p:cSld>
  <p:clrMapOvr>
    <a:masterClrMapping/>
  </p:clrMapOvr>
  <p:transition spd="med">
    <p:pull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F062B1E-D20B-4FFD-B4FF-0FE429BB3B0D}" type="slidenum">
              <a:rPr lang="en-US"/>
              <a:pPr>
                <a:defRPr/>
              </a:pPr>
              <a:t>‹#›</a:t>
            </a:fld>
            <a:endParaRPr lang="en-US" dirty="0"/>
          </a:p>
        </p:txBody>
      </p:sp>
    </p:spTree>
  </p:cSld>
  <p:clrMapOvr>
    <a:masterClrMapping/>
  </p:clrMapOvr>
  <p:transition spd="med">
    <p:pull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8CAFD2FE-E51B-4995-BE7F-203C81EF6C34}" type="slidenum">
              <a:rPr lang="en-US"/>
              <a:pPr>
                <a:defRPr/>
              </a:pPr>
              <a:t>‹#›</a:t>
            </a:fld>
            <a:endParaRPr lang="en-US" dirty="0"/>
          </a:p>
        </p:txBody>
      </p:sp>
    </p:spTree>
  </p:cSld>
  <p:clrMapOvr>
    <a:masterClrMapping/>
  </p:clrMapOvr>
  <p:transition spd="med">
    <p:pull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4E20D245-4160-4C0E-BB46-61D513F7023B}" type="slidenum">
              <a:rPr lang="en-US"/>
              <a:pPr>
                <a:defRPr/>
              </a:pPr>
              <a:t>‹#›</a:t>
            </a:fld>
            <a:endParaRPr lang="en-US" dirty="0"/>
          </a:p>
        </p:txBody>
      </p:sp>
    </p:spTree>
  </p:cSld>
  <p:clrMapOvr>
    <a:masterClrMapping/>
  </p:clrMapOvr>
  <p:transition spd="med">
    <p:pull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A3326C1-A173-4291-91BA-8182A728063F}" type="slidenum">
              <a:rPr lang="en-US"/>
              <a:pPr>
                <a:defRPr/>
              </a:pPr>
              <a:t>‹#›</a:t>
            </a:fld>
            <a:endParaRPr lang="en-US" dirty="0"/>
          </a:p>
        </p:txBody>
      </p:sp>
    </p:spTree>
  </p:cSld>
  <p:clrMapOvr>
    <a:masterClrMapping/>
  </p:clrMapOvr>
  <p:transition spd="med">
    <p:pull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082415A-DD27-449D-9C77-CBD18D6CD073}" type="slidenum">
              <a:rPr lang="en-US"/>
              <a:pPr>
                <a:defRPr/>
              </a:pPr>
              <a:t>‹#›</a:t>
            </a:fld>
            <a:endParaRPr lang="en-US" dirty="0"/>
          </a:p>
        </p:txBody>
      </p:sp>
    </p:spTree>
  </p:cSld>
  <p:clrMapOvr>
    <a:masterClrMapping/>
  </p:clrMapOvr>
  <p:transition spd="med">
    <p:pull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29" tIns="45714" rIns="91429" bIns="45714"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29" tIns="45714" rIns="91429" bIns="45714" numCol="1" anchor="t" anchorCtr="0" compatLnSpc="1">
            <a:prstTxWarp prst="textNoShape">
              <a:avLst/>
            </a:prstTxWarp>
          </a:bodyPr>
          <a:lstStyle>
            <a:lvl1pPr algn="l">
              <a:defRPr sz="1400" b="0">
                <a:latin typeface="+mn-lt"/>
              </a:defRPr>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29" tIns="45714" rIns="91429" bIns="45714" numCol="1" anchor="t" anchorCtr="0" compatLnSpc="1">
            <a:prstTxWarp prst="textNoShape">
              <a:avLst/>
            </a:prstTxWarp>
          </a:bodyPr>
          <a:lstStyle>
            <a:lvl1pPr>
              <a:defRPr sz="1400" b="0">
                <a:latin typeface="+mn-lt"/>
              </a:defRPr>
            </a:lvl1pPr>
          </a:lstStyle>
          <a:p>
            <a:pPr>
              <a:defRPr/>
            </a:pP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29" tIns="45714" rIns="91429" bIns="45714" numCol="1" anchor="t" anchorCtr="0" compatLnSpc="1">
            <a:prstTxWarp prst="textNoShape">
              <a:avLst/>
            </a:prstTxWarp>
          </a:bodyPr>
          <a:lstStyle>
            <a:lvl1pPr algn="r">
              <a:defRPr sz="1400" b="0">
                <a:latin typeface="+mn-lt"/>
              </a:defRPr>
            </a:lvl1pPr>
          </a:lstStyle>
          <a:p>
            <a:pPr>
              <a:defRPr/>
            </a:pPr>
            <a:fld id="{DD6B704B-68CF-4337-B108-375650FD7AB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pull dir="ru"/>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Sla/SLA%20&amp;%20Student%20Life%20Goals/Academic%20Affairs/Student%20Life%20support%20of%20Academic%20Affairs.doc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droth@fscj.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grpSp>
        <p:nvGrpSpPr>
          <p:cNvPr id="7" name="Group 6"/>
          <p:cNvGrpSpPr/>
          <p:nvPr/>
        </p:nvGrpSpPr>
        <p:grpSpPr>
          <a:xfrm>
            <a:off x="2946400" y="1828800"/>
            <a:ext cx="3162300" cy="2736850"/>
            <a:chOff x="2946400" y="1017588"/>
            <a:chExt cx="3162300" cy="2736850"/>
          </a:xfrm>
        </p:grpSpPr>
        <p:pic>
          <p:nvPicPr>
            <p:cNvPr id="2050" name="Picture 2"/>
            <p:cNvPicPr>
              <a:picLocks noChangeAspect="1" noChangeArrowheads="1"/>
            </p:cNvPicPr>
            <p:nvPr/>
          </p:nvPicPr>
          <p:blipFill>
            <a:blip r:embed="rId3" cstate="print"/>
            <a:srcRect/>
            <a:stretch>
              <a:fillRect/>
            </a:stretch>
          </p:blipFill>
          <p:spPr bwMode="auto">
            <a:xfrm>
              <a:off x="2967038" y="1017588"/>
              <a:ext cx="1919287" cy="2730500"/>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4381500" y="1033463"/>
              <a:ext cx="1727200" cy="2713037"/>
            </a:xfrm>
            <a:prstGeom prst="rect">
              <a:avLst/>
            </a:prstGeom>
            <a:noFill/>
            <a:ln w="9525">
              <a:noFill/>
              <a:miter lim="800000"/>
              <a:headEnd/>
              <a:tailEnd/>
            </a:ln>
          </p:spPr>
        </p:pic>
        <p:pic>
          <p:nvPicPr>
            <p:cNvPr id="2052" name="Picture 4"/>
            <p:cNvPicPr>
              <a:picLocks noChangeAspect="1" noChangeArrowheads="1"/>
            </p:cNvPicPr>
            <p:nvPr/>
          </p:nvPicPr>
          <p:blipFill>
            <a:blip r:embed="rId5" cstate="print"/>
            <a:srcRect/>
            <a:stretch>
              <a:fillRect/>
            </a:stretch>
          </p:blipFill>
          <p:spPr bwMode="auto">
            <a:xfrm>
              <a:off x="2946400" y="2628900"/>
              <a:ext cx="3162300" cy="1125538"/>
            </a:xfrm>
            <a:prstGeom prst="rect">
              <a:avLst/>
            </a:prstGeom>
            <a:noFill/>
            <a:ln w="9525">
              <a:noFill/>
              <a:miter lim="800000"/>
              <a:headEnd/>
              <a:tailEnd/>
            </a:ln>
          </p:spPr>
        </p:pic>
      </p:grpSp>
      <p:sp>
        <p:nvSpPr>
          <p:cNvPr id="8" name="Rectangle 2"/>
          <p:cNvSpPr>
            <a:spLocks noGrp="1" noChangeArrowheads="1"/>
          </p:cNvSpPr>
          <p:nvPr>
            <p:ph type="title"/>
          </p:nvPr>
        </p:nvSpPr>
        <p:spPr>
          <a:xfrm>
            <a:off x="457200" y="457200"/>
            <a:ext cx="8229600" cy="1143000"/>
          </a:xfrm>
          <a:noFill/>
        </p:spPr>
        <p:txBody>
          <a:bodyPr anchor="t"/>
          <a:lstStyle/>
          <a:p>
            <a:pPr eaLnBrk="1" hangingPunct="1"/>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Succeeding with Institutional Politics</a:t>
            </a:r>
            <a:b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br>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AFAT Presentation #9</a:t>
            </a:r>
            <a:b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br>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
            </a:r>
            <a:b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br>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Presented by Kerry Roth</a:t>
            </a:r>
            <a:b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br>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Student Engagement Coordinator</a:t>
            </a:r>
            <a:b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br>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Florida State College at Jacksonville</a:t>
            </a:r>
            <a:b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br>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North Campus</a:t>
            </a:r>
          </a:p>
        </p:txBody>
      </p:sp>
      <p:sp>
        <p:nvSpPr>
          <p:cNvPr id="9" name="Rectangle 3"/>
          <p:cNvSpPr txBox="1">
            <a:spLocks noChangeArrowheads="1"/>
          </p:cNvSpPr>
          <p:nvPr/>
        </p:nvSpPr>
        <p:spPr bwMode="auto">
          <a:xfrm>
            <a:off x="457200" y="2438400"/>
            <a:ext cx="8229600" cy="32004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Franklin Gothic Book" pitchFamily="34" charset="0"/>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lang="en-US" sz="2400" b="0" kern="0" dirty="0" smtClean="0">
              <a:solidFill>
                <a:schemeClr val="bg1"/>
              </a:solidFill>
              <a:effectLst>
                <a:outerShdw blurRad="38100" dist="38100" dir="2700000" algn="tl">
                  <a:srgbClr val="000000">
                    <a:alpha val="43137"/>
                  </a:srgbClr>
                </a:outerShdw>
              </a:effectLst>
              <a:latin typeface="+mn-lt"/>
              <a:cs typeface="Franklin Gothic Book" pitchFamily="34" charset="0"/>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Franklin Gothic Book" pitchFamily="34" charset="0"/>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lang="en-US" sz="2400" b="0" kern="0" dirty="0" smtClean="0">
              <a:solidFill>
                <a:schemeClr val="bg1"/>
              </a:solidFill>
              <a:effectLst>
                <a:outerShdw blurRad="38100" dist="38100" dir="2700000" algn="tl">
                  <a:srgbClr val="000000">
                    <a:alpha val="43137"/>
                  </a:srgbClr>
                </a:outerShdw>
              </a:effectLst>
              <a:latin typeface="+mn-lt"/>
              <a:cs typeface="Franklin Gothic Book" pitchFamily="34" charset="0"/>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Franklin Gothic Book" pitchFamily="34" charset="0"/>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Franklin Gothic Book" pitchFamily="34" charset="0"/>
            </a:endParaRPr>
          </a:p>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US" sz="24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Franklin Gothic Book" pitchFamily="34" charset="0"/>
              </a:rPr>
              <a:t>Adapted from a presentation created by Dan Rodkin </a:t>
            </a:r>
          </a:p>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US" sz="2400" b="0" i="0" u="none" strike="noStrike" kern="0" cap="none" spc="0" normalizeH="0" noProof="0" dirty="0" smtClean="0">
                <a:ln>
                  <a:noFill/>
                </a:ln>
                <a:solidFill>
                  <a:schemeClr val="bg1"/>
                </a:solidFill>
                <a:effectLst>
                  <a:outerShdw blurRad="38100" dist="38100" dir="2700000" algn="tl">
                    <a:srgbClr val="000000">
                      <a:alpha val="43137"/>
                    </a:srgbClr>
                  </a:outerShdw>
                </a:effectLst>
                <a:uLnTx/>
                <a:uFillTx/>
                <a:latin typeface="+mn-lt"/>
                <a:ea typeface="+mn-ea"/>
                <a:cs typeface="Franklin Gothic Book" pitchFamily="34" charset="0"/>
              </a:rPr>
              <a:t> - </a:t>
            </a:r>
            <a:r>
              <a:rPr kumimoji="0" lang="en-US" sz="24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Franklin Gothic Book" pitchFamily="34" charset="0"/>
              </a:rPr>
              <a:t>Santa Fe College</a:t>
            </a:r>
          </a:p>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US" sz="24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Franklin Gothic Book" pitchFamily="34" charset="0"/>
              </a:rPr>
              <a:t>February 13, 2010</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ppt_w</p:attrName>
                                        </p:attrNameLst>
                                      </p:cBhvr>
                                      <p:tavLst>
                                        <p:tav tm="0">
                                          <p:val>
                                            <p:fltVal val="0"/>
                                          </p:val>
                                        </p:tav>
                                        <p:tav tm="100000">
                                          <p:val>
                                            <p:strVal val="#ppt_w"/>
                                          </p:val>
                                        </p:tav>
                                      </p:tavLst>
                                    </p:anim>
                                    <p:anim calcmode="lin" valueType="num">
                                      <p:cBhvr>
                                        <p:cTn id="8" dur="2000" fill="hold"/>
                                        <p:tgtEl>
                                          <p:spTgt spid="7"/>
                                        </p:tgtEl>
                                        <p:attrNameLst>
                                          <p:attrName>ppt_h</p:attrName>
                                        </p:attrNameLst>
                                      </p:cBhvr>
                                      <p:tavLst>
                                        <p:tav tm="0">
                                          <p:val>
                                            <p:fltVal val="0"/>
                                          </p:val>
                                        </p:tav>
                                        <p:tav tm="100000">
                                          <p:val>
                                            <p:strVal val="#ppt_h"/>
                                          </p:val>
                                        </p:tav>
                                      </p:tavLst>
                                    </p:anim>
                                    <p:anim calcmode="lin" valueType="num">
                                      <p:cBhvr>
                                        <p:cTn id="9" dur="2000" fill="hold"/>
                                        <p:tgtEl>
                                          <p:spTgt spid="7"/>
                                        </p:tgtEl>
                                        <p:attrNameLst>
                                          <p:attrName>style.rotation</p:attrName>
                                        </p:attrNameLst>
                                      </p:cBhvr>
                                      <p:tavLst>
                                        <p:tav tm="0">
                                          <p:val>
                                            <p:fltVal val="90"/>
                                          </p:val>
                                        </p:tav>
                                        <p:tav tm="100000">
                                          <p:val>
                                            <p:fltVal val="0"/>
                                          </p:val>
                                        </p:tav>
                                      </p:tavLst>
                                    </p:anim>
                                    <p:animEffect transition="in" filter="fade">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7772400" cy="1143000"/>
          </a:xfrm>
        </p:spPr>
        <p:txBody>
          <a:bodyPr/>
          <a:lstStyle/>
          <a:p>
            <a:r>
              <a:rPr lang="en-US" sz="4000" dirty="0" smtClean="0">
                <a:solidFill>
                  <a:schemeClr val="bg1"/>
                </a:solidFill>
                <a:effectLst>
                  <a:outerShdw blurRad="38100" dist="38100" dir="2700000" algn="tl">
                    <a:srgbClr val="000000">
                      <a:alpha val="43137"/>
                    </a:srgbClr>
                  </a:outerShdw>
                </a:effectLst>
                <a:latin typeface="Cambria" pitchFamily="18" charset="0"/>
                <a:cs typeface="Franklin Gothic Demi Cond" pitchFamily="34" charset="0"/>
              </a:rPr>
              <a:t>Political Environments</a:t>
            </a:r>
            <a:r>
              <a:rPr lang="en-US" b="1" dirty="0" smtClean="0">
                <a:solidFill>
                  <a:srgbClr val="0F2B5B"/>
                </a:solidFill>
                <a:latin typeface="Franklin Gothic Demi Cond" pitchFamily="34" charset="0"/>
                <a:cs typeface="Franklin Gothic Demi Cond" pitchFamily="34" charset="0"/>
              </a:rPr>
              <a:t/>
            </a:r>
            <a:br>
              <a:rPr lang="en-US" b="1" dirty="0" smtClean="0">
                <a:solidFill>
                  <a:srgbClr val="0F2B5B"/>
                </a:solidFill>
                <a:latin typeface="Franklin Gothic Demi Cond" pitchFamily="34" charset="0"/>
                <a:cs typeface="Franklin Gothic Demi Cond" pitchFamily="34" charset="0"/>
              </a:rPr>
            </a:br>
            <a:endParaRPr lang="en-US" dirty="0"/>
          </a:p>
        </p:txBody>
      </p:sp>
      <p:sp>
        <p:nvSpPr>
          <p:cNvPr id="3" name="Content Placeholder 2"/>
          <p:cNvSpPr>
            <a:spLocks noGrp="1"/>
          </p:cNvSpPr>
          <p:nvPr>
            <p:ph idx="1"/>
          </p:nvPr>
        </p:nvSpPr>
        <p:spPr>
          <a:xfrm>
            <a:off x="457200" y="1219200"/>
            <a:ext cx="7772400" cy="4114800"/>
          </a:xfrm>
        </p:spPr>
        <p:txBody>
          <a:bodyPr/>
          <a:lstStyle/>
          <a:p>
            <a:pPr lvl="0"/>
            <a:r>
              <a:rPr lang="en-US" sz="2800" dirty="0" smtClean="0">
                <a:solidFill>
                  <a:schemeClr val="bg1"/>
                </a:solidFill>
                <a:effectLst>
                  <a:outerShdw blurRad="38100" dist="38100" dir="2700000" algn="tl">
                    <a:srgbClr val="000000">
                      <a:alpha val="43137"/>
                    </a:srgbClr>
                  </a:outerShdw>
                </a:effectLst>
              </a:rPr>
              <a:t>Who are your college’s “power players” and VIPs?</a:t>
            </a:r>
          </a:p>
          <a:p>
            <a:pPr lvl="0"/>
            <a:r>
              <a:rPr lang="en-US" sz="2800" dirty="0" smtClean="0">
                <a:solidFill>
                  <a:schemeClr val="bg1"/>
                </a:solidFill>
                <a:effectLst>
                  <a:outerShdw blurRad="38100" dist="38100" dir="2700000" algn="tl">
                    <a:srgbClr val="000000">
                      <a:alpha val="43137"/>
                    </a:srgbClr>
                  </a:outerShdw>
                </a:effectLst>
              </a:rPr>
              <a:t>What are your President’s priorities?</a:t>
            </a:r>
          </a:p>
          <a:p>
            <a:pPr lvl="0"/>
            <a:r>
              <a:rPr lang="en-US" sz="2800" dirty="0" smtClean="0">
                <a:solidFill>
                  <a:schemeClr val="bg1"/>
                </a:solidFill>
                <a:effectLst>
                  <a:outerShdw blurRad="38100" dist="38100" dir="2700000" algn="tl">
                    <a:srgbClr val="000000">
                      <a:alpha val="43137"/>
                    </a:srgbClr>
                  </a:outerShdw>
                </a:effectLst>
              </a:rPr>
              <a:t>What interactions does your department have?</a:t>
            </a:r>
          </a:p>
          <a:p>
            <a:pPr lvl="0"/>
            <a:r>
              <a:rPr lang="en-US" sz="2800" dirty="0" smtClean="0">
                <a:solidFill>
                  <a:schemeClr val="bg1"/>
                </a:solidFill>
                <a:effectLst>
                  <a:outerShdw blurRad="38100" dist="38100" dir="2700000" algn="tl">
                    <a:srgbClr val="000000">
                      <a:alpha val="43137"/>
                    </a:srgbClr>
                  </a:outerShdw>
                </a:effectLst>
              </a:rPr>
              <a:t>On what committees does your staff serve?</a:t>
            </a:r>
          </a:p>
          <a:p>
            <a:pPr lvl="0"/>
            <a:r>
              <a:rPr lang="en-US" sz="2800" dirty="0" smtClean="0">
                <a:solidFill>
                  <a:schemeClr val="bg1"/>
                </a:solidFill>
                <a:effectLst>
                  <a:outerShdw blurRad="38100" dist="38100" dir="2700000" algn="tl">
                    <a:srgbClr val="000000">
                      <a:alpha val="43137"/>
                    </a:srgbClr>
                  </a:outerShdw>
                </a:effectLst>
              </a:rPr>
              <a:t>How is your department perceived by others?</a:t>
            </a:r>
          </a:p>
          <a:p>
            <a:pPr lvl="1"/>
            <a:r>
              <a:rPr lang="en-US" sz="2400" dirty="0" smtClean="0">
                <a:solidFill>
                  <a:schemeClr val="bg1"/>
                </a:solidFill>
                <a:effectLst>
                  <a:outerShdw blurRad="38100" dist="38100" dir="2700000" algn="tl">
                    <a:srgbClr val="000000">
                      <a:alpha val="43137"/>
                    </a:srgbClr>
                  </a:outerShdw>
                </a:effectLst>
              </a:rPr>
              <a:t>In terms of staff quality?</a:t>
            </a:r>
          </a:p>
          <a:p>
            <a:pPr lvl="1"/>
            <a:r>
              <a:rPr lang="en-US" sz="2400" dirty="0" smtClean="0">
                <a:solidFill>
                  <a:schemeClr val="bg1"/>
                </a:solidFill>
                <a:effectLst>
                  <a:outerShdw blurRad="38100" dist="38100" dir="2700000" algn="tl">
                    <a:srgbClr val="000000">
                      <a:alpha val="43137"/>
                    </a:srgbClr>
                  </a:outerShdw>
                </a:effectLst>
              </a:rPr>
              <a:t>In terms of mission?</a:t>
            </a:r>
          </a:p>
          <a:p>
            <a:pPr lvl="1"/>
            <a:r>
              <a:rPr lang="en-US" sz="2400" dirty="0" smtClean="0">
                <a:solidFill>
                  <a:schemeClr val="bg1"/>
                </a:solidFill>
                <a:effectLst>
                  <a:outerShdw blurRad="38100" dist="38100" dir="2700000" algn="tl">
                    <a:srgbClr val="000000">
                      <a:alpha val="43137"/>
                    </a:srgbClr>
                  </a:outerShdw>
                </a:effectLst>
              </a:rPr>
              <a:t>In terms of return of investment? </a:t>
            </a:r>
          </a:p>
          <a:p>
            <a:pPr lvl="1"/>
            <a:r>
              <a:rPr lang="en-US" sz="2400" dirty="0" smtClean="0">
                <a:solidFill>
                  <a:schemeClr val="bg1"/>
                </a:solidFill>
                <a:effectLst>
                  <a:outerShdw blurRad="38100" dist="38100" dir="2700000" algn="tl">
                    <a:srgbClr val="000000">
                      <a:alpha val="43137"/>
                    </a:srgbClr>
                  </a:outerShdw>
                </a:effectLst>
              </a:rPr>
              <a:t>In terms of collaboration/cooperation </a:t>
            </a:r>
          </a:p>
          <a:p>
            <a:r>
              <a:rPr lang="en-US" sz="2800" dirty="0" smtClean="0">
                <a:solidFill>
                  <a:schemeClr val="bg1"/>
                </a:solidFill>
                <a:effectLst>
                  <a:outerShdw blurRad="38100" dist="38100" dir="2700000" algn="tl">
                    <a:srgbClr val="000000">
                      <a:alpha val="43137"/>
                    </a:srgbClr>
                  </a:outerShdw>
                </a:effectLst>
              </a:rPr>
              <a:t>Environmental assessments</a:t>
            </a:r>
          </a:p>
          <a:p>
            <a:endParaRPr lang="en-US" dirty="0"/>
          </a:p>
        </p:txBody>
      </p:sp>
    </p:spTree>
  </p:cSld>
  <p:clrMapOvr>
    <a:masterClrMapping/>
  </p:clrMapOvr>
  <p:transition spd="med">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0"/>
            <a:ext cx="7772400" cy="1143000"/>
          </a:xfrm>
        </p:spPr>
        <p:txBody>
          <a:bodyPr/>
          <a:lstStyle/>
          <a:p>
            <a:r>
              <a:rPr lang="en-US" sz="7200" dirty="0" smtClean="0">
                <a:solidFill>
                  <a:schemeClr val="bg1"/>
                </a:solidFill>
                <a:effectLst>
                  <a:outerShdw blurRad="38100" dist="38100" dir="2700000" algn="tl">
                    <a:srgbClr val="000000">
                      <a:alpha val="43137"/>
                    </a:srgbClr>
                  </a:outerShdw>
                </a:effectLst>
                <a:latin typeface="+mn-lt"/>
              </a:rPr>
              <a:t>Case Study #4</a:t>
            </a:r>
            <a:endParaRPr lang="en-US" sz="7200" dirty="0">
              <a:solidFill>
                <a:schemeClr val="bg1"/>
              </a:solidFill>
              <a:effectLst>
                <a:outerShdw blurRad="38100" dist="38100" dir="2700000" algn="tl">
                  <a:srgbClr val="000000">
                    <a:alpha val="43137"/>
                  </a:srgbClr>
                </a:outerShdw>
              </a:effectLst>
              <a:latin typeface="+mn-lt"/>
            </a:endParaRPr>
          </a:p>
        </p:txBody>
      </p:sp>
    </p:spTree>
  </p:cSld>
  <p:clrMapOvr>
    <a:masterClrMapping/>
  </p:clrMapOvr>
  <p:transition spd="med">
    <p:pull dir="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lstStyle/>
          <a:p>
            <a:pPr algn="ctr">
              <a:buNone/>
            </a:pPr>
            <a:r>
              <a:rPr lang="en-US" sz="3600" b="1" dirty="0" smtClean="0">
                <a:solidFill>
                  <a:schemeClr val="bg1"/>
                </a:solidFill>
                <a:effectLst>
                  <a:outerShdw blurRad="38100" dist="38100" dir="2700000" algn="tl">
                    <a:srgbClr val="000000">
                      <a:alpha val="43137"/>
                    </a:srgbClr>
                  </a:outerShdw>
                </a:effectLst>
              </a:rPr>
              <a:t>Florida State College at Jacksonville Mission Statement</a:t>
            </a:r>
            <a:r>
              <a:rPr lang="en-US" sz="3400" dirty="0" smtClean="0">
                <a:solidFill>
                  <a:schemeClr val="bg1"/>
                </a:solidFill>
                <a:effectLst>
                  <a:outerShdw blurRad="38100" dist="38100" dir="2700000" algn="tl">
                    <a:srgbClr val="000000">
                      <a:alpha val="43137"/>
                    </a:srgbClr>
                  </a:outerShdw>
                </a:effectLst>
              </a:rPr>
              <a:t>	</a:t>
            </a:r>
          </a:p>
          <a:p>
            <a:pPr algn="ctr">
              <a:buNone/>
            </a:pPr>
            <a:r>
              <a:rPr lang="en-US" sz="2400" dirty="0" smtClean="0">
                <a:solidFill>
                  <a:schemeClr val="bg1"/>
                </a:solidFill>
                <a:effectLst>
                  <a:outerShdw blurRad="38100" dist="38100" dir="2700000" algn="tl">
                    <a:srgbClr val="000000">
                      <a:alpha val="43137"/>
                    </a:srgbClr>
                  </a:outerShdw>
                </a:effectLst>
              </a:rPr>
              <a:t>The mission of Florida State College at Jacksonville is to provide optimal access to high quality, affordable and relevant degree, career and community education to enhance the lives of our students and the economic development of Northeast Florida.</a:t>
            </a:r>
          </a:p>
          <a:p>
            <a:pPr algn="ctr">
              <a:buNone/>
            </a:pPr>
            <a:endParaRPr lang="en-US" sz="2400" dirty="0" smtClean="0">
              <a:solidFill>
                <a:schemeClr val="bg1"/>
              </a:solidFill>
              <a:effectLst>
                <a:outerShdw blurRad="38100" dist="38100" dir="2700000" algn="tl">
                  <a:srgbClr val="000000">
                    <a:alpha val="43137"/>
                  </a:srgbClr>
                </a:outerShdw>
              </a:effectLst>
            </a:endParaRPr>
          </a:p>
          <a:p>
            <a:pPr algn="ctr">
              <a:buNone/>
            </a:pPr>
            <a:r>
              <a:rPr lang="en-US" sz="2800" b="1" dirty="0" smtClean="0">
                <a:solidFill>
                  <a:schemeClr val="bg1"/>
                </a:solidFill>
                <a:effectLst>
                  <a:outerShdw blurRad="38100" dist="38100" dir="2700000" algn="tl">
                    <a:srgbClr val="000000">
                      <a:alpha val="43137"/>
                    </a:srgbClr>
                  </a:outerShdw>
                </a:effectLst>
              </a:rPr>
              <a:t>Florida State College at Jacksonville Student Life and Leadership Development Mission Statement</a:t>
            </a:r>
          </a:p>
          <a:p>
            <a:pPr algn="ctr">
              <a:buNone/>
            </a:pPr>
            <a:r>
              <a:rPr lang="en-US" sz="2400" dirty="0" smtClean="0">
                <a:solidFill>
                  <a:schemeClr val="bg1"/>
                </a:solidFill>
                <a:effectLst>
                  <a:outerShdw blurRad="38100" dist="38100" dir="2700000" algn="tl">
                    <a:srgbClr val="000000">
                      <a:alpha val="43137"/>
                    </a:srgbClr>
                  </a:outerShdw>
                </a:effectLst>
              </a:rPr>
              <a:t>The Student  Life and Leadership Development office is committed to providing a welcoming environment where students can engage in campus life and community service through meaningful leadership programs, activities, and events that enrich their lives and enhance their education.</a:t>
            </a:r>
          </a:p>
          <a:p>
            <a:pPr algn="ctr">
              <a:buNone/>
            </a:pPr>
            <a:endParaRPr lang="en-US" sz="3400" dirty="0">
              <a:solidFill>
                <a:schemeClr val="bg1"/>
              </a:solidFill>
              <a:effectLst>
                <a:outerShdw blurRad="38100" dist="38100" dir="2700000" algn="tl">
                  <a:srgbClr val="000000">
                    <a:alpha val="43137"/>
                  </a:srgbClr>
                </a:outerShdw>
              </a:effectLst>
            </a:endParaRPr>
          </a:p>
        </p:txBody>
      </p:sp>
    </p:spTree>
  </p:cSld>
  <p:clrMapOvr>
    <a:masterClrMapping/>
  </p:clrMapOvr>
  <p:transition spd="med">
    <p:pull dir="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72400" cy="1143000"/>
          </a:xfrm>
        </p:spPr>
        <p:txBody>
          <a:bodyPr/>
          <a:lstStyle/>
          <a:p>
            <a:r>
              <a:rPr lang="en-US" sz="4000" dirty="0" smtClean="0">
                <a:solidFill>
                  <a:schemeClr val="bg1"/>
                </a:solidFill>
                <a:effectLst>
                  <a:outerShdw blurRad="38100" dist="38100" dir="2700000" algn="tl">
                    <a:srgbClr val="000000">
                      <a:alpha val="43137"/>
                    </a:srgbClr>
                  </a:outerShdw>
                </a:effectLst>
                <a:latin typeface="+mn-lt"/>
              </a:rPr>
              <a:t>Developing Allies</a:t>
            </a:r>
            <a:endParaRPr lang="en-US" sz="4000" dirty="0">
              <a:solidFill>
                <a:schemeClr val="bg1"/>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p:txBody>
          <a:bodyPr/>
          <a:lstStyle/>
          <a:p>
            <a:r>
              <a:rPr lang="en-US" dirty="0" smtClean="0">
                <a:solidFill>
                  <a:schemeClr val="bg1"/>
                </a:solidFill>
                <a:effectLst>
                  <a:outerShdw blurRad="38100" dist="38100" dir="2700000" algn="tl">
                    <a:srgbClr val="000000">
                      <a:alpha val="43137"/>
                    </a:srgbClr>
                  </a:outerShdw>
                </a:effectLst>
              </a:rPr>
              <a:t>How can your department help others’ achieve their goals?</a:t>
            </a:r>
          </a:p>
          <a:p>
            <a:r>
              <a:rPr lang="en-US" dirty="0" smtClean="0">
                <a:solidFill>
                  <a:schemeClr val="bg1"/>
                </a:solidFill>
                <a:effectLst>
                  <a:outerShdw blurRad="38100" dist="38100" dir="2700000" algn="tl">
                    <a:srgbClr val="000000">
                      <a:alpha val="43137"/>
                    </a:srgbClr>
                  </a:outerShdw>
                </a:effectLst>
              </a:rPr>
              <a:t>Say “Yes”</a:t>
            </a:r>
          </a:p>
          <a:p>
            <a:r>
              <a:rPr lang="en-US" dirty="0" smtClean="0">
                <a:solidFill>
                  <a:schemeClr val="bg1"/>
                </a:solidFill>
                <a:effectLst>
                  <a:outerShdw blurRad="38100" dist="38100" dir="2700000" algn="tl">
                    <a:srgbClr val="000000">
                      <a:alpha val="43137"/>
                    </a:srgbClr>
                  </a:outerShdw>
                </a:effectLst>
              </a:rPr>
              <a:t>Serve on committees, task forces</a:t>
            </a:r>
          </a:p>
          <a:p>
            <a:r>
              <a:rPr lang="en-US" dirty="0" smtClean="0">
                <a:solidFill>
                  <a:schemeClr val="bg1"/>
                </a:solidFill>
                <a:effectLst>
                  <a:outerShdw blurRad="38100" dist="38100" dir="2700000" algn="tl">
                    <a:srgbClr val="000000">
                      <a:alpha val="43137"/>
                    </a:srgbClr>
                  </a:outerShdw>
                </a:effectLst>
              </a:rPr>
              <a:t>Be visible at others’ events</a:t>
            </a:r>
          </a:p>
          <a:p>
            <a:r>
              <a:rPr lang="en-US" dirty="0" smtClean="0">
                <a:solidFill>
                  <a:schemeClr val="bg1"/>
                </a:solidFill>
                <a:effectLst>
                  <a:outerShdw blurRad="38100" dist="38100" dir="2700000" algn="tl">
                    <a:srgbClr val="000000">
                      <a:alpha val="43137"/>
                    </a:srgbClr>
                  </a:outerShdw>
                </a:effectLst>
              </a:rPr>
              <a:t>Take others out to lunch</a:t>
            </a:r>
          </a:p>
          <a:p>
            <a:r>
              <a:rPr lang="en-US" dirty="0" smtClean="0">
                <a:solidFill>
                  <a:schemeClr val="bg1"/>
                </a:solidFill>
                <a:effectLst>
                  <a:outerShdw blurRad="38100" dist="38100" dir="2700000" algn="tl">
                    <a:srgbClr val="000000">
                      <a:alpha val="43137"/>
                    </a:srgbClr>
                  </a:outerShdw>
                </a:effectLst>
              </a:rPr>
              <a:t>Sponsor other departments’ activities</a:t>
            </a:r>
          </a:p>
          <a:p>
            <a:endParaRPr lang="en-US" dirty="0"/>
          </a:p>
        </p:txBody>
      </p:sp>
    </p:spTree>
  </p:cSld>
  <p:clrMapOvr>
    <a:masterClrMapping/>
  </p:clrMapOvr>
  <p:transition spd="med">
    <p:pull dir="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0"/>
            <a:ext cx="7772400" cy="1143000"/>
          </a:xfrm>
        </p:spPr>
        <p:txBody>
          <a:bodyPr/>
          <a:lstStyle/>
          <a:p>
            <a:r>
              <a:rPr lang="en-US" sz="7200" dirty="0" smtClean="0">
                <a:solidFill>
                  <a:schemeClr val="bg1"/>
                </a:solidFill>
                <a:effectLst>
                  <a:outerShdw blurRad="38100" dist="38100" dir="2700000" algn="tl">
                    <a:srgbClr val="000000">
                      <a:alpha val="43137"/>
                    </a:srgbClr>
                  </a:outerShdw>
                </a:effectLst>
                <a:latin typeface="+mn-lt"/>
              </a:rPr>
              <a:t>Case Study #3</a:t>
            </a:r>
            <a:endParaRPr lang="en-US" sz="7200" dirty="0">
              <a:solidFill>
                <a:schemeClr val="bg1"/>
              </a:solidFill>
              <a:effectLst>
                <a:outerShdw blurRad="38100" dist="38100" dir="2700000" algn="tl">
                  <a:srgbClr val="000000">
                    <a:alpha val="43137"/>
                  </a:srgbClr>
                </a:outerShdw>
              </a:effectLst>
              <a:latin typeface="+mn-lt"/>
            </a:endParaRPr>
          </a:p>
        </p:txBody>
      </p:sp>
    </p:spTree>
  </p:cSld>
  <p:clrMapOvr>
    <a:masterClrMapping/>
  </p:clrMapOvr>
  <p:transition spd="med">
    <p:pull dir="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457200"/>
            <a:ext cx="7772400" cy="1143000"/>
          </a:xfrm>
        </p:spPr>
        <p:txBody>
          <a:bodyPr/>
          <a:lstStyle/>
          <a:p>
            <a:r>
              <a:rPr lang="en-US" sz="4000" dirty="0" smtClean="0">
                <a:solidFill>
                  <a:schemeClr val="bg1"/>
                </a:solidFill>
                <a:effectLst>
                  <a:outerShdw blurRad="38100" dist="38100" dir="2700000" algn="tl">
                    <a:srgbClr val="000000">
                      <a:alpha val="43137"/>
                    </a:srgbClr>
                  </a:outerShdw>
                </a:effectLst>
                <a:latin typeface="+mn-lt"/>
              </a:rPr>
              <a:t>Marketing &amp; Self-Promotion</a:t>
            </a:r>
            <a:endParaRPr lang="en-US" sz="4000" dirty="0">
              <a:solidFill>
                <a:schemeClr val="bg1"/>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609600" y="1600200"/>
            <a:ext cx="7772400" cy="4114800"/>
          </a:xfrm>
        </p:spPr>
        <p:txBody>
          <a:bodyPr/>
          <a:lstStyle/>
          <a:p>
            <a:r>
              <a:rPr lang="en-US" dirty="0" smtClean="0">
                <a:solidFill>
                  <a:schemeClr val="bg1"/>
                </a:solidFill>
                <a:effectLst>
                  <a:outerShdw blurRad="38100" dist="38100" dir="2700000" algn="tl">
                    <a:srgbClr val="000000">
                      <a:alpha val="43137"/>
                    </a:srgbClr>
                  </a:outerShdw>
                </a:effectLst>
              </a:rPr>
              <a:t>Branding</a:t>
            </a:r>
          </a:p>
          <a:p>
            <a:r>
              <a:rPr lang="en-US" dirty="0" smtClean="0">
                <a:solidFill>
                  <a:schemeClr val="bg1"/>
                </a:solidFill>
                <a:effectLst>
                  <a:outerShdw blurRad="38100" dist="38100" dir="2700000" algn="tl">
                    <a:srgbClr val="000000">
                      <a:alpha val="43137"/>
                    </a:srgbClr>
                  </a:outerShdw>
                </a:effectLst>
              </a:rPr>
              <a:t>Recognition</a:t>
            </a:r>
          </a:p>
          <a:p>
            <a:r>
              <a:rPr lang="en-US" dirty="0" smtClean="0">
                <a:solidFill>
                  <a:schemeClr val="bg1"/>
                </a:solidFill>
                <a:effectLst>
                  <a:outerShdw blurRad="38100" dist="38100" dir="2700000" algn="tl">
                    <a:srgbClr val="000000">
                      <a:alpha val="43137"/>
                    </a:srgbClr>
                  </a:outerShdw>
                </a:effectLst>
              </a:rPr>
              <a:t>Press Releases</a:t>
            </a:r>
          </a:p>
          <a:p>
            <a:r>
              <a:rPr lang="en-US" dirty="0" smtClean="0">
                <a:solidFill>
                  <a:schemeClr val="bg1"/>
                </a:solidFill>
                <a:effectLst>
                  <a:outerShdw blurRad="38100" dist="38100" dir="2700000" algn="tl">
                    <a:srgbClr val="000000">
                      <a:alpha val="43137"/>
                    </a:srgbClr>
                  </a:outerShdw>
                </a:effectLst>
              </a:rPr>
              <a:t>Distribute publications</a:t>
            </a:r>
          </a:p>
          <a:p>
            <a:r>
              <a:rPr lang="en-US" dirty="0" smtClean="0">
                <a:solidFill>
                  <a:schemeClr val="bg1"/>
                </a:solidFill>
                <a:effectLst>
                  <a:outerShdw blurRad="38100" dist="38100" dir="2700000" algn="tl">
                    <a:srgbClr val="000000">
                      <a:alpha val="43137"/>
                    </a:srgbClr>
                  </a:outerShdw>
                </a:effectLst>
              </a:rPr>
              <a:t>Volunteer information at meetings</a:t>
            </a:r>
          </a:p>
          <a:p>
            <a:r>
              <a:rPr lang="en-US" dirty="0" smtClean="0">
                <a:solidFill>
                  <a:schemeClr val="bg1"/>
                </a:solidFill>
                <a:effectLst>
                  <a:outerShdw blurRad="38100" dist="38100" dir="2700000" algn="tl">
                    <a:srgbClr val="000000">
                      <a:alpha val="43137"/>
                    </a:srgbClr>
                  </a:outerShdw>
                </a:effectLst>
              </a:rPr>
              <a:t>Write reports targeting other departments</a:t>
            </a:r>
          </a:p>
          <a:p>
            <a:pPr lvl="1"/>
            <a:r>
              <a:rPr lang="en-US" dirty="0" smtClean="0">
                <a:solidFill>
                  <a:schemeClr val="bg1"/>
                </a:solidFill>
                <a:effectLst>
                  <a:outerShdw blurRad="38100" dist="38100" dir="2700000" algn="tl">
                    <a:srgbClr val="000000">
                      <a:alpha val="43137"/>
                    </a:srgbClr>
                  </a:outerShdw>
                </a:effectLst>
              </a:rPr>
              <a:t>See </a:t>
            </a:r>
            <a:r>
              <a:rPr lang="en-US" dirty="0" smtClean="0">
                <a:solidFill>
                  <a:schemeClr val="bg1"/>
                </a:solidFill>
                <a:effectLst>
                  <a:outerShdw blurRad="38100" dist="38100" dir="2700000" algn="tl">
                    <a:srgbClr val="000000">
                      <a:alpha val="43137"/>
                    </a:srgbClr>
                  </a:outerShdw>
                </a:effectLst>
                <a:hlinkClick r:id="rId2" action="ppaction://hlinkfile"/>
              </a:rPr>
              <a:t>SF’s Academic Affairs report, Fall 2008</a:t>
            </a:r>
            <a:endParaRPr lang="en-US" dirty="0" smtClean="0">
              <a:solidFill>
                <a:schemeClr val="bg1"/>
              </a:solidFill>
              <a:effectLst>
                <a:outerShdw blurRad="38100" dist="38100" dir="2700000" algn="tl">
                  <a:srgbClr val="000000">
                    <a:alpha val="43137"/>
                  </a:srgbClr>
                </a:outerShdw>
              </a:effectLst>
            </a:endParaRPr>
          </a:p>
          <a:p>
            <a:endParaRPr lang="en-US" dirty="0"/>
          </a:p>
        </p:txBody>
      </p:sp>
    </p:spTree>
  </p:cSld>
  <p:clrMapOvr>
    <a:masterClrMapping/>
  </p:clrMapOvr>
  <p:transition spd="med">
    <p:pull dir="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0"/>
            <a:ext cx="7772400" cy="1143000"/>
          </a:xfrm>
        </p:spPr>
        <p:txBody>
          <a:bodyPr/>
          <a:lstStyle/>
          <a:p>
            <a:r>
              <a:rPr lang="en-US" sz="7200" dirty="0" smtClean="0">
                <a:solidFill>
                  <a:schemeClr val="bg1"/>
                </a:solidFill>
                <a:effectLst>
                  <a:outerShdw blurRad="38100" dist="38100" dir="2700000" algn="tl">
                    <a:srgbClr val="000000">
                      <a:alpha val="43137"/>
                    </a:srgbClr>
                  </a:outerShdw>
                </a:effectLst>
                <a:latin typeface="+mn-lt"/>
              </a:rPr>
              <a:t>Case Study #1</a:t>
            </a:r>
            <a:endParaRPr lang="en-US" sz="7200" dirty="0">
              <a:solidFill>
                <a:schemeClr val="bg1"/>
              </a:solidFill>
              <a:effectLst>
                <a:outerShdw blurRad="38100" dist="38100" dir="2700000" algn="tl">
                  <a:srgbClr val="000000">
                    <a:alpha val="43137"/>
                  </a:srgbClr>
                </a:outerShdw>
              </a:effectLst>
              <a:latin typeface="+mn-lt"/>
            </a:endParaRPr>
          </a:p>
        </p:txBody>
      </p:sp>
    </p:spTree>
  </p:cSld>
  <p:clrMapOvr>
    <a:masterClrMapping/>
  </p:clrMapOvr>
  <p:transition spd="med">
    <p:pull dir="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09600"/>
            <a:ext cx="7772400" cy="1143000"/>
          </a:xfrm>
        </p:spPr>
        <p:txBody>
          <a:bodyPr/>
          <a:lstStyle/>
          <a:p>
            <a:r>
              <a:rPr lang="en-US" sz="4000" dirty="0" smtClean="0">
                <a:solidFill>
                  <a:schemeClr val="bg1"/>
                </a:solidFill>
                <a:effectLst>
                  <a:outerShdw blurRad="38100" dist="38100" dir="2700000" algn="tl">
                    <a:srgbClr val="000000">
                      <a:alpha val="43137"/>
                    </a:srgbClr>
                  </a:outerShdw>
                </a:effectLst>
                <a:latin typeface="+mn-lt"/>
                <a:cs typeface="Franklin Gothic Demi Cond" pitchFamily="34" charset="0"/>
              </a:rPr>
              <a:t>Succeeding with Institutional Politics</a:t>
            </a:r>
            <a:endParaRPr lang="en-US" sz="4000" dirty="0">
              <a:solidFill>
                <a:schemeClr val="bg1"/>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p:txBody>
          <a:bodyPr/>
          <a:lstStyle/>
          <a:p>
            <a:pPr>
              <a:buNone/>
            </a:pPr>
            <a:r>
              <a:rPr lang="en-US" b="1" dirty="0" smtClean="0">
                <a:solidFill>
                  <a:schemeClr val="bg1"/>
                </a:solidFill>
                <a:effectLst>
                  <a:outerShdw blurRad="38100" dist="38100" dir="2700000" algn="tl">
                    <a:srgbClr val="000000">
                      <a:alpha val="43137"/>
                    </a:srgbClr>
                  </a:outerShdw>
                </a:effectLst>
              </a:rPr>
              <a:t>Negotiation Tips</a:t>
            </a:r>
          </a:p>
          <a:p>
            <a:r>
              <a:rPr lang="en-US" dirty="0" smtClean="0">
                <a:solidFill>
                  <a:schemeClr val="bg1"/>
                </a:solidFill>
                <a:effectLst>
                  <a:outerShdw blurRad="38100" dist="38100" dir="2700000" algn="tl">
                    <a:srgbClr val="000000">
                      <a:alpha val="43137"/>
                    </a:srgbClr>
                  </a:outerShdw>
                </a:effectLst>
              </a:rPr>
              <a:t> Don’t bargain over positions</a:t>
            </a:r>
          </a:p>
          <a:p>
            <a:r>
              <a:rPr lang="en-US" dirty="0" smtClean="0">
                <a:solidFill>
                  <a:schemeClr val="bg1"/>
                </a:solidFill>
                <a:effectLst>
                  <a:outerShdw blurRad="38100" dist="38100" dir="2700000" algn="tl">
                    <a:srgbClr val="000000">
                      <a:alpha val="43137"/>
                    </a:srgbClr>
                  </a:outerShdw>
                </a:effectLst>
              </a:rPr>
              <a:t>Separate the people from the problem</a:t>
            </a:r>
          </a:p>
          <a:p>
            <a:r>
              <a:rPr lang="en-US" dirty="0" smtClean="0">
                <a:solidFill>
                  <a:schemeClr val="bg1"/>
                </a:solidFill>
                <a:effectLst>
                  <a:outerShdw blurRad="38100" dist="38100" dir="2700000" algn="tl">
                    <a:srgbClr val="000000">
                      <a:alpha val="43137"/>
                    </a:srgbClr>
                  </a:outerShdw>
                </a:effectLst>
              </a:rPr>
              <a:t>Focus on interests, not positions</a:t>
            </a:r>
          </a:p>
          <a:p>
            <a:r>
              <a:rPr lang="en-US" dirty="0" smtClean="0">
                <a:solidFill>
                  <a:schemeClr val="bg1"/>
                </a:solidFill>
                <a:effectLst>
                  <a:outerShdw blurRad="38100" dist="38100" dir="2700000" algn="tl">
                    <a:srgbClr val="000000">
                      <a:alpha val="43137"/>
                    </a:srgbClr>
                  </a:outerShdw>
                </a:effectLst>
              </a:rPr>
              <a:t>Invent options for mutual gains</a:t>
            </a:r>
          </a:p>
          <a:p>
            <a:r>
              <a:rPr lang="en-US" dirty="0" smtClean="0">
                <a:solidFill>
                  <a:schemeClr val="bg1"/>
                </a:solidFill>
                <a:effectLst>
                  <a:outerShdw blurRad="38100" dist="38100" dir="2700000" algn="tl">
                    <a:srgbClr val="000000">
                      <a:alpha val="43137"/>
                    </a:srgbClr>
                  </a:outerShdw>
                </a:effectLst>
              </a:rPr>
              <a:t>Insist on using objective criteria							~Fisher &amp; </a:t>
            </a:r>
            <a:r>
              <a:rPr lang="en-US" dirty="0" err="1" smtClean="0">
                <a:solidFill>
                  <a:schemeClr val="bg1"/>
                </a:solidFill>
                <a:effectLst>
                  <a:outerShdw blurRad="38100" dist="38100" dir="2700000" algn="tl">
                    <a:srgbClr val="000000">
                      <a:alpha val="43137"/>
                    </a:srgbClr>
                  </a:outerShdw>
                </a:effectLst>
              </a:rPr>
              <a:t>Ury</a:t>
            </a:r>
            <a:endParaRPr lang="en-US" dirty="0" smtClean="0">
              <a:solidFill>
                <a:schemeClr val="bg1"/>
              </a:solidFill>
              <a:effectLst>
                <a:outerShdw blurRad="38100" dist="38100" dir="2700000" algn="tl">
                  <a:srgbClr val="000000">
                    <a:alpha val="43137"/>
                  </a:srgbClr>
                </a:outerShdw>
              </a:effectLst>
            </a:endParaRPr>
          </a:p>
          <a:p>
            <a:endParaRPr lang="en-US" dirty="0"/>
          </a:p>
        </p:txBody>
      </p:sp>
    </p:spTree>
  </p:cSld>
  <p:clrMapOvr>
    <a:masterClrMapping/>
  </p:clrMapOvr>
  <p:transition spd="med">
    <p:pull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0"/>
            <a:ext cx="7772400" cy="1143000"/>
          </a:xfrm>
        </p:spPr>
        <p:txBody>
          <a:bodyPr/>
          <a:lstStyle/>
          <a:p>
            <a:r>
              <a:rPr lang="en-US" sz="7200" dirty="0" smtClean="0">
                <a:solidFill>
                  <a:schemeClr val="bg1"/>
                </a:solidFill>
                <a:effectLst>
                  <a:outerShdw blurRad="38100" dist="38100" dir="2700000" algn="tl">
                    <a:srgbClr val="000000">
                      <a:alpha val="43137"/>
                    </a:srgbClr>
                  </a:outerShdw>
                </a:effectLst>
                <a:latin typeface="+mn-lt"/>
              </a:rPr>
              <a:t>Case Study #2</a:t>
            </a:r>
            <a:endParaRPr lang="en-US" sz="7200" dirty="0">
              <a:solidFill>
                <a:schemeClr val="bg1"/>
              </a:solidFill>
              <a:effectLst>
                <a:outerShdw blurRad="38100" dist="38100" dir="2700000" algn="tl">
                  <a:srgbClr val="000000">
                    <a:alpha val="43137"/>
                  </a:srgbClr>
                </a:outerShdw>
              </a:effectLst>
              <a:latin typeface="+mn-lt"/>
            </a:endParaRPr>
          </a:p>
        </p:txBody>
      </p:sp>
    </p:spTree>
  </p:cSld>
  <p:clrMapOvr>
    <a:masterClrMapping/>
  </p:clrMapOvr>
  <p:transition spd="med">
    <p:pull dir="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7772400" cy="1143000"/>
          </a:xfrm>
        </p:spPr>
        <p:txBody>
          <a:bodyPr/>
          <a:lstStyle/>
          <a:p>
            <a:r>
              <a:rPr lang="en-US" sz="4000" dirty="0" smtClean="0">
                <a:solidFill>
                  <a:schemeClr val="bg1"/>
                </a:solidFill>
                <a:effectLst>
                  <a:outerShdw blurRad="38100" dist="38100" dir="2700000" algn="tl">
                    <a:srgbClr val="000000">
                      <a:alpha val="43137"/>
                    </a:srgbClr>
                  </a:outerShdw>
                </a:effectLst>
                <a:latin typeface="Cambria" pitchFamily="18" charset="0"/>
                <a:cs typeface="Franklin Gothic Demi Cond" pitchFamily="34" charset="0"/>
              </a:rPr>
              <a:t>Succeeding with Institutional Politics</a:t>
            </a:r>
            <a:endParaRPr lang="en-US" sz="4000" dirty="0">
              <a:solidFill>
                <a:schemeClr val="bg1"/>
              </a:solidFill>
              <a:effectLst>
                <a:outerShdw blurRad="38100" dist="38100" dir="2700000" algn="tl">
                  <a:srgbClr val="000000">
                    <a:alpha val="43137"/>
                  </a:srgbClr>
                </a:outerShdw>
              </a:effectLst>
              <a:latin typeface="Cambria" pitchFamily="18" charset="0"/>
            </a:endParaRPr>
          </a:p>
        </p:txBody>
      </p:sp>
      <p:sp>
        <p:nvSpPr>
          <p:cNvPr id="3" name="Content Placeholder 2"/>
          <p:cNvSpPr>
            <a:spLocks noGrp="1"/>
          </p:cNvSpPr>
          <p:nvPr>
            <p:ph idx="1"/>
          </p:nvPr>
        </p:nvSpPr>
        <p:spPr/>
        <p:txBody>
          <a:bodyPr/>
          <a:lstStyle/>
          <a:p>
            <a:pPr lvl="0"/>
            <a:r>
              <a:rPr lang="en-US" sz="2800" dirty="0" smtClean="0">
                <a:solidFill>
                  <a:schemeClr val="bg1"/>
                </a:solidFill>
                <a:effectLst>
                  <a:outerShdw blurRad="38100" dist="38100" dir="2700000" algn="tl">
                    <a:srgbClr val="000000">
                      <a:alpha val="43137"/>
                    </a:srgbClr>
                  </a:outerShdw>
                </a:effectLst>
              </a:rPr>
              <a:t>Identify common Mission, Values &amp; Goals</a:t>
            </a:r>
          </a:p>
          <a:p>
            <a:r>
              <a:rPr lang="en-US" sz="2800" dirty="0" smtClean="0">
                <a:solidFill>
                  <a:schemeClr val="bg1"/>
                </a:solidFill>
                <a:effectLst>
                  <a:outerShdw blurRad="38100" dist="38100" dir="2700000" algn="tl">
                    <a:srgbClr val="000000">
                      <a:alpha val="43137"/>
                    </a:srgbClr>
                  </a:outerShdw>
                </a:effectLst>
              </a:rPr>
              <a:t>Determine what is important to VIPs &amp; find ways to contribute to those goals</a:t>
            </a:r>
          </a:p>
          <a:p>
            <a:pPr lvl="0"/>
            <a:r>
              <a:rPr lang="en-US" sz="2800" dirty="0" smtClean="0">
                <a:solidFill>
                  <a:schemeClr val="bg1"/>
                </a:solidFill>
                <a:effectLst>
                  <a:outerShdw blurRad="38100" dist="38100" dir="2700000" algn="tl">
                    <a:srgbClr val="000000">
                      <a:alpha val="43137"/>
                    </a:srgbClr>
                  </a:outerShdw>
                </a:effectLst>
              </a:rPr>
              <a:t>Foster relationships w/ Academic, Administrative &amp; Student Affairs departments</a:t>
            </a:r>
          </a:p>
          <a:p>
            <a:r>
              <a:rPr lang="en-US" sz="2800" dirty="0" smtClean="0">
                <a:solidFill>
                  <a:schemeClr val="bg1"/>
                </a:solidFill>
                <a:effectLst>
                  <a:outerShdw blurRad="38100" dist="38100" dir="2700000" algn="tl">
                    <a:srgbClr val="000000">
                      <a:alpha val="43137"/>
                    </a:srgbClr>
                  </a:outerShdw>
                </a:effectLst>
              </a:rPr>
              <a:t>Collaborate on mutually beneficial projects</a:t>
            </a:r>
          </a:p>
          <a:p>
            <a:pPr lvl="0"/>
            <a:r>
              <a:rPr lang="en-US" sz="2800" dirty="0" smtClean="0">
                <a:solidFill>
                  <a:schemeClr val="bg1"/>
                </a:solidFill>
                <a:effectLst>
                  <a:outerShdw blurRad="38100" dist="38100" dir="2700000" algn="tl">
                    <a:srgbClr val="000000">
                      <a:alpha val="43137"/>
                    </a:srgbClr>
                  </a:outerShdw>
                </a:effectLst>
              </a:rPr>
              <a:t>Look for win-win solutions as challenges arise</a:t>
            </a:r>
          </a:p>
          <a:p>
            <a:pPr lvl="0"/>
            <a:r>
              <a:rPr lang="en-US" sz="2800" dirty="0" smtClean="0">
                <a:solidFill>
                  <a:schemeClr val="bg1"/>
                </a:solidFill>
                <a:effectLst>
                  <a:outerShdw blurRad="38100" dist="38100" dir="2700000" algn="tl">
                    <a:srgbClr val="000000">
                      <a:alpha val="43137"/>
                    </a:srgbClr>
                  </a:outerShdw>
                </a:effectLst>
              </a:rPr>
              <a:t>Say “Yes” whenever possible</a:t>
            </a:r>
          </a:p>
          <a:p>
            <a:endParaRPr lang="en-US" dirty="0"/>
          </a:p>
        </p:txBody>
      </p:sp>
    </p:spTree>
  </p:cSld>
  <p:clrMapOvr>
    <a:masterClrMapping/>
  </p:clrMapOvr>
  <p:transition spd="med">
    <p:pull dir="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21" y="152400"/>
            <a:ext cx="7226121" cy="1143000"/>
          </a:xfrm>
          <a:noFill/>
        </p:spPr>
        <p:txBody>
          <a:bodyPr>
            <a:normAutofit fontScale="90000"/>
          </a:bodyPr>
          <a:lstStyle/>
          <a:p>
            <a:r>
              <a:rPr lang="en-US" sz="4200" b="0" dirty="0" smtClean="0">
                <a:solidFill>
                  <a:schemeClr val="bg1"/>
                </a:solidFill>
                <a:effectLst>
                  <a:outerShdw blurRad="38100" dist="38100" dir="2700000" algn="tl">
                    <a:srgbClr val="000000">
                      <a:alpha val="43137"/>
                    </a:srgbClr>
                  </a:outerShdw>
                </a:effectLst>
                <a:latin typeface="+mn-lt"/>
              </a:rPr>
              <a:t>History of the </a:t>
            </a:r>
            <a:br>
              <a:rPr lang="en-US" sz="4200" b="0" dirty="0" smtClean="0">
                <a:solidFill>
                  <a:schemeClr val="bg1"/>
                </a:solidFill>
                <a:effectLst>
                  <a:outerShdw blurRad="38100" dist="38100" dir="2700000" algn="tl">
                    <a:srgbClr val="000000">
                      <a:alpha val="43137"/>
                    </a:srgbClr>
                  </a:outerShdw>
                </a:effectLst>
                <a:latin typeface="+mn-lt"/>
              </a:rPr>
            </a:br>
            <a:r>
              <a:rPr lang="en-US" sz="4200" b="0" dirty="0" smtClean="0">
                <a:solidFill>
                  <a:schemeClr val="bg1"/>
                </a:solidFill>
                <a:effectLst>
                  <a:outerShdw blurRad="38100" dist="38100" dir="2700000" algn="tl">
                    <a:srgbClr val="000000">
                      <a:alpha val="43137"/>
                    </a:srgbClr>
                  </a:outerShdw>
                </a:effectLst>
                <a:latin typeface="+mn-lt"/>
              </a:rPr>
              <a:t>FAT and AFAT </a:t>
            </a:r>
            <a:r>
              <a:rPr lang="en-US" sz="4200" dirty="0" smtClean="0">
                <a:solidFill>
                  <a:schemeClr val="bg1"/>
                </a:solidFill>
                <a:effectLst>
                  <a:outerShdw blurRad="38100" dist="38100" dir="2700000" algn="tl">
                    <a:srgbClr val="000000">
                      <a:alpha val="43137"/>
                    </a:srgbClr>
                  </a:outerShdw>
                </a:effectLst>
                <a:latin typeface="+mn-lt"/>
              </a:rPr>
              <a:t>Programs</a:t>
            </a:r>
            <a:endParaRPr lang="en-US" sz="4200" b="0" dirty="0">
              <a:solidFill>
                <a:schemeClr val="bg1"/>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0" y="1524000"/>
            <a:ext cx="9144000" cy="4114800"/>
          </a:xfrm>
        </p:spPr>
        <p:txBody>
          <a:bodyPr>
            <a:noAutofit/>
          </a:bodyPr>
          <a:lstStyle/>
          <a:p>
            <a:pPr lvl="1" eaLnBrk="1" hangingPunct="1">
              <a:buFont typeface="Arial" pitchFamily="34" charset="0"/>
              <a:buChar char="•"/>
            </a:pPr>
            <a:r>
              <a:rPr lang="en-US" sz="2000" dirty="0" smtClean="0">
                <a:solidFill>
                  <a:schemeClr val="bg1"/>
                </a:solidFill>
                <a:effectLst>
                  <a:outerShdw blurRad="38100" dist="38100" dir="2700000" algn="tl">
                    <a:srgbClr val="000000">
                      <a:alpha val="43137"/>
                    </a:srgbClr>
                  </a:outerShdw>
                </a:effectLst>
              </a:rPr>
              <a:t>The FCCSGA Advisors Training (FAT) Program is a series of eight educational sessions presented at Florida College System Student Government Association (FCSSGA) Presidents Assemblies, FCSSGA State Conference, and the Summer Advisers Workshop.  </a:t>
            </a:r>
          </a:p>
          <a:p>
            <a:pPr lvl="1" eaLnBrk="1" hangingPunct="1">
              <a:buFont typeface="Arial" pitchFamily="34" charset="0"/>
              <a:buChar char="•"/>
            </a:pPr>
            <a:r>
              <a:rPr lang="en-US" sz="2000" dirty="0" smtClean="0">
                <a:solidFill>
                  <a:schemeClr val="bg1"/>
                </a:solidFill>
                <a:effectLst>
                  <a:outerShdw blurRad="38100" dist="38100" dir="2700000" algn="tl">
                    <a:srgbClr val="000000">
                      <a:alpha val="43137"/>
                    </a:srgbClr>
                  </a:outerShdw>
                </a:effectLst>
              </a:rPr>
              <a:t>Lead by experienced advisers and higher education professionals, these offerings are scattered over the year and offered multiple times, such that Advisers will need to attend multiple meetings to be able to attend all eight FAT sessions.  </a:t>
            </a:r>
          </a:p>
          <a:p>
            <a:pPr lvl="1" eaLnBrk="1" hangingPunct="1">
              <a:buFont typeface="Arial" pitchFamily="34" charset="0"/>
              <a:buChar char="•"/>
            </a:pPr>
            <a:r>
              <a:rPr lang="en-US" sz="2000" dirty="0" smtClean="0">
                <a:solidFill>
                  <a:schemeClr val="bg1"/>
                </a:solidFill>
                <a:effectLst>
                  <a:outerShdw blurRad="38100" dist="38100" dir="2700000" algn="tl">
                    <a:srgbClr val="000000">
                      <a:alpha val="43137"/>
                    </a:srgbClr>
                  </a:outerShdw>
                </a:effectLst>
              </a:rPr>
              <a:t>The FAT Coordinator keeps a database of advisers who attend each session; advisers who complete all FAT Sessions will receive a Certificate of Completion, and FCCAA will send a letter to their College’s Senior Student Affairs Officer and President.  </a:t>
            </a:r>
          </a:p>
          <a:p>
            <a:pPr lvl="1" eaLnBrk="1" hangingPunct="1">
              <a:buFont typeface="Arial" pitchFamily="34" charset="0"/>
              <a:buChar char="•"/>
            </a:pPr>
            <a:r>
              <a:rPr lang="en-US" sz="2000" dirty="0" smtClean="0">
                <a:solidFill>
                  <a:schemeClr val="bg1"/>
                </a:solidFill>
                <a:effectLst>
                  <a:outerShdw blurRad="38100" dist="38100" dir="2700000" algn="tl">
                    <a:srgbClr val="000000">
                      <a:alpha val="43137"/>
                    </a:srgbClr>
                  </a:outerShdw>
                </a:effectLst>
              </a:rPr>
              <a:t>The FAT Program was endorsed by the FCSSGA (then FJCCSG)A Advisers Association at their business meeting in August 2007.</a:t>
            </a:r>
          </a:p>
          <a:p>
            <a:pPr lvl="1" eaLnBrk="1" hangingPunct="1">
              <a:buFont typeface="Arial" pitchFamily="34" charset="0"/>
              <a:buChar char="•"/>
            </a:pPr>
            <a:r>
              <a:rPr lang="en-US" sz="2000" dirty="0" smtClean="0">
                <a:solidFill>
                  <a:schemeClr val="bg1"/>
                </a:solidFill>
                <a:effectLst>
                  <a:outerShdw blurRad="38100" dist="38100" dir="2700000" algn="tl">
                    <a:srgbClr val="000000">
                      <a:alpha val="43137"/>
                    </a:srgbClr>
                  </a:outerShdw>
                </a:effectLst>
              </a:rPr>
              <a:t>The first presentations were facilitated in November 2007.</a:t>
            </a:r>
            <a:endParaRPr lang="en-US" sz="20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82829272"/>
      </p:ext>
    </p:extLst>
  </p:cSld>
  <p:clrMapOvr>
    <a:masterClrMapping/>
  </p:clrMapOvr>
  <p:transition spd="med">
    <p:pull dir="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85800" y="457200"/>
            <a:ext cx="7772400" cy="4114800"/>
          </a:xfrm>
        </p:spPr>
        <p:txBody>
          <a:bodyPr/>
          <a:lstStyle/>
          <a:p>
            <a:pPr marL="0" indent="0">
              <a:buNone/>
            </a:pPr>
            <a:r>
              <a:rPr lang="en-US" dirty="0"/>
              <a:t>Succeeding with Institutional Politics</a:t>
            </a:r>
            <a:br>
              <a:rPr lang="en-US" dirty="0"/>
            </a:br>
            <a:r>
              <a:rPr lang="en-US" dirty="0"/>
              <a:t>Advanced Florida College System Student Government Association Training (AFAT) Presentation #</a:t>
            </a:r>
            <a:r>
              <a:rPr lang="en-US" dirty="0" smtClean="0"/>
              <a:t>9</a:t>
            </a:r>
          </a:p>
          <a:p>
            <a:pPr marL="0" indent="0">
              <a:buNone/>
            </a:pPr>
            <a:endParaRPr lang="en-US" dirty="0"/>
          </a:p>
          <a:p>
            <a:pPr marL="0" indent="0">
              <a:buNone/>
            </a:pPr>
            <a:r>
              <a:rPr lang="en-US" dirty="0"/>
              <a:t>Presented by Kerry Roth</a:t>
            </a:r>
            <a:br>
              <a:rPr lang="en-US" dirty="0"/>
            </a:br>
            <a:r>
              <a:rPr lang="en-US" dirty="0"/>
              <a:t>Student Engagement Coordinator</a:t>
            </a:r>
            <a:br>
              <a:rPr lang="en-US" dirty="0"/>
            </a:br>
            <a:r>
              <a:rPr lang="en-US" dirty="0"/>
              <a:t>Florida State College at Jacksonville - North </a:t>
            </a:r>
            <a:r>
              <a:rPr lang="en-US" dirty="0" smtClean="0"/>
              <a:t>Campus ~</a:t>
            </a:r>
            <a:r>
              <a:rPr lang="en-US" b="1" u="sng" dirty="0" smtClean="0">
                <a:hlinkClick r:id="rId2"/>
              </a:rPr>
              <a:t>droth@fscj.edu</a:t>
            </a:r>
            <a:endParaRPr lang="en-US" b="1" dirty="0"/>
          </a:p>
          <a:p>
            <a:pPr marL="0" indent="0">
              <a:buNone/>
            </a:pPr>
            <a:endParaRPr lang="en-US" dirty="0"/>
          </a:p>
        </p:txBody>
      </p:sp>
    </p:spTree>
    <p:extLst>
      <p:ext uri="{BB962C8B-B14F-4D97-AF65-F5344CB8AC3E}">
        <p14:creationId xmlns:p14="http://schemas.microsoft.com/office/powerpoint/2010/main" val="4078058624"/>
      </p:ext>
    </p:extLst>
  </p:cSld>
  <p:clrMapOvr>
    <a:masterClrMapping/>
  </p:clrMapOvr>
  <p:transition spd="med">
    <p:pull dir="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772400" cy="1143000"/>
          </a:xfrm>
        </p:spPr>
        <p:txBody>
          <a:bodyPr/>
          <a:lstStyle/>
          <a:p>
            <a:r>
              <a:rPr lang="en-US" sz="3800" dirty="0" smtClean="0">
                <a:solidFill>
                  <a:schemeClr val="bg1"/>
                </a:solidFill>
                <a:effectLst>
                  <a:outerShdw blurRad="38100" dist="38100" dir="2700000" algn="tl">
                    <a:srgbClr val="000000">
                      <a:alpha val="43137"/>
                    </a:srgbClr>
                  </a:outerShdw>
                </a:effectLst>
                <a:latin typeface="+mn-lt"/>
              </a:rPr>
              <a:t>History of the </a:t>
            </a:r>
            <a:br>
              <a:rPr lang="en-US" sz="3800" dirty="0" smtClean="0">
                <a:solidFill>
                  <a:schemeClr val="bg1"/>
                </a:solidFill>
                <a:effectLst>
                  <a:outerShdw blurRad="38100" dist="38100" dir="2700000" algn="tl">
                    <a:srgbClr val="000000">
                      <a:alpha val="43137"/>
                    </a:srgbClr>
                  </a:outerShdw>
                </a:effectLst>
                <a:latin typeface="+mn-lt"/>
              </a:rPr>
            </a:br>
            <a:r>
              <a:rPr lang="en-US" sz="3800" dirty="0" smtClean="0">
                <a:solidFill>
                  <a:schemeClr val="bg1"/>
                </a:solidFill>
                <a:effectLst>
                  <a:outerShdw blurRad="38100" dist="38100" dir="2700000" algn="tl">
                    <a:srgbClr val="000000">
                      <a:alpha val="43137"/>
                    </a:srgbClr>
                  </a:outerShdw>
                </a:effectLst>
                <a:latin typeface="+mn-lt"/>
              </a:rPr>
              <a:t>FAT and AFAT Programs</a:t>
            </a:r>
            <a:endParaRPr lang="en-US" sz="3800" dirty="0">
              <a:latin typeface="+mn-lt"/>
            </a:endParaRPr>
          </a:p>
        </p:txBody>
      </p:sp>
      <p:sp>
        <p:nvSpPr>
          <p:cNvPr id="3" name="Content Placeholder 2"/>
          <p:cNvSpPr>
            <a:spLocks noGrp="1"/>
          </p:cNvSpPr>
          <p:nvPr>
            <p:ph idx="1"/>
          </p:nvPr>
        </p:nvSpPr>
        <p:spPr>
          <a:xfrm>
            <a:off x="152400" y="990600"/>
            <a:ext cx="8991600" cy="4114800"/>
          </a:xfrm>
        </p:spPr>
        <p:txBody>
          <a:bodyPr/>
          <a:lstStyle/>
          <a:p>
            <a:pPr>
              <a:buNone/>
            </a:pPr>
            <a:r>
              <a:rPr lang="en-US" sz="2400" dirty="0" smtClean="0">
                <a:solidFill>
                  <a:schemeClr val="bg1"/>
                </a:solidFill>
                <a:effectLst>
                  <a:outerShdw blurRad="38100" dist="38100" dir="2700000" algn="tl">
                    <a:srgbClr val="000000">
                      <a:alpha val="43137"/>
                    </a:srgbClr>
                  </a:outerShdw>
                </a:effectLst>
              </a:rPr>
              <a:t> </a:t>
            </a:r>
          </a:p>
          <a:p>
            <a:r>
              <a:rPr lang="en-US" sz="2400" dirty="0" smtClean="0">
                <a:solidFill>
                  <a:schemeClr val="bg1"/>
                </a:solidFill>
                <a:effectLst>
                  <a:outerShdw blurRad="38100" dist="38100" dir="2700000" algn="tl">
                    <a:srgbClr val="000000">
                      <a:alpha val="43137"/>
                    </a:srgbClr>
                  </a:outerShdw>
                </a:effectLst>
              </a:rPr>
              <a:t>The eight FAT sessions include:</a:t>
            </a:r>
          </a:p>
          <a:p>
            <a:pPr lvl="0"/>
            <a:r>
              <a:rPr lang="en-US" sz="2400" b="1" dirty="0" smtClean="0">
                <a:solidFill>
                  <a:schemeClr val="bg1"/>
                </a:solidFill>
                <a:effectLst>
                  <a:outerShdw blurRad="38100" dist="38100" dir="2700000" algn="tl">
                    <a:srgbClr val="000000">
                      <a:alpha val="43137"/>
                    </a:srgbClr>
                  </a:outerShdw>
                </a:effectLst>
              </a:rPr>
              <a:t>Adviser as an Information Resource Person</a:t>
            </a:r>
          </a:p>
          <a:p>
            <a:pPr lvl="0"/>
            <a:r>
              <a:rPr lang="en-US" sz="2400" b="1" dirty="0" smtClean="0">
                <a:solidFill>
                  <a:schemeClr val="bg1"/>
                </a:solidFill>
                <a:effectLst>
                  <a:outerShdw blurRad="38100" dist="38100" dir="2700000" algn="tl">
                    <a:srgbClr val="000000">
                      <a:alpha val="43137"/>
                    </a:srgbClr>
                  </a:outerShdw>
                </a:effectLst>
              </a:rPr>
              <a:t>Student/Group Development Theory and Models</a:t>
            </a:r>
          </a:p>
          <a:p>
            <a:pPr lvl="0"/>
            <a:r>
              <a:rPr lang="en-US" sz="2400" b="1" dirty="0" smtClean="0">
                <a:solidFill>
                  <a:schemeClr val="bg1"/>
                </a:solidFill>
                <a:effectLst>
                  <a:outerShdw blurRad="38100" dist="38100" dir="2700000" algn="tl">
                    <a:srgbClr val="000000">
                      <a:alpha val="43137"/>
                    </a:srgbClr>
                  </a:outerShdw>
                </a:effectLst>
              </a:rPr>
              <a:t>Role Modeling</a:t>
            </a:r>
          </a:p>
          <a:p>
            <a:pPr lvl="0"/>
            <a:r>
              <a:rPr lang="en-US" sz="2400" b="1" dirty="0" smtClean="0">
                <a:solidFill>
                  <a:schemeClr val="bg1"/>
                </a:solidFill>
                <a:effectLst>
                  <a:outerShdw blurRad="38100" dist="38100" dir="2700000" algn="tl">
                    <a:srgbClr val="000000">
                      <a:alpha val="43137"/>
                    </a:srgbClr>
                  </a:outerShdw>
                </a:effectLst>
              </a:rPr>
              <a:t>Working with Students</a:t>
            </a:r>
          </a:p>
          <a:p>
            <a:pPr lvl="0"/>
            <a:r>
              <a:rPr lang="en-US" sz="2400" b="1" dirty="0" smtClean="0">
                <a:solidFill>
                  <a:schemeClr val="bg1"/>
                </a:solidFill>
                <a:effectLst>
                  <a:outerShdw blurRad="38100" dist="38100" dir="2700000" algn="tl">
                    <a:srgbClr val="000000">
                      <a:alpha val="43137"/>
                    </a:srgbClr>
                  </a:outerShdw>
                </a:effectLst>
              </a:rPr>
              <a:t>Meetings &amp; Activities</a:t>
            </a:r>
          </a:p>
          <a:p>
            <a:pPr lvl="0"/>
            <a:r>
              <a:rPr lang="en-US" sz="2400" b="1" dirty="0" smtClean="0">
                <a:solidFill>
                  <a:schemeClr val="bg1"/>
                </a:solidFill>
                <a:effectLst>
                  <a:outerShdw blurRad="38100" dist="38100" dir="2700000" algn="tl">
                    <a:srgbClr val="000000">
                      <a:alpha val="43137"/>
                    </a:srgbClr>
                  </a:outerShdw>
                </a:effectLst>
              </a:rPr>
              <a:t>Student Government Finances</a:t>
            </a:r>
          </a:p>
          <a:p>
            <a:pPr lvl="0"/>
            <a:r>
              <a:rPr lang="en-US" sz="2400" b="1" dirty="0" smtClean="0">
                <a:solidFill>
                  <a:schemeClr val="bg1"/>
                </a:solidFill>
                <a:effectLst>
                  <a:outerShdw blurRad="38100" dist="38100" dir="2700000" algn="tl">
                    <a:srgbClr val="000000">
                      <a:alpha val="43137"/>
                    </a:srgbClr>
                  </a:outerShdw>
                </a:effectLst>
              </a:rPr>
              <a:t>Legal Issues</a:t>
            </a:r>
          </a:p>
          <a:p>
            <a:pPr lvl="0"/>
            <a:r>
              <a:rPr lang="en-US" sz="2400" b="1" dirty="0" smtClean="0">
                <a:solidFill>
                  <a:schemeClr val="bg1"/>
                </a:solidFill>
                <a:effectLst>
                  <a:outerShdw blurRad="38100" dist="38100" dir="2700000" algn="tl">
                    <a:srgbClr val="000000">
                      <a:alpha val="43137"/>
                    </a:srgbClr>
                  </a:outerShdw>
                </a:effectLst>
              </a:rPr>
              <a:t>The Legislative Process</a:t>
            </a:r>
          </a:p>
          <a:p>
            <a:pPr lvl="0">
              <a:buNone/>
            </a:pPr>
            <a:r>
              <a:rPr lang="en-US" sz="1050" b="1" dirty="0" smtClean="0">
                <a:solidFill>
                  <a:schemeClr val="bg1"/>
                </a:solidFill>
                <a:effectLst>
                  <a:outerShdw blurRad="38100" dist="38100" dir="2700000" algn="tl">
                    <a:srgbClr val="000000">
                      <a:alpha val="43137"/>
                    </a:srgbClr>
                  </a:outerShdw>
                </a:effectLst>
              </a:rPr>
              <a:t> </a:t>
            </a:r>
            <a:endParaRPr lang="en-US" sz="1000" dirty="0" smtClean="0">
              <a:solidFill>
                <a:schemeClr val="bg1"/>
              </a:solidFill>
              <a:effectLst>
                <a:outerShdw blurRad="38100" dist="38100" dir="2700000" algn="tl">
                  <a:srgbClr val="000000">
                    <a:alpha val="43137"/>
                  </a:srgbClr>
                </a:outerShdw>
              </a:effectLst>
            </a:endParaRPr>
          </a:p>
          <a:p>
            <a:pPr>
              <a:buNone/>
            </a:pPr>
            <a:r>
              <a:rPr lang="en-US" sz="2000" dirty="0" smtClean="0">
                <a:solidFill>
                  <a:schemeClr val="bg1"/>
                </a:solidFill>
                <a:effectLst>
                  <a:outerShdw blurRad="38100" dist="38100" dir="2700000" algn="tl">
                    <a:srgbClr val="000000">
                      <a:alpha val="43137"/>
                    </a:srgbClr>
                  </a:outerShdw>
                </a:effectLst>
              </a:rPr>
              <a:t>	Topics for the FAT sessions were determined from the results from 2003’s National Study of Student Government Advisers Responsibilities, with emphasis placed on the results from Florida’s community colleges.</a:t>
            </a:r>
          </a:p>
          <a:p>
            <a:pPr lvl="0"/>
            <a:endParaRPr lang="en-US" sz="2400" b="1" dirty="0" smtClean="0">
              <a:solidFill>
                <a:schemeClr val="bg1"/>
              </a:solidFill>
              <a:effectLst>
                <a:outerShdw blurRad="38100" dist="38100" dir="2700000" algn="tl">
                  <a:srgbClr val="000000">
                    <a:alpha val="43137"/>
                  </a:srgbClr>
                </a:outerShdw>
              </a:effectLst>
            </a:endParaRPr>
          </a:p>
          <a:p>
            <a:endParaRPr lang="en-US" sz="2400" dirty="0">
              <a:solidFill>
                <a:schemeClr val="bg1"/>
              </a:solidFill>
              <a:effectLst>
                <a:outerShdw blurRad="38100" dist="38100" dir="2700000" algn="tl">
                  <a:srgbClr val="000000">
                    <a:alpha val="43137"/>
                  </a:srgbClr>
                </a:outerShdw>
              </a:effectLst>
            </a:endParaRPr>
          </a:p>
        </p:txBody>
      </p:sp>
    </p:spTree>
  </p:cSld>
  <p:clrMapOvr>
    <a:masterClrMapping/>
  </p:clrMapOvr>
  <p:transition spd="med">
    <p:pull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772400" cy="1143000"/>
          </a:xfrm>
        </p:spPr>
        <p:txBody>
          <a:bodyPr/>
          <a:lstStyle/>
          <a:p>
            <a:r>
              <a:rPr lang="en-US" sz="3800" dirty="0" smtClean="0">
                <a:solidFill>
                  <a:schemeClr val="bg1"/>
                </a:solidFill>
                <a:effectLst>
                  <a:outerShdw blurRad="38100" dist="38100" dir="2700000" algn="tl">
                    <a:srgbClr val="000000">
                      <a:alpha val="43137"/>
                    </a:srgbClr>
                  </a:outerShdw>
                </a:effectLst>
                <a:latin typeface="+mn-lt"/>
              </a:rPr>
              <a:t>History of the </a:t>
            </a:r>
            <a:br>
              <a:rPr lang="en-US" sz="3800" dirty="0" smtClean="0">
                <a:solidFill>
                  <a:schemeClr val="bg1"/>
                </a:solidFill>
                <a:effectLst>
                  <a:outerShdw blurRad="38100" dist="38100" dir="2700000" algn="tl">
                    <a:srgbClr val="000000">
                      <a:alpha val="43137"/>
                    </a:srgbClr>
                  </a:outerShdw>
                </a:effectLst>
                <a:latin typeface="+mn-lt"/>
              </a:rPr>
            </a:br>
            <a:r>
              <a:rPr lang="en-US" sz="3800" dirty="0" smtClean="0">
                <a:solidFill>
                  <a:schemeClr val="bg1"/>
                </a:solidFill>
                <a:effectLst>
                  <a:outerShdw blurRad="38100" dist="38100" dir="2700000" algn="tl">
                    <a:srgbClr val="000000">
                      <a:alpha val="43137"/>
                    </a:srgbClr>
                  </a:outerShdw>
                </a:effectLst>
                <a:latin typeface="+mn-lt"/>
              </a:rPr>
              <a:t>FAT and AFAT Programs</a:t>
            </a:r>
            <a:endParaRPr lang="en-US" sz="3800" dirty="0">
              <a:latin typeface="+mn-lt"/>
            </a:endParaRPr>
          </a:p>
        </p:txBody>
      </p:sp>
      <p:sp>
        <p:nvSpPr>
          <p:cNvPr id="3" name="Content Placeholder 2"/>
          <p:cNvSpPr>
            <a:spLocks noGrp="1"/>
          </p:cNvSpPr>
          <p:nvPr>
            <p:ph idx="1"/>
          </p:nvPr>
        </p:nvSpPr>
        <p:spPr>
          <a:xfrm>
            <a:off x="152400" y="1752600"/>
            <a:ext cx="8991600" cy="4114800"/>
          </a:xfrm>
        </p:spPr>
        <p:txBody>
          <a:bodyPr/>
          <a:lstStyle/>
          <a:p>
            <a:r>
              <a:rPr lang="en-US" sz="2400" dirty="0" smtClean="0">
                <a:solidFill>
                  <a:schemeClr val="bg1"/>
                </a:solidFill>
                <a:effectLst>
                  <a:outerShdw blurRad="38100" dist="38100" dir="2700000" algn="tl">
                    <a:srgbClr val="000000">
                      <a:alpha val="43137"/>
                    </a:srgbClr>
                  </a:outerShdw>
                </a:effectLst>
              </a:rPr>
              <a:t>Based on feedback from a survey of FJCCSGA Advisers Association members conducted in March and April 2009, and further discussion from the Advanced FAT Steering Committee, the Advanced FAT program was established.</a:t>
            </a:r>
          </a:p>
          <a:p>
            <a:r>
              <a:rPr lang="en-US" sz="2400" dirty="0" smtClean="0">
                <a:solidFill>
                  <a:schemeClr val="bg1"/>
                </a:solidFill>
                <a:effectLst>
                  <a:outerShdw blurRad="38100" dist="38100" dir="2700000" algn="tl">
                    <a:srgbClr val="000000">
                      <a:alpha val="43137"/>
                    </a:srgbClr>
                  </a:outerShdw>
                </a:effectLst>
              </a:rPr>
              <a:t>In order to receive the Advanced FAT Certification:</a:t>
            </a:r>
          </a:p>
          <a:p>
            <a:pPr lvl="1"/>
            <a:r>
              <a:rPr lang="en-US" sz="2000" dirty="0" smtClean="0">
                <a:solidFill>
                  <a:schemeClr val="bg1"/>
                </a:solidFill>
                <a:effectLst>
                  <a:outerShdw blurRad="38100" dist="38100" dir="2700000" algn="tl">
                    <a:srgbClr val="000000">
                      <a:alpha val="43137"/>
                    </a:srgbClr>
                  </a:outerShdw>
                </a:effectLst>
              </a:rPr>
              <a:t>One must attend the 6 required “Core” courses.</a:t>
            </a:r>
          </a:p>
          <a:p>
            <a:pPr lvl="1"/>
            <a:r>
              <a:rPr lang="en-US" sz="2000" dirty="0" smtClean="0">
                <a:solidFill>
                  <a:schemeClr val="bg1"/>
                </a:solidFill>
                <a:effectLst>
                  <a:outerShdw blurRad="38100" dist="38100" dir="2700000" algn="tl">
                    <a:srgbClr val="000000">
                      <a:alpha val="43137"/>
                    </a:srgbClr>
                  </a:outerShdw>
                </a:effectLst>
              </a:rPr>
              <a:t>One must attend 3 of the 5 “Elective” courses.</a:t>
            </a:r>
          </a:p>
          <a:p>
            <a:pPr lvl="1"/>
            <a:r>
              <a:rPr lang="en-US" sz="2000" dirty="0" smtClean="0">
                <a:solidFill>
                  <a:schemeClr val="bg1"/>
                </a:solidFill>
                <a:effectLst>
                  <a:outerShdw blurRad="38100" dist="38100" dir="2700000" algn="tl">
                    <a:srgbClr val="000000">
                      <a:alpha val="43137"/>
                    </a:srgbClr>
                  </a:outerShdw>
                </a:effectLst>
              </a:rPr>
              <a:t>One must attend a FCCSGA summer, fall, &amp; spring Presidents Assembly, a State Conference, and a District Leadership retreat.</a:t>
            </a:r>
          </a:p>
          <a:p>
            <a:pPr lvl="1"/>
            <a:r>
              <a:rPr lang="en-US" sz="2000" dirty="0" smtClean="0">
                <a:solidFill>
                  <a:schemeClr val="bg1"/>
                </a:solidFill>
                <a:effectLst>
                  <a:outerShdw blurRad="38100" dist="38100" dir="2700000" algn="tl">
                    <a:srgbClr val="000000">
                      <a:alpha val="43137"/>
                    </a:srgbClr>
                  </a:outerShdw>
                </a:effectLst>
              </a:rPr>
              <a:t>One must present a FAT or Advanced FAT session.</a:t>
            </a:r>
            <a:endParaRPr lang="en-US" sz="2400" dirty="0" smtClean="0">
              <a:solidFill>
                <a:schemeClr val="bg1"/>
              </a:solidFill>
              <a:effectLst>
                <a:outerShdw blurRad="38100" dist="38100" dir="2700000" algn="tl">
                  <a:srgbClr val="000000">
                    <a:alpha val="43137"/>
                  </a:srgbClr>
                </a:outerShdw>
              </a:effectLst>
            </a:endParaRPr>
          </a:p>
          <a:p>
            <a:r>
              <a:rPr lang="en-US" sz="2400" dirty="0" smtClean="0">
                <a:solidFill>
                  <a:schemeClr val="bg1"/>
                </a:solidFill>
                <a:effectLst>
                  <a:outerShdw blurRad="38100" dist="38100" dir="2700000" algn="tl">
                    <a:srgbClr val="000000">
                      <a:alpha val="43137"/>
                    </a:srgbClr>
                  </a:outerShdw>
                </a:effectLst>
              </a:rPr>
              <a:t>The first AFAT sessions were facilitated in August 2009.</a:t>
            </a:r>
            <a:endParaRPr lang="en-US" sz="2400" dirty="0">
              <a:solidFill>
                <a:schemeClr val="bg1"/>
              </a:solidFill>
              <a:effectLst>
                <a:outerShdw blurRad="38100" dist="38100" dir="2700000" algn="tl">
                  <a:srgbClr val="000000">
                    <a:alpha val="43137"/>
                  </a:srgbClr>
                </a:outerShdw>
              </a:effectLst>
            </a:endParaRPr>
          </a:p>
        </p:txBody>
      </p:sp>
    </p:spTree>
  </p:cSld>
  <p:clrMapOvr>
    <a:masterClrMapping/>
  </p:clrMapOvr>
  <p:transition spd="med">
    <p:pull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991600" cy="4114800"/>
          </a:xfrm>
        </p:spPr>
        <p:txBody>
          <a:bodyPr/>
          <a:lstStyle/>
          <a:p>
            <a:pPr>
              <a:buNone/>
            </a:pPr>
            <a:r>
              <a:rPr lang="en-US" dirty="0" smtClean="0">
                <a:solidFill>
                  <a:schemeClr val="bg1"/>
                </a:solidFill>
                <a:effectLst>
                  <a:outerShdw blurRad="38100" dist="38100" dir="2700000" algn="tl">
                    <a:srgbClr val="000000">
                      <a:alpha val="43137"/>
                    </a:srgbClr>
                  </a:outerShdw>
                </a:effectLst>
              </a:rPr>
              <a:t>Advanced FAT Core:</a:t>
            </a:r>
          </a:p>
          <a:p>
            <a:pPr lvl="0"/>
            <a:r>
              <a:rPr lang="en-US" sz="2000" b="1" dirty="0" smtClean="0">
                <a:solidFill>
                  <a:schemeClr val="bg1"/>
                </a:solidFill>
                <a:effectLst>
                  <a:outerShdw blurRad="38100" dist="38100" dir="2700000" algn="tl">
                    <a:srgbClr val="000000">
                      <a:alpha val="43137"/>
                    </a:srgbClr>
                  </a:outerShdw>
                </a:effectLst>
              </a:rPr>
              <a:t>Liability, Negligence, &amp; Risk Management in Student Activities</a:t>
            </a:r>
            <a:endParaRPr lang="en-US" sz="2000" dirty="0" smtClean="0">
              <a:solidFill>
                <a:schemeClr val="bg1"/>
              </a:solidFill>
              <a:effectLst>
                <a:outerShdw blurRad="38100" dist="38100" dir="2700000" algn="tl">
                  <a:srgbClr val="000000">
                    <a:alpha val="43137"/>
                  </a:srgbClr>
                </a:outerShdw>
              </a:effectLst>
            </a:endParaRPr>
          </a:p>
          <a:p>
            <a:pPr lvl="0"/>
            <a:r>
              <a:rPr lang="en-US" sz="2000" b="1" dirty="0" smtClean="0">
                <a:solidFill>
                  <a:schemeClr val="bg1"/>
                </a:solidFill>
                <a:effectLst>
                  <a:outerShdw blurRad="38100" dist="38100" dir="2700000" algn="tl">
                    <a:srgbClr val="000000">
                      <a:alpha val="43137"/>
                    </a:srgbClr>
                  </a:outerShdw>
                </a:effectLst>
              </a:rPr>
              <a:t>1</a:t>
            </a:r>
            <a:r>
              <a:rPr lang="en-US" sz="2000" b="1" baseline="30000" dirty="0" smtClean="0">
                <a:solidFill>
                  <a:schemeClr val="bg1"/>
                </a:solidFill>
                <a:effectLst>
                  <a:outerShdw blurRad="38100" dist="38100" dir="2700000" algn="tl">
                    <a:srgbClr val="000000">
                      <a:alpha val="43137"/>
                    </a:srgbClr>
                  </a:outerShdw>
                </a:effectLst>
              </a:rPr>
              <a:t>st</a:t>
            </a:r>
            <a:r>
              <a:rPr lang="en-US" sz="2000" b="1" dirty="0" smtClean="0">
                <a:solidFill>
                  <a:schemeClr val="bg1"/>
                </a:solidFill>
                <a:effectLst>
                  <a:outerShdw blurRad="38100" dist="38100" dir="2700000" algn="tl">
                    <a:srgbClr val="000000">
                      <a:alpha val="43137"/>
                    </a:srgbClr>
                  </a:outerShdw>
                </a:effectLst>
              </a:rPr>
              <a:t> Amendment Issues</a:t>
            </a:r>
            <a:endParaRPr lang="en-US" sz="2000" dirty="0" smtClean="0">
              <a:solidFill>
                <a:schemeClr val="bg1"/>
              </a:solidFill>
              <a:effectLst>
                <a:outerShdw blurRad="38100" dist="38100" dir="2700000" algn="tl">
                  <a:srgbClr val="000000">
                    <a:alpha val="43137"/>
                  </a:srgbClr>
                </a:outerShdw>
              </a:effectLst>
            </a:endParaRPr>
          </a:p>
          <a:p>
            <a:pPr lvl="0"/>
            <a:r>
              <a:rPr lang="en-US" sz="2000" b="1" dirty="0" smtClean="0">
                <a:solidFill>
                  <a:schemeClr val="bg1"/>
                </a:solidFill>
                <a:effectLst>
                  <a:outerShdw blurRad="38100" dist="38100" dir="2700000" algn="tl">
                    <a:srgbClr val="000000">
                      <a:alpha val="43137"/>
                    </a:srgbClr>
                  </a:outerShdw>
                </a:effectLst>
              </a:rPr>
              <a:t>Effective Lobbying</a:t>
            </a:r>
            <a:endParaRPr lang="en-US" sz="2000" dirty="0" smtClean="0">
              <a:solidFill>
                <a:schemeClr val="bg1"/>
              </a:solidFill>
              <a:effectLst>
                <a:outerShdw blurRad="38100" dist="38100" dir="2700000" algn="tl">
                  <a:srgbClr val="000000">
                    <a:alpha val="43137"/>
                  </a:srgbClr>
                </a:outerShdw>
              </a:effectLst>
            </a:endParaRPr>
          </a:p>
          <a:p>
            <a:pPr lvl="0"/>
            <a:r>
              <a:rPr lang="en-US" sz="2000" b="1" dirty="0" smtClean="0">
                <a:solidFill>
                  <a:schemeClr val="bg1"/>
                </a:solidFill>
                <a:effectLst>
                  <a:outerShdw blurRad="38100" dist="38100" dir="2700000" algn="tl">
                    <a:srgbClr val="000000">
                      <a:alpha val="43137"/>
                    </a:srgbClr>
                  </a:outerShdw>
                </a:effectLst>
              </a:rPr>
              <a:t>Conflict Management</a:t>
            </a:r>
            <a:endParaRPr lang="en-US" sz="2000" dirty="0" smtClean="0">
              <a:solidFill>
                <a:schemeClr val="bg1"/>
              </a:solidFill>
              <a:effectLst>
                <a:outerShdw blurRad="38100" dist="38100" dir="2700000" algn="tl">
                  <a:srgbClr val="000000">
                    <a:alpha val="43137"/>
                  </a:srgbClr>
                </a:outerShdw>
              </a:effectLst>
            </a:endParaRPr>
          </a:p>
          <a:p>
            <a:pPr lvl="0"/>
            <a:r>
              <a:rPr lang="en-US" sz="2000" b="1" dirty="0" smtClean="0">
                <a:solidFill>
                  <a:schemeClr val="bg1"/>
                </a:solidFill>
                <a:effectLst>
                  <a:outerShdw blurRad="38100" dist="38100" dir="2700000" algn="tl">
                    <a:srgbClr val="000000">
                      <a:alpha val="43137"/>
                    </a:srgbClr>
                  </a:outerShdw>
                </a:effectLst>
              </a:rPr>
              <a:t>Collaborations with Academic Affairs</a:t>
            </a:r>
            <a:r>
              <a:rPr lang="en-US" sz="2000" dirty="0" smtClean="0">
                <a:solidFill>
                  <a:schemeClr val="bg1"/>
                </a:solidFill>
                <a:effectLst>
                  <a:outerShdw blurRad="38100" dist="38100" dir="2700000" algn="tl">
                    <a:srgbClr val="000000">
                      <a:alpha val="43137"/>
                    </a:srgbClr>
                  </a:outerShdw>
                </a:effectLst>
              </a:rPr>
              <a:t> </a:t>
            </a:r>
          </a:p>
          <a:p>
            <a:pPr lvl="0"/>
            <a:r>
              <a:rPr lang="en-US" sz="2000" b="1" dirty="0" smtClean="0">
                <a:solidFill>
                  <a:schemeClr val="bg1"/>
                </a:solidFill>
                <a:effectLst>
                  <a:outerShdw blurRad="38100" dist="38100" dir="2700000" algn="tl">
                    <a:srgbClr val="000000">
                      <a:alpha val="43137"/>
                    </a:srgbClr>
                  </a:outerShdw>
                </a:effectLst>
              </a:rPr>
              <a:t>Assessment</a:t>
            </a:r>
            <a:endParaRPr lang="en-US" sz="1000" dirty="0" smtClean="0">
              <a:solidFill>
                <a:schemeClr val="bg1"/>
              </a:solidFill>
              <a:effectLst>
                <a:outerShdw blurRad="38100" dist="38100" dir="2700000" algn="tl">
                  <a:srgbClr val="000000">
                    <a:alpha val="43137"/>
                  </a:srgbClr>
                </a:outerShdw>
              </a:effectLst>
            </a:endParaRPr>
          </a:p>
          <a:p>
            <a:pPr>
              <a:buNone/>
            </a:pPr>
            <a:r>
              <a:rPr lang="en-US" dirty="0" smtClean="0">
                <a:solidFill>
                  <a:schemeClr val="bg1"/>
                </a:solidFill>
                <a:effectLst>
                  <a:outerShdw blurRad="38100" dist="38100" dir="2700000" algn="tl">
                    <a:srgbClr val="000000">
                      <a:alpha val="43137"/>
                    </a:srgbClr>
                  </a:outerShdw>
                </a:effectLst>
              </a:rPr>
              <a:t>Advanced FAT Electives:</a:t>
            </a:r>
          </a:p>
          <a:p>
            <a:pPr lvl="0"/>
            <a:r>
              <a:rPr lang="en-US" sz="2000" b="1" dirty="0" smtClean="0">
                <a:solidFill>
                  <a:schemeClr val="bg1"/>
                </a:solidFill>
                <a:effectLst>
                  <a:outerShdw blurRad="38100" dist="38100" dir="2700000" algn="tl">
                    <a:srgbClr val="000000">
                      <a:alpha val="43137"/>
                    </a:srgbClr>
                  </a:outerShdw>
                </a:effectLst>
              </a:rPr>
              <a:t>Student Development Theories </a:t>
            </a:r>
          </a:p>
          <a:p>
            <a:pPr lvl="0"/>
            <a:r>
              <a:rPr lang="en-US" sz="2000" b="1" dirty="0" smtClean="0">
                <a:solidFill>
                  <a:schemeClr val="bg1"/>
                </a:solidFill>
                <a:effectLst>
                  <a:outerShdw blurRad="38100" dist="38100" dir="2700000" algn="tl">
                    <a:srgbClr val="000000">
                      <a:alpha val="43137"/>
                    </a:srgbClr>
                  </a:outerShdw>
                </a:effectLst>
              </a:rPr>
              <a:t>Group Development Theories</a:t>
            </a:r>
          </a:p>
          <a:p>
            <a:pPr lvl="0"/>
            <a:r>
              <a:rPr lang="en-US" sz="2000" b="1" dirty="0" smtClean="0">
                <a:solidFill>
                  <a:schemeClr val="bg1"/>
                </a:solidFill>
                <a:effectLst>
                  <a:outerShdw blurRad="38100" dist="38100" dir="2700000" algn="tl">
                    <a:srgbClr val="000000">
                      <a:alpha val="43137"/>
                    </a:srgbClr>
                  </a:outerShdw>
                </a:effectLst>
              </a:rPr>
              <a:t>Dealing with Institutional Politics</a:t>
            </a:r>
          </a:p>
          <a:p>
            <a:pPr lvl="0"/>
            <a:r>
              <a:rPr lang="en-US" sz="2000" b="1" dirty="0" smtClean="0">
                <a:solidFill>
                  <a:schemeClr val="bg1"/>
                </a:solidFill>
                <a:effectLst>
                  <a:outerShdw blurRad="38100" dist="38100" dir="2700000" algn="tl">
                    <a:srgbClr val="000000">
                      <a:alpha val="43137"/>
                    </a:srgbClr>
                  </a:outerShdw>
                </a:effectLst>
              </a:rPr>
              <a:t>Retreat planning for SGA Executive Boards</a:t>
            </a:r>
          </a:p>
          <a:p>
            <a:pPr lvl="0"/>
            <a:r>
              <a:rPr lang="en-US" sz="2000" b="1" dirty="0" smtClean="0">
                <a:solidFill>
                  <a:schemeClr val="bg1"/>
                </a:solidFill>
                <a:effectLst>
                  <a:outerShdw blurRad="38100" dist="38100" dir="2700000" algn="tl">
                    <a:srgbClr val="000000">
                      <a:alpha val="43137"/>
                    </a:srgbClr>
                  </a:outerShdw>
                </a:effectLst>
              </a:rPr>
              <a:t>Trends &amp; Topics in the Florida College System</a:t>
            </a:r>
          </a:p>
          <a:p>
            <a:pPr lvl="1"/>
            <a:r>
              <a:rPr lang="en-US" sz="1600" dirty="0" smtClean="0">
                <a:solidFill>
                  <a:schemeClr val="bg1"/>
                </a:solidFill>
                <a:effectLst>
                  <a:outerShdw blurRad="38100" dist="38100" dir="2700000" algn="tl">
                    <a:srgbClr val="000000">
                      <a:alpha val="43137"/>
                    </a:srgbClr>
                  </a:outerShdw>
                </a:effectLst>
              </a:rPr>
              <a:t>Presented for the first time in August 2011 </a:t>
            </a:r>
          </a:p>
          <a:p>
            <a:pPr lvl="2"/>
            <a:r>
              <a:rPr lang="en-US" sz="1400" dirty="0" smtClean="0">
                <a:solidFill>
                  <a:schemeClr val="bg1"/>
                </a:solidFill>
                <a:effectLst>
                  <a:outerShdw blurRad="38100" dist="38100" dir="2700000" algn="tl">
                    <a:srgbClr val="000000">
                      <a:alpha val="43137"/>
                    </a:srgbClr>
                  </a:outerShdw>
                </a:effectLst>
              </a:rPr>
              <a:t>What role does Student Activities play in the Complete College America agenda?</a:t>
            </a:r>
          </a:p>
          <a:p>
            <a:pPr lvl="2"/>
            <a:r>
              <a:rPr lang="en-US" sz="1400" dirty="0" smtClean="0">
                <a:solidFill>
                  <a:schemeClr val="bg1"/>
                </a:solidFill>
                <a:effectLst>
                  <a:outerShdw blurRad="38100" dist="38100" dir="2700000" algn="tl">
                    <a:srgbClr val="000000">
                      <a:alpha val="43137"/>
                    </a:srgbClr>
                  </a:outerShdw>
                </a:effectLst>
              </a:rPr>
              <a:t>Baccalaureate Activities and Service (A&amp;S) fees</a:t>
            </a:r>
          </a:p>
          <a:p>
            <a:pPr lvl="2"/>
            <a:r>
              <a:rPr lang="en-US" sz="1400" dirty="0" smtClean="0">
                <a:solidFill>
                  <a:schemeClr val="bg1"/>
                </a:solidFill>
                <a:effectLst>
                  <a:outerShdw blurRad="38100" dist="38100" dir="2700000" algn="tl">
                    <a:srgbClr val="000000">
                      <a:alpha val="43137"/>
                    </a:srgbClr>
                  </a:outerShdw>
                </a:effectLst>
              </a:rPr>
              <a:t>Changes to Florida’s third party voter registration laws</a:t>
            </a:r>
          </a:p>
        </p:txBody>
      </p:sp>
    </p:spTree>
  </p:cSld>
  <p:clrMapOvr>
    <a:masterClrMapping/>
  </p:clrMapOvr>
  <p:transition spd="med">
    <p:pull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7772400" cy="1143000"/>
          </a:xfrm>
        </p:spPr>
        <p:txBody>
          <a:bodyPr/>
          <a:lstStyle/>
          <a:p>
            <a:r>
              <a:rPr lang="en-US" sz="3800" dirty="0" smtClean="0">
                <a:solidFill>
                  <a:schemeClr val="bg1"/>
                </a:solidFill>
                <a:effectLst>
                  <a:outerShdw blurRad="38100" dist="38100" dir="2700000" algn="tl">
                    <a:srgbClr val="000000">
                      <a:alpha val="43137"/>
                    </a:srgbClr>
                  </a:outerShdw>
                </a:effectLst>
                <a:latin typeface="+mn-lt"/>
              </a:rPr>
              <a:t>History of the </a:t>
            </a:r>
            <a:br>
              <a:rPr lang="en-US" sz="3800" dirty="0" smtClean="0">
                <a:solidFill>
                  <a:schemeClr val="bg1"/>
                </a:solidFill>
                <a:effectLst>
                  <a:outerShdw blurRad="38100" dist="38100" dir="2700000" algn="tl">
                    <a:srgbClr val="000000">
                      <a:alpha val="43137"/>
                    </a:srgbClr>
                  </a:outerShdw>
                </a:effectLst>
                <a:latin typeface="+mn-lt"/>
              </a:rPr>
            </a:br>
            <a:r>
              <a:rPr lang="en-US" sz="3800" dirty="0" smtClean="0">
                <a:solidFill>
                  <a:schemeClr val="bg1"/>
                </a:solidFill>
                <a:effectLst>
                  <a:outerShdw blurRad="38100" dist="38100" dir="2700000" algn="tl">
                    <a:srgbClr val="000000">
                      <a:alpha val="43137"/>
                    </a:srgbClr>
                  </a:outerShdw>
                </a:effectLst>
                <a:latin typeface="+mn-lt"/>
              </a:rPr>
              <a:t>FAT and AFAT Programs</a:t>
            </a:r>
            <a:endParaRPr lang="en-US" sz="3800" dirty="0">
              <a:latin typeface="+mn-lt"/>
            </a:endParaRPr>
          </a:p>
        </p:txBody>
      </p:sp>
      <p:sp>
        <p:nvSpPr>
          <p:cNvPr id="3" name="Content Placeholder 2"/>
          <p:cNvSpPr>
            <a:spLocks noGrp="1"/>
          </p:cNvSpPr>
          <p:nvPr>
            <p:ph idx="1"/>
          </p:nvPr>
        </p:nvSpPr>
        <p:spPr>
          <a:xfrm>
            <a:off x="152400" y="1752600"/>
            <a:ext cx="8991600" cy="4114800"/>
          </a:xfrm>
        </p:spPr>
        <p:txBody>
          <a:bodyPr/>
          <a:lstStyle/>
          <a:p>
            <a:r>
              <a:rPr lang="en-US" sz="4800" dirty="0" smtClean="0">
                <a:solidFill>
                  <a:schemeClr val="bg1"/>
                </a:solidFill>
                <a:effectLst>
                  <a:outerShdw blurRad="38100" dist="38100" dir="2700000" algn="tl">
                    <a:srgbClr val="000000">
                      <a:alpha val="43137"/>
                    </a:srgbClr>
                  </a:outerShdw>
                </a:effectLst>
              </a:rPr>
              <a:t>Since it began in November 2007, 28 FCSSGA Advisors have completed FAT.</a:t>
            </a:r>
          </a:p>
          <a:p>
            <a:r>
              <a:rPr lang="en-US" sz="4800" dirty="0" smtClean="0">
                <a:solidFill>
                  <a:schemeClr val="bg1"/>
                </a:solidFill>
                <a:effectLst>
                  <a:outerShdw blurRad="38100" dist="38100" dir="2700000" algn="tl">
                    <a:srgbClr val="000000">
                      <a:alpha val="43137"/>
                    </a:srgbClr>
                  </a:outerShdw>
                </a:effectLst>
              </a:rPr>
              <a:t>In the June 2011, the first AFAT recipient was recognized. </a:t>
            </a:r>
            <a:endParaRPr lang="en-US" sz="4800" dirty="0">
              <a:solidFill>
                <a:schemeClr val="bg1"/>
              </a:solidFill>
              <a:effectLst>
                <a:outerShdw blurRad="38100" dist="38100" dir="2700000" algn="tl">
                  <a:srgbClr val="000000">
                    <a:alpha val="43137"/>
                  </a:srgbClr>
                </a:outerShdw>
              </a:effectLst>
            </a:endParaRPr>
          </a:p>
        </p:txBody>
      </p:sp>
    </p:spTree>
  </p:cSld>
  <p:clrMapOvr>
    <a:masterClrMapping/>
  </p:clrMapOvr>
  <p:transition spd="med">
    <p:pull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457200" y="2667000"/>
            <a:ext cx="8229600" cy="1143000"/>
          </a:xfrm>
          <a:noFill/>
        </p:spPr>
        <p:txBody>
          <a:bodyPr anchor="t"/>
          <a:lstStyle/>
          <a:p>
            <a:pPr eaLnBrk="1" hangingPunct="1"/>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Succeeding with Institutional Politics</a:t>
            </a:r>
            <a:b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br>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AFAT Election #9</a:t>
            </a:r>
            <a:b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br>
            <a: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t/>
            </a:r>
            <a:br>
              <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rPr>
            </a:br>
            <a:endParaRPr lang="en-US" sz="3200" dirty="0" smtClean="0">
              <a:solidFill>
                <a:schemeClr val="bg1"/>
              </a:solidFill>
              <a:effectLst>
                <a:outerShdw blurRad="38100" dist="38100" dir="2700000" algn="tl">
                  <a:srgbClr val="000000">
                    <a:alpha val="43137"/>
                  </a:srgbClr>
                </a:outerShdw>
              </a:effectLst>
              <a:latin typeface="+mn-lt"/>
              <a:cs typeface="Franklin Gothic Demi Cond" pitchFamily="34" charset="0"/>
            </a:endParaRPr>
          </a:p>
        </p:txBody>
      </p:sp>
      <p:sp>
        <p:nvSpPr>
          <p:cNvPr id="9" name="Rectangle 3"/>
          <p:cNvSpPr txBox="1">
            <a:spLocks noChangeArrowheads="1"/>
          </p:cNvSpPr>
          <p:nvPr/>
        </p:nvSpPr>
        <p:spPr bwMode="auto">
          <a:xfrm>
            <a:off x="457200" y="2438400"/>
            <a:ext cx="8229600" cy="3200400"/>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en-US" sz="2400" b="0" i="0" u="none" strike="noStrike" kern="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Franklin Gothic Book" pitchFamily="34" charset="0"/>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7226121" cy="1143000"/>
          </a:xfrm>
          <a:noFill/>
        </p:spPr>
        <p:txBody>
          <a:bodyPr>
            <a:normAutofit/>
          </a:bodyPr>
          <a:lstStyle/>
          <a:p>
            <a:r>
              <a:rPr lang="en-US" sz="4000" dirty="0" smtClean="0">
                <a:solidFill>
                  <a:schemeClr val="bg1"/>
                </a:solidFill>
                <a:effectLst>
                  <a:outerShdw blurRad="38100" dist="38100" dir="2700000" algn="tl">
                    <a:srgbClr val="000000">
                      <a:alpha val="43137"/>
                    </a:srgbClr>
                  </a:outerShdw>
                </a:effectLst>
                <a:latin typeface="+mn-lt"/>
                <a:cs typeface="Franklin Gothic Demi Cond" pitchFamily="34" charset="0"/>
              </a:rPr>
              <a:t>What is Politics?</a:t>
            </a:r>
            <a:endParaRPr lang="en-US" sz="4200" b="0" dirty="0">
              <a:solidFill>
                <a:schemeClr val="bg1"/>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685799" y="2133600"/>
            <a:ext cx="8382001" cy="4114800"/>
          </a:xfrm>
        </p:spPr>
        <p:txBody>
          <a:bodyPr>
            <a:normAutofit/>
          </a:bodyPr>
          <a:lstStyle/>
          <a:p>
            <a:pPr eaLnBrk="1" hangingPunct="1">
              <a:buNone/>
            </a:pPr>
            <a:r>
              <a:rPr lang="en-US" i="1" dirty="0" smtClean="0">
                <a:solidFill>
                  <a:schemeClr val="bg1"/>
                </a:solidFill>
                <a:effectLst>
                  <a:outerShdw blurRad="38100" dist="38100" dir="2700000" algn="tl">
                    <a:srgbClr val="000000">
                      <a:alpha val="43137"/>
                    </a:srgbClr>
                  </a:outerShdw>
                </a:effectLst>
              </a:rPr>
              <a:t>From the Greek poly meaning “many” and ticks meaning small blood sucking insects</a:t>
            </a:r>
            <a:endParaRPr lang="en-US" dirty="0" smtClean="0">
              <a:solidFill>
                <a:schemeClr val="bg1"/>
              </a:solidFill>
              <a:effectLst>
                <a:outerShdw blurRad="38100" dist="38100" dir="2700000" algn="tl">
                  <a:srgbClr val="000000">
                    <a:alpha val="43137"/>
                  </a:srgbClr>
                </a:outerShdw>
              </a:effectLst>
              <a:latin typeface="Franklin Gothic Book" pitchFamily="34" charset="0"/>
              <a:cs typeface="Franklin Gothic Book" pitchFamily="34" charset="0"/>
            </a:endParaRPr>
          </a:p>
          <a:p>
            <a:pPr lvl="1" eaLnBrk="1" hangingPunct="1"/>
            <a:endParaRPr lang="en-US" dirty="0" smtClean="0">
              <a:latin typeface="Franklin Gothic Book" pitchFamily="34" charset="0"/>
              <a:cs typeface="Franklin Gothic Book" pitchFamily="34" charset="0"/>
            </a:endParaRPr>
          </a:p>
          <a:p>
            <a:pPr marL="0" indent="0">
              <a:lnSpc>
                <a:spcPct val="150000"/>
              </a:lnSpc>
              <a:spcBef>
                <a:spcPts val="600"/>
              </a:spcBef>
              <a:buNone/>
            </a:pPr>
            <a:endParaRPr lang="en-US" sz="3600" dirty="0">
              <a:solidFill>
                <a:schemeClr val="bg1"/>
              </a:solidFill>
            </a:endParaRPr>
          </a:p>
        </p:txBody>
      </p:sp>
    </p:spTree>
    <p:extLst>
      <p:ext uri="{BB962C8B-B14F-4D97-AF65-F5344CB8AC3E}">
        <p14:creationId xmlns:p14="http://schemas.microsoft.com/office/powerpoint/2010/main" val="582829272"/>
      </p:ext>
    </p:extLst>
  </p:cSld>
  <p:clrMapOvr>
    <a:masterClrMapping/>
  </p:clrMapOvr>
  <p:transition spd="med">
    <p:pull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7772400" cy="1143000"/>
          </a:xfrm>
        </p:spPr>
        <p:txBody>
          <a:bodyPr/>
          <a:lstStyle/>
          <a:p>
            <a:r>
              <a:rPr lang="en-US" sz="4000" dirty="0" smtClean="0">
                <a:solidFill>
                  <a:schemeClr val="bg1"/>
                </a:solidFill>
                <a:effectLst>
                  <a:outerShdw blurRad="38100" dist="38100" dir="2700000" algn="tl">
                    <a:srgbClr val="000000">
                      <a:alpha val="43137"/>
                    </a:srgbClr>
                  </a:outerShdw>
                </a:effectLst>
                <a:latin typeface="+mn-lt"/>
                <a:cs typeface="Franklin Gothic Demi Cond" pitchFamily="34" charset="0"/>
              </a:rPr>
              <a:t>Succeeding with Institutional Politics</a:t>
            </a:r>
            <a:r>
              <a:rPr lang="en-US" b="1" dirty="0" smtClean="0">
                <a:solidFill>
                  <a:schemeClr val="bg1"/>
                </a:solidFill>
                <a:effectLst>
                  <a:outerShdw blurRad="38100" dist="38100" dir="2700000" algn="tl">
                    <a:srgbClr val="000000">
                      <a:alpha val="43137"/>
                    </a:srgbClr>
                  </a:outerShdw>
                </a:effectLst>
                <a:latin typeface="+mn-lt"/>
                <a:cs typeface="Franklin Gothic Demi Cond" pitchFamily="34" charset="0"/>
              </a:rPr>
              <a:t/>
            </a:r>
            <a:br>
              <a:rPr lang="en-US" b="1" dirty="0" smtClean="0">
                <a:solidFill>
                  <a:schemeClr val="bg1"/>
                </a:solidFill>
                <a:effectLst>
                  <a:outerShdw blurRad="38100" dist="38100" dir="2700000" algn="tl">
                    <a:srgbClr val="000000">
                      <a:alpha val="43137"/>
                    </a:srgbClr>
                  </a:outerShdw>
                </a:effectLst>
                <a:latin typeface="+mn-lt"/>
                <a:cs typeface="Franklin Gothic Demi Cond" pitchFamily="34" charset="0"/>
              </a:rPr>
            </a:br>
            <a:endParaRPr lang="en-US" dirty="0">
              <a:solidFill>
                <a:schemeClr val="bg1"/>
              </a:solidFill>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p:txBody>
          <a:bodyPr/>
          <a:lstStyle/>
          <a:p>
            <a:pPr eaLnBrk="1" hangingPunct="1">
              <a:lnSpc>
                <a:spcPct val="90000"/>
              </a:lnSpc>
              <a:buNone/>
            </a:pPr>
            <a:r>
              <a:rPr lang="en-US" dirty="0" smtClean="0">
                <a:solidFill>
                  <a:schemeClr val="bg1"/>
                </a:solidFill>
                <a:effectLst>
                  <a:outerShdw blurRad="38100" dist="38100" dir="2700000" algn="tl">
                    <a:srgbClr val="000000">
                      <a:alpha val="43137"/>
                    </a:srgbClr>
                  </a:outerShdw>
                </a:effectLst>
                <a:cs typeface="Franklin Gothic Book" pitchFamily="34" charset="0"/>
              </a:rPr>
              <a:t>Goals for this session:</a:t>
            </a:r>
          </a:p>
          <a:p>
            <a:pPr lvl="0"/>
            <a:r>
              <a:rPr lang="en-US" dirty="0" smtClean="0">
                <a:solidFill>
                  <a:schemeClr val="bg1"/>
                </a:solidFill>
                <a:effectLst>
                  <a:outerShdw blurRad="38100" dist="38100" dir="2700000" algn="tl">
                    <a:srgbClr val="000000">
                      <a:alpha val="43137"/>
                    </a:srgbClr>
                  </a:outerShdw>
                </a:effectLst>
              </a:rPr>
              <a:t>Assessing political environment at an institution</a:t>
            </a:r>
          </a:p>
          <a:p>
            <a:pPr lvl="0"/>
            <a:r>
              <a:rPr lang="en-US" dirty="0" smtClean="0">
                <a:solidFill>
                  <a:schemeClr val="bg1"/>
                </a:solidFill>
                <a:effectLst>
                  <a:outerShdw blurRad="38100" dist="38100" dir="2700000" algn="tl">
                    <a:srgbClr val="000000">
                      <a:alpha val="43137"/>
                    </a:srgbClr>
                  </a:outerShdw>
                </a:effectLst>
              </a:rPr>
              <a:t>Aligning departmental objectives with institutional mission and goals</a:t>
            </a:r>
          </a:p>
          <a:p>
            <a:pPr lvl="0"/>
            <a:r>
              <a:rPr lang="en-US" dirty="0" smtClean="0">
                <a:solidFill>
                  <a:schemeClr val="bg1"/>
                </a:solidFill>
                <a:effectLst>
                  <a:outerShdw blurRad="38100" dist="38100" dir="2700000" algn="tl">
                    <a:srgbClr val="000000">
                      <a:alpha val="43137"/>
                    </a:srgbClr>
                  </a:outerShdw>
                </a:effectLst>
              </a:rPr>
              <a:t>Developing allies across the institution</a:t>
            </a:r>
          </a:p>
          <a:p>
            <a:pPr lvl="0"/>
            <a:r>
              <a:rPr lang="en-US" dirty="0" smtClean="0">
                <a:solidFill>
                  <a:schemeClr val="bg1"/>
                </a:solidFill>
                <a:effectLst>
                  <a:outerShdw blurRad="38100" dist="38100" dir="2700000" algn="tl">
                    <a:srgbClr val="000000">
                      <a:alpha val="43137"/>
                    </a:srgbClr>
                  </a:outerShdw>
                </a:effectLst>
              </a:rPr>
              <a:t>Marketing &amp; self-promotion</a:t>
            </a:r>
          </a:p>
          <a:p>
            <a:endParaRPr lang="en-US" dirty="0"/>
          </a:p>
        </p:txBody>
      </p:sp>
    </p:spTree>
  </p:cSld>
  <p:clrMapOvr>
    <a:masterClrMapping/>
  </p:clrMapOvr>
  <p:transition spd="med">
    <p:pull dir="ru"/>
  </p:transition>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664C"/>
      </a:hlink>
      <a:folHlink>
        <a:srgbClr val="B2B2B2"/>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1D5E9"/>
        </a:solidFill>
        <a:ln w="9525" cap="flat" cmpd="sng" algn="ctr">
          <a:solidFill>
            <a:schemeClr val="tx1"/>
          </a:solidFill>
          <a:prstDash val="solid"/>
          <a:round/>
          <a:headEnd type="none" w="med" len="med"/>
          <a:tailEnd type="none" w="med" len="med"/>
        </a:ln>
        <a:effectLst/>
      </a:spPr>
      <a:bodyPr vert="horz" wrap="none" lIns="91429" tIns="45714" rIns="91429" bIns="45714"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9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B1D5E9"/>
        </a:solidFill>
        <a:ln w="9525" cap="flat" cmpd="sng" algn="ctr">
          <a:solidFill>
            <a:schemeClr val="tx1"/>
          </a:solidFill>
          <a:prstDash val="solid"/>
          <a:round/>
          <a:headEnd type="none" w="med" len="med"/>
          <a:tailEnd type="none" w="med" len="med"/>
        </a:ln>
        <a:effectLst/>
      </a:spPr>
      <a:bodyPr vert="horz" wrap="none" lIns="91429" tIns="45714" rIns="91429" bIns="45714"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9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23891</TotalTime>
  <Words>618</Words>
  <Application>Microsoft Office PowerPoint</Application>
  <PresentationFormat>On-screen Show (4:3)</PresentationFormat>
  <Paragraphs>118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 Design</vt:lpstr>
      <vt:lpstr>Succeeding with Institutional Politics AFAT Presentation #9  Presented by Kerry Roth Student Engagement Coordinator Florida State College at Jacksonville North Campus</vt:lpstr>
      <vt:lpstr>History of the  FAT and AFAT Programs</vt:lpstr>
      <vt:lpstr>History of the  FAT and AFAT Programs</vt:lpstr>
      <vt:lpstr>History of the  FAT and AFAT Programs</vt:lpstr>
      <vt:lpstr>PowerPoint Presentation</vt:lpstr>
      <vt:lpstr>History of the  FAT and AFAT Programs</vt:lpstr>
      <vt:lpstr>Succeeding with Institutional Politics AFAT Election #9  </vt:lpstr>
      <vt:lpstr>What is Politics?</vt:lpstr>
      <vt:lpstr>Succeeding with Institutional Politics </vt:lpstr>
      <vt:lpstr>Political Environments </vt:lpstr>
      <vt:lpstr>Case Study #4</vt:lpstr>
      <vt:lpstr>PowerPoint Presentation</vt:lpstr>
      <vt:lpstr>Developing Allies</vt:lpstr>
      <vt:lpstr>Case Study #3</vt:lpstr>
      <vt:lpstr>Marketing &amp; Self-Promotion</vt:lpstr>
      <vt:lpstr>Case Study #1</vt:lpstr>
      <vt:lpstr>Succeeding with Institutional Politics</vt:lpstr>
      <vt:lpstr>Case Study #2</vt:lpstr>
      <vt:lpstr>Succeeding with Institutional Politics</vt:lpstr>
      <vt:lpstr>PowerPoint Presentation</vt:lpstr>
    </vt:vector>
  </TitlesOfParts>
  <Company>Fl Community College at Jax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MCCS</dc:creator>
  <cp:lastModifiedBy>Adrienne Bryant</cp:lastModifiedBy>
  <cp:revision>725</cp:revision>
  <cp:lastPrinted>2002-11-21T01:13:58Z</cp:lastPrinted>
  <dcterms:created xsi:type="dcterms:W3CDTF">2002-11-18T16:47:31Z</dcterms:created>
  <dcterms:modified xsi:type="dcterms:W3CDTF">2011-12-08T21:18:11Z</dcterms:modified>
</cp:coreProperties>
</file>