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4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613BF-21AA-4C8A-BF8B-B80881D2238D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94983-6988-431B-9EDD-053FA5751A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88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94983-6988-431B-9EDD-053FA5751AA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43E819-496F-47AD-B41F-B45E6489B8FF}" type="datetimeFigureOut">
              <a:rPr lang="en-US" smtClean="0"/>
              <a:pPr/>
              <a:t>12/8/2011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649950-BC03-4F12-A748-C49DF5A38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Project: Paperless</a:t>
            </a:r>
            <a:br>
              <a:rPr lang="en-US" dirty="0" smtClean="0"/>
            </a:br>
            <a:r>
              <a:rPr lang="en-US" dirty="0" smtClean="0"/>
              <a:t>Replacing Pencil and Paper in Assessments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Hartzog: Florida Gateway College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Good-Bye Paper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5 x 7 Notepad</a:t>
            </a:r>
          </a:p>
          <a:p>
            <a:r>
              <a:rPr lang="en-US" dirty="0" smtClean="0"/>
              <a:t>Write with a stylus or capped ink pen</a:t>
            </a:r>
          </a:p>
          <a:p>
            <a:r>
              <a:rPr lang="en-US" dirty="0" smtClean="0"/>
              <a:t>Reusable: Endless supply of digital paper </a:t>
            </a:r>
          </a:p>
          <a:p>
            <a:r>
              <a:rPr lang="en-US" dirty="0" smtClean="0"/>
              <a:t>Long Lasting: 8-10 year battery life</a:t>
            </a:r>
          </a:p>
          <a:p>
            <a:endParaRPr lang="en-US" dirty="0"/>
          </a:p>
        </p:txBody>
      </p:sp>
      <p:pic>
        <p:nvPicPr>
          <p:cNvPr id="7" name="Picture 6" descr="paper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962400"/>
            <a:ext cx="1828800" cy="1970532"/>
          </a:xfrm>
          <a:prstGeom prst="rect">
            <a:avLst/>
          </a:prstGeom>
        </p:spPr>
      </p:pic>
      <p:pic>
        <p:nvPicPr>
          <p:cNvPr id="8" name="Picture 7" descr="paper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3962400"/>
            <a:ext cx="1828800" cy="1970532"/>
          </a:xfrm>
          <a:prstGeom prst="rect">
            <a:avLst/>
          </a:prstGeom>
        </p:spPr>
      </p:pic>
      <p:pic>
        <p:nvPicPr>
          <p:cNvPr id="9" name="Picture 8" descr="paper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3886200"/>
            <a:ext cx="1828800" cy="1970532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Pre-Assessment Play-Time</a:t>
            </a:r>
          </a:p>
          <a:p>
            <a:r>
              <a:rPr lang="en-US" dirty="0" smtClean="0"/>
              <a:t>Nonstop Testing</a:t>
            </a:r>
          </a:p>
          <a:p>
            <a:pPr lvl="1"/>
            <a:r>
              <a:rPr lang="en-US" dirty="0" smtClean="0"/>
              <a:t>Ask for more paper</a:t>
            </a:r>
          </a:p>
          <a:p>
            <a:pPr lvl="1"/>
            <a:r>
              <a:rPr lang="en-US" dirty="0" smtClean="0"/>
              <a:t>Pencil breaks</a:t>
            </a:r>
          </a:p>
          <a:p>
            <a:r>
              <a:rPr lang="en-US" dirty="0" smtClean="0"/>
              <a:t>Keeps students focused and attentive </a:t>
            </a:r>
          </a:p>
          <a:p>
            <a:r>
              <a:rPr lang="en-US" dirty="0" smtClean="0"/>
              <a:t>Gives them a fresh start from mistakes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Talk$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of Test Supplies Yearly</a:t>
            </a:r>
          </a:p>
          <a:p>
            <a:pPr lvl="1"/>
            <a:r>
              <a:rPr lang="en-US" dirty="0" smtClean="0"/>
              <a:t>Paper $350-500 a year</a:t>
            </a:r>
          </a:p>
          <a:p>
            <a:pPr lvl="1"/>
            <a:r>
              <a:rPr lang="en-US" dirty="0" smtClean="0"/>
              <a:t>Pencils $ 60-80 a year</a:t>
            </a:r>
          </a:p>
          <a:p>
            <a:pPr lvl="1"/>
            <a:r>
              <a:rPr lang="en-US" dirty="0" smtClean="0"/>
              <a:t>Erasers $15-20 a year</a:t>
            </a:r>
          </a:p>
          <a:p>
            <a:pPr lvl="1"/>
            <a:r>
              <a:rPr lang="en-US" dirty="0" smtClean="0"/>
              <a:t>Total Cost over 8 years: $3400- $4800</a:t>
            </a:r>
          </a:p>
          <a:p>
            <a:r>
              <a:rPr lang="en-US" dirty="0" smtClean="0"/>
              <a:t>Boogie Board Cost</a:t>
            </a:r>
          </a:p>
          <a:p>
            <a:pPr lvl="1"/>
            <a:r>
              <a:rPr lang="en-US" dirty="0" smtClean="0"/>
              <a:t>40 Boards with Stylus and Case: $1900</a:t>
            </a:r>
          </a:p>
          <a:p>
            <a:r>
              <a:rPr lang="en-US" dirty="0" smtClean="0"/>
              <a:t>Cost Savings to College $1500 - $2900</a:t>
            </a:r>
          </a:p>
          <a:p>
            <a:pPr lvl="1"/>
            <a:r>
              <a:rPr lang="en-US" dirty="0" smtClean="0"/>
              <a:t>Expected to increase with introduction of certification and licensure exams.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Savings!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Set-up Assessment Area</a:t>
            </a:r>
          </a:p>
          <a:p>
            <a:pPr lvl="1"/>
            <a:r>
              <a:rPr lang="en-US" dirty="0" smtClean="0"/>
              <a:t>40 Stations at FGC </a:t>
            </a:r>
          </a:p>
          <a:p>
            <a:pPr lvl="1"/>
            <a:r>
              <a:rPr lang="en-US" dirty="0" smtClean="0"/>
              <a:t>Set-up Time 20-30 minutes</a:t>
            </a:r>
          </a:p>
          <a:p>
            <a:pPr lvl="1"/>
            <a:r>
              <a:rPr lang="en-US" dirty="0" smtClean="0"/>
              <a:t>Initialize computes</a:t>
            </a:r>
          </a:p>
          <a:p>
            <a:pPr lvl="1"/>
            <a:r>
              <a:rPr lang="en-US" dirty="0" smtClean="0"/>
              <a:t>Distribute paper and pencil</a:t>
            </a:r>
          </a:p>
          <a:p>
            <a:r>
              <a:rPr lang="en-US" dirty="0" smtClean="0"/>
              <a:t>Clean-up</a:t>
            </a:r>
          </a:p>
          <a:p>
            <a:pPr lvl="1"/>
            <a:r>
              <a:rPr lang="en-US" dirty="0" smtClean="0"/>
              <a:t>Collection and disposal of paper</a:t>
            </a:r>
          </a:p>
          <a:p>
            <a:pPr lvl="1"/>
            <a:r>
              <a:rPr lang="en-US" dirty="0" smtClean="0"/>
              <a:t>Sharpening pencils</a:t>
            </a:r>
          </a:p>
          <a:p>
            <a:pPr lvl="1"/>
            <a:r>
              <a:rPr lang="en-US" dirty="0" smtClean="0"/>
              <a:t>Redistribute paper</a:t>
            </a:r>
          </a:p>
          <a:p>
            <a:pPr lvl="1"/>
            <a:r>
              <a:rPr lang="en-US" dirty="0" smtClean="0"/>
              <a:t>Clean-up 10-15 minutes</a:t>
            </a:r>
          </a:p>
          <a:p>
            <a:r>
              <a:rPr lang="en-US" dirty="0" smtClean="0"/>
              <a:t>Total Time Savings: 30-45 minutes a day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You still need paper for some things; but not to test at Florida Gateway College.</a:t>
            </a:r>
          </a:p>
        </p:txBody>
      </p:sp>
      <p:pic>
        <p:nvPicPr>
          <p:cNvPr id="4" name="Picture 3" descr="pap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667000"/>
            <a:ext cx="4286250" cy="33337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6" name="Picture 5" descr="ques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1676400"/>
            <a:ext cx="3429000" cy="42862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Problems of Paper/Pencil Usage</a:t>
            </a:r>
          </a:p>
          <a:p>
            <a:r>
              <a:rPr lang="en-US" dirty="0" smtClean="0"/>
              <a:t>The Solution</a:t>
            </a:r>
          </a:p>
          <a:p>
            <a:r>
              <a:rPr lang="en-US" dirty="0" smtClean="0"/>
              <a:t>Administrative Benefits of a Paperless System</a:t>
            </a:r>
          </a:p>
          <a:p>
            <a:r>
              <a:rPr lang="en-US" dirty="0" smtClean="0"/>
              <a:t>Student Benefits of a Paperless System</a:t>
            </a:r>
          </a:p>
          <a:p>
            <a:r>
              <a:rPr lang="en-US" dirty="0" smtClean="0"/>
              <a:t>Q &amp; 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Florida Gateway College Test Center</a:t>
            </a:r>
          </a:p>
          <a:p>
            <a:pPr lvl="1"/>
            <a:r>
              <a:rPr lang="en-US" dirty="0" smtClean="0"/>
              <a:t>Seating Capacity of 40</a:t>
            </a:r>
          </a:p>
          <a:p>
            <a:pPr lvl="1"/>
            <a:r>
              <a:rPr lang="en-US" dirty="0" smtClean="0"/>
              <a:t>Variety of Tests and Related Services Offered</a:t>
            </a:r>
          </a:p>
          <a:p>
            <a:pPr lvl="1"/>
            <a:r>
              <a:rPr lang="en-US" dirty="0" smtClean="0"/>
              <a:t>Small Staff</a:t>
            </a:r>
          </a:p>
          <a:p>
            <a:pPr lvl="1"/>
            <a:r>
              <a:rPr lang="en-US" dirty="0" smtClean="0"/>
              <a:t>Provides around 18-20,000 Assessments Every Year</a:t>
            </a:r>
          </a:p>
          <a:p>
            <a:pPr lvl="2"/>
            <a:r>
              <a:rPr lang="en-US" dirty="0" smtClean="0"/>
              <a:t>CPT/PERT</a:t>
            </a:r>
          </a:p>
          <a:p>
            <a:pPr lvl="2"/>
            <a:r>
              <a:rPr lang="en-US" dirty="0" smtClean="0"/>
              <a:t>HESI</a:t>
            </a:r>
          </a:p>
          <a:p>
            <a:pPr lvl="2"/>
            <a:r>
              <a:rPr lang="en-US" dirty="0" smtClean="0"/>
              <a:t>FBAT</a:t>
            </a:r>
          </a:p>
          <a:p>
            <a:pPr lvl="2"/>
            <a:r>
              <a:rPr lang="en-US" dirty="0" smtClean="0"/>
              <a:t>GED</a:t>
            </a:r>
          </a:p>
          <a:p>
            <a:pPr lvl="2"/>
            <a:r>
              <a:rPr lang="en-US" dirty="0" smtClean="0"/>
              <a:t>TABE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Assessments go digital…</a:t>
            </a:r>
          </a:p>
          <a:p>
            <a:pPr lvl="1"/>
            <a:r>
              <a:rPr lang="en-US" dirty="0" smtClean="0"/>
              <a:t>TABE PC / TABE Online</a:t>
            </a:r>
          </a:p>
          <a:p>
            <a:pPr lvl="1"/>
            <a:r>
              <a:rPr lang="en-US" dirty="0" err="1" smtClean="0"/>
              <a:t>Accuplacer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FBAT</a:t>
            </a:r>
          </a:p>
          <a:p>
            <a:pPr lvl="1"/>
            <a:r>
              <a:rPr lang="en-US" dirty="0" smtClean="0"/>
              <a:t>Post-Secondary Readiness Test (PERT)</a:t>
            </a:r>
          </a:p>
          <a:p>
            <a:pPr lvl="1"/>
            <a:r>
              <a:rPr lang="en-US" dirty="0" smtClean="0"/>
              <a:t>FCAT</a:t>
            </a:r>
          </a:p>
          <a:p>
            <a:r>
              <a:rPr lang="en-US" dirty="0" smtClean="0"/>
              <a:t>Paper and pencil still used with online assessments for scratch work </a:t>
            </a:r>
            <a:r>
              <a:rPr lang="en-US" smtClean="0"/>
              <a:t>and outlining.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Test Security Concerns</a:t>
            </a:r>
          </a:p>
          <a:p>
            <a:endParaRPr lang="en-US" dirty="0" smtClean="0"/>
          </a:p>
          <a:p>
            <a:r>
              <a:rPr lang="en-US" dirty="0" smtClean="0"/>
              <a:t>Paper and Pencil Problems</a:t>
            </a:r>
          </a:p>
          <a:p>
            <a:endParaRPr lang="en-US" dirty="0" smtClean="0"/>
          </a:p>
          <a:p>
            <a:r>
              <a:rPr lang="en-US" dirty="0" smtClean="0"/>
              <a:t>Set-up and Clean-Up</a:t>
            </a:r>
          </a:p>
          <a:p>
            <a:endParaRPr lang="en-US" dirty="0"/>
          </a:p>
        </p:txBody>
      </p:sp>
      <p:pic>
        <p:nvPicPr>
          <p:cNvPr id="6" name="Content Placeholder 5" descr="Color-Copy-Paper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76800" y="1828800"/>
            <a:ext cx="3886200" cy="2914650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Collection and Disposal</a:t>
            </a:r>
          </a:p>
          <a:p>
            <a:pPr lvl="1"/>
            <a:r>
              <a:rPr lang="en-US" dirty="0" smtClean="0"/>
              <a:t>All scratch must be collected after each test session</a:t>
            </a:r>
          </a:p>
          <a:p>
            <a:pPr lvl="1"/>
            <a:r>
              <a:rPr lang="en-US" dirty="0" smtClean="0"/>
              <a:t>Student leaving or self-disposal of paper</a:t>
            </a:r>
          </a:p>
          <a:p>
            <a:pPr lvl="1"/>
            <a:r>
              <a:rPr lang="en-US" dirty="0" smtClean="0"/>
              <a:t>Students using their own scratch</a:t>
            </a:r>
          </a:p>
          <a:p>
            <a:pPr lvl="1"/>
            <a:r>
              <a:rPr lang="en-US" dirty="0" smtClean="0"/>
              <a:t>Keeping disposed paper secure</a:t>
            </a:r>
          </a:p>
        </p:txBody>
      </p:sp>
      <p:pic>
        <p:nvPicPr>
          <p:cNvPr id="4" name="Picture 3" descr="broken_penc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4191000"/>
            <a:ext cx="1666875" cy="1666875"/>
          </a:xfrm>
          <a:prstGeom prst="rect">
            <a:avLst/>
          </a:prstGeom>
        </p:spPr>
      </p:pic>
      <p:pic>
        <p:nvPicPr>
          <p:cNvPr id="5" name="Picture 4" descr="broken_penc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4191000"/>
            <a:ext cx="1666875" cy="1666875"/>
          </a:xfrm>
          <a:prstGeom prst="rect">
            <a:avLst/>
          </a:prstGeom>
        </p:spPr>
      </p:pic>
      <p:pic>
        <p:nvPicPr>
          <p:cNvPr id="6" name="Picture 5" descr="broken_penc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4191000"/>
            <a:ext cx="1666875" cy="166687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Pencil &amp; Paper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Paper Limitation Issue</a:t>
            </a:r>
          </a:p>
          <a:p>
            <a:r>
              <a:rPr lang="en-US" dirty="0" smtClean="0"/>
              <a:t>Pencil breaks</a:t>
            </a:r>
          </a:p>
          <a:p>
            <a:r>
              <a:rPr lang="en-US" dirty="0" smtClean="0"/>
              <a:t>Cost and purchase of supplies</a:t>
            </a:r>
          </a:p>
          <a:p>
            <a:r>
              <a:rPr lang="en-US" dirty="0" smtClean="0"/>
              <a:t>Noise Concerns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aper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810000"/>
            <a:ext cx="1828800" cy="1970532"/>
          </a:xfrm>
          <a:prstGeom prst="rect">
            <a:avLst/>
          </a:prstGeom>
        </p:spPr>
      </p:pic>
      <p:pic>
        <p:nvPicPr>
          <p:cNvPr id="6" name="Picture 5" descr="paper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3810000"/>
            <a:ext cx="1828800" cy="1970532"/>
          </a:xfrm>
          <a:prstGeom prst="rect">
            <a:avLst/>
          </a:prstGeom>
        </p:spPr>
      </p:pic>
      <p:pic>
        <p:nvPicPr>
          <p:cNvPr id="7" name="Picture 6" descr="paper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3886200"/>
            <a:ext cx="1828800" cy="1970532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Set-up &amp; Clean-up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Set-up</a:t>
            </a:r>
          </a:p>
          <a:p>
            <a:pPr lvl="1"/>
            <a:r>
              <a:rPr lang="en-US" dirty="0" smtClean="0"/>
              <a:t>Paper and Pencil Distribution</a:t>
            </a:r>
          </a:p>
          <a:p>
            <a:r>
              <a:rPr lang="en-US" dirty="0" smtClean="0"/>
              <a:t>Clean-up</a:t>
            </a:r>
          </a:p>
          <a:p>
            <a:pPr lvl="1"/>
            <a:r>
              <a:rPr lang="en-US" dirty="0" smtClean="0"/>
              <a:t>Clean desktops</a:t>
            </a:r>
          </a:p>
          <a:p>
            <a:pPr lvl="1"/>
            <a:r>
              <a:rPr lang="en-US" dirty="0" smtClean="0"/>
              <a:t>Collect and Dispose Paper</a:t>
            </a:r>
          </a:p>
          <a:p>
            <a:pPr lvl="1"/>
            <a:r>
              <a:rPr lang="en-US" dirty="0" smtClean="0"/>
              <a:t>Sharpen Pencils</a:t>
            </a:r>
          </a:p>
        </p:txBody>
      </p:sp>
      <p:pic>
        <p:nvPicPr>
          <p:cNvPr id="4" name="Picture 3" descr="sweeping-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3600" y="1600200"/>
            <a:ext cx="2211705" cy="308610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: Boogie Board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Eliminates the need for paper</a:t>
            </a:r>
          </a:p>
          <a:p>
            <a:r>
              <a:rPr lang="en-US" dirty="0" smtClean="0"/>
              <a:t>Helps reduce student test anxiety</a:t>
            </a:r>
          </a:p>
          <a:p>
            <a:r>
              <a:rPr lang="en-US" dirty="0" smtClean="0"/>
              <a:t>Decrease supply cost</a:t>
            </a:r>
          </a:p>
          <a:p>
            <a:r>
              <a:rPr lang="en-US" dirty="0" smtClean="0"/>
              <a:t>Diminishes set-up and clean-up for staff</a:t>
            </a:r>
          </a:p>
          <a:p>
            <a:endParaRPr lang="en-US" dirty="0"/>
          </a:p>
        </p:txBody>
      </p:sp>
      <p:pic>
        <p:nvPicPr>
          <p:cNvPr id="6" name="Content Placeholder 5" descr="61UDeJxTcNL__AA1005_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00600" y="1524000"/>
            <a:ext cx="3886200" cy="3886200"/>
          </a:xfr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1583</TotalTime>
  <Words>371</Words>
  <Application>Microsoft Office PowerPoint</Application>
  <PresentationFormat>On-screen Show (4:3)</PresentationFormat>
  <Paragraphs>96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Project: Paperless Replacing Pencil and Paper in Assessments </vt:lpstr>
      <vt:lpstr>Outline</vt:lpstr>
      <vt:lpstr>Background</vt:lpstr>
      <vt:lpstr>Background</vt:lpstr>
      <vt:lpstr>Problems</vt:lpstr>
      <vt:lpstr>Test Security</vt:lpstr>
      <vt:lpstr>Pencil &amp; Paper Problems</vt:lpstr>
      <vt:lpstr>Set-up &amp; Clean-up</vt:lpstr>
      <vt:lpstr>Solution : Boogie Board</vt:lpstr>
      <vt:lpstr>Good-Bye Paper</vt:lpstr>
      <vt:lpstr>Test Anxiety</vt:lpstr>
      <vt:lpstr>Money Talk$ </vt:lpstr>
      <vt:lpstr>Time Savings!</vt:lpstr>
      <vt:lpstr>Conclusion</vt:lpstr>
      <vt:lpstr>Q &amp; A</vt:lpstr>
    </vt:vector>
  </TitlesOfParts>
  <Company>LCCC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hartzogj</dc:creator>
  <cp:lastModifiedBy>Adrienne Bryant</cp:lastModifiedBy>
  <cp:revision>53</cp:revision>
  <dcterms:created xsi:type="dcterms:W3CDTF">2011-05-04T13:49:48Z</dcterms:created>
  <dcterms:modified xsi:type="dcterms:W3CDTF">2011-12-08T21:13:59Z</dcterms:modified>
</cp:coreProperties>
</file>