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6" r:id="rId4"/>
  </p:sldMasterIdLst>
  <p:notesMasterIdLst>
    <p:notesMasterId r:id="rId21"/>
  </p:notesMasterIdLst>
  <p:handoutMasterIdLst>
    <p:handoutMasterId r:id="rId22"/>
  </p:handoutMasterIdLst>
  <p:sldIdLst>
    <p:sldId id="335" r:id="rId5"/>
    <p:sldId id="259" r:id="rId6"/>
    <p:sldId id="329" r:id="rId7"/>
    <p:sldId id="330" r:id="rId8"/>
    <p:sldId id="324" r:id="rId9"/>
    <p:sldId id="318" r:id="rId10"/>
    <p:sldId id="319" r:id="rId11"/>
    <p:sldId id="320" r:id="rId12"/>
    <p:sldId id="314" r:id="rId13"/>
    <p:sldId id="315" r:id="rId14"/>
    <p:sldId id="321" r:id="rId15"/>
    <p:sldId id="316" r:id="rId16"/>
    <p:sldId id="333" r:id="rId17"/>
    <p:sldId id="313" r:id="rId18"/>
    <p:sldId id="334" r:id="rId19"/>
    <p:sldId id="311" r:id="rId20"/>
  </p:sldIdLst>
  <p:sldSz cx="12188825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ANTA JUSZKIEWICZ" initials="JJ" lastIdx="14" clrIdx="0">
    <p:extLst>
      <p:ext uri="{19B8F6BF-5375-455C-9EA6-DF929625EA0E}">
        <p15:presenceInfo xmlns:p15="http://schemas.microsoft.com/office/powerpoint/2012/main" userId="S::jjuszkiewicz@aacc.nche.edu::ba16d595-25a5-4f35-b1f0-e72ebf5dfe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26F"/>
    <a:srgbClr val="578397"/>
    <a:srgbClr val="D0DEFC"/>
    <a:srgbClr val="66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5065" autoAdjust="0"/>
  </p:normalViewPr>
  <p:slideViewPr>
    <p:cSldViewPr showGuides="1">
      <p:cViewPr varScale="1">
        <p:scale>
          <a:sx n="68" d="100"/>
          <a:sy n="68" d="100"/>
        </p:scale>
        <p:origin x="696" y="6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2442" y="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70" y="0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70" y="8772669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0" y="0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9" rIns="92297" bIns="461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297" tIns="46149" rIns="92297" bIns="461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0" y="8772669"/>
            <a:ext cx="3011699" cy="461804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9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418" y="3085765"/>
            <a:ext cx="11259933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040" y="1020431"/>
            <a:ext cx="10990686" cy="1475013"/>
          </a:xfrm>
          <a:effectLst/>
        </p:spPr>
        <p:txBody>
          <a:bodyPr anchor="b">
            <a:normAutofit/>
          </a:bodyPr>
          <a:lstStyle>
            <a:lvl1pPr>
              <a:defRPr sz="3599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043" y="2495446"/>
            <a:ext cx="10990683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3970" y="5956138"/>
            <a:ext cx="2844059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253C03-C60F-4FF5-BBBF-078D44B72E7D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040" y="5951812"/>
            <a:ext cx="6915409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5551" y="5956138"/>
            <a:ext cx="101617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ardrop 3">
            <a:extLst>
              <a:ext uri="{FF2B5EF4-FFF2-40B4-BE49-F238E27FC236}">
                <a16:creationId xmlns:a16="http://schemas.microsoft.com/office/drawing/2014/main" id="{E3733184-E9F7-4B7B-90F9-E96BF5AACCCD}"/>
              </a:ext>
            </a:extLst>
          </p:cNvPr>
          <p:cNvSpPr/>
          <p:nvPr userDrawn="1"/>
        </p:nvSpPr>
        <p:spPr>
          <a:xfrm rot="5400000" flipH="1" flipV="1">
            <a:off x="6019534" y="1375807"/>
            <a:ext cx="612648" cy="61248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216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171" y="614407"/>
            <a:ext cx="11306393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041" y="702156"/>
            <a:ext cx="11026744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6D9D-9483-42E7-8CD7-15EDE1A4DDC4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0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6900" y="599725"/>
            <a:ext cx="2906060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9" y="675727"/>
            <a:ext cx="2003642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722" y="675727"/>
            <a:ext cx="7894223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1331" y="5956138"/>
            <a:ext cx="13277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FD5F10-92B8-46C7-A107-1CF6EB1C2F18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722" y="5951812"/>
            <a:ext cx="7894223" cy="365125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3895" y="5956138"/>
            <a:ext cx="116389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7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171" y="614407"/>
            <a:ext cx="11306393" cy="1189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0" y="702156"/>
            <a:ext cx="9704373" cy="1013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41" y="2180497"/>
            <a:ext cx="11026743" cy="3678303"/>
          </a:xfrm>
        </p:spPr>
        <p:txBody>
          <a:bodyPr anchor="t"/>
          <a:lstStyle>
            <a:lvl1pPr>
              <a:defRPr sz="2800" b="1"/>
            </a:lvl1pPr>
            <a:lvl2pPr>
              <a:defRPr sz="28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F0C473-1DCF-4D0D-8E59-66DC383151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180" y="5875425"/>
            <a:ext cx="1784604" cy="79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6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700" y="5141975"/>
            <a:ext cx="1128792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2" y="3043911"/>
            <a:ext cx="11026743" cy="1497507"/>
          </a:xfrm>
        </p:spPr>
        <p:txBody>
          <a:bodyPr anchor="b">
            <a:normAutofit/>
          </a:bodyPr>
          <a:lstStyle>
            <a:lvl1pPr algn="l">
              <a:defRPr sz="3599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041" y="4541417"/>
            <a:ext cx="11026743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799" cap="all">
                <a:solidFill>
                  <a:schemeClr val="accent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6906E3-B742-4986-90B6-990F07048832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4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866" y="606555"/>
            <a:ext cx="1129709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1" y="729658"/>
            <a:ext cx="11026744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042" y="2228004"/>
            <a:ext cx="5420978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6805" y="2228004"/>
            <a:ext cx="542098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372C-B131-4034-B61F-BCF761990A4F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3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866" y="606555"/>
            <a:ext cx="1129709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041" y="729658"/>
            <a:ext cx="11026744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6989" y="2250893"/>
            <a:ext cx="5085750" cy="536005"/>
          </a:xfrm>
        </p:spPr>
        <p:txBody>
          <a:bodyPr anchor="b">
            <a:noAutofit/>
          </a:bodyPr>
          <a:lstStyle>
            <a:lvl1pPr marL="0" indent="0">
              <a:buNone/>
              <a:defRPr sz="2199" b="0">
                <a:solidFill>
                  <a:schemeClr val="accent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042" y="2926053"/>
            <a:ext cx="539169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2037" y="2250893"/>
            <a:ext cx="5085748" cy="553373"/>
          </a:xfrm>
        </p:spPr>
        <p:txBody>
          <a:bodyPr anchor="b">
            <a:noAutofit/>
          </a:bodyPr>
          <a:lstStyle>
            <a:lvl1pPr marL="0" indent="0">
              <a:buNone/>
              <a:defRPr sz="2199" b="0">
                <a:solidFill>
                  <a:schemeClr val="accent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090" y="2926053"/>
            <a:ext cx="539169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0B50-D705-4567-8892-606DA8DDC082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4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568" y="606555"/>
            <a:ext cx="1129709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744" y="729658"/>
            <a:ext cx="11026744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3B8A-AC5E-448D-90F1-5F90DC8C0860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7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0D57-1DF2-4CE0-A88F-4398D994BF4C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9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700" y="5141973"/>
            <a:ext cx="11295258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1" y="5262296"/>
            <a:ext cx="4908166" cy="689514"/>
          </a:xfrm>
        </p:spPr>
        <p:txBody>
          <a:bodyPr anchor="ctr"/>
          <a:lstStyle>
            <a:lvl1pPr algn="l">
              <a:defRPr sz="1999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99" y="601200"/>
            <a:ext cx="11289899" cy="4204800"/>
          </a:xfrm>
        </p:spPr>
        <p:txBody>
          <a:bodyPr anchor="ctr">
            <a:normAutofit/>
          </a:bodyPr>
          <a:lstStyle>
            <a:lvl1pPr>
              <a:defRPr sz="1999">
                <a:solidFill>
                  <a:schemeClr val="tx2"/>
                </a:solidFill>
              </a:defRPr>
            </a:lvl1pPr>
            <a:lvl2pPr>
              <a:defRPr sz="1799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9329" y="5262297"/>
            <a:ext cx="5868458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063" indent="0">
              <a:buNone/>
              <a:defRPr sz="11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1A11A79-789F-42C6-A798-E2703A37BA23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2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1" y="4693389"/>
            <a:ext cx="11026744" cy="566738"/>
          </a:xfrm>
        </p:spPr>
        <p:txBody>
          <a:bodyPr anchor="b">
            <a:normAutofit/>
          </a:bodyPr>
          <a:lstStyle>
            <a:lvl1pPr algn="l">
              <a:defRPr sz="2399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701" y="599725"/>
            <a:ext cx="1128791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041" y="5260128"/>
            <a:ext cx="11026745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BA6-2CAA-43FD-B6CB-325C80A91D3E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2A8693-CDB8-44D2-8A74-786AE01A00FC}"/>
              </a:ext>
            </a:extLst>
          </p:cNvPr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46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041" y="705124"/>
            <a:ext cx="11026744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041" y="2336003"/>
            <a:ext cx="11026744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3971" y="5956138"/>
            <a:ext cx="28440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D141A01-0FF1-467E-B344-8F7D0706474A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040" y="5951812"/>
            <a:ext cx="69154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5550" y="5956138"/>
            <a:ext cx="10522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418" y="457200"/>
            <a:ext cx="3702356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0052" y="453643"/>
            <a:ext cx="3702356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0725" y="457200"/>
            <a:ext cx="3702356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A8E2E-4906-4085-B155-4A1D18A4AD02}"/>
              </a:ext>
            </a:extLst>
          </p:cNvPr>
          <p:cNvSpPr/>
          <p:nvPr userDrawn="1"/>
        </p:nvSpPr>
        <p:spPr>
          <a:xfrm>
            <a:off x="484244" y="6016243"/>
            <a:ext cx="2104968" cy="601388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4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2799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5908" indent="-305908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799" kern="1200">
          <a:solidFill>
            <a:schemeClr val="tx2"/>
          </a:solidFill>
          <a:latin typeface="+mn-lt"/>
          <a:ea typeface="+mn-ea"/>
          <a:cs typeface="+mn-cs"/>
        </a:defRPr>
      </a:lvl1pPr>
      <a:lvl2pPr marL="629811" indent="-305908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9730" indent="-269919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627" indent="-233930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519" indent="-233930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9943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19934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25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16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  <p15:guide id="4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baime@aacc.nche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ct.org/advocacy" TargetMode="External"/><Relationship Id="rId5" Type="http://schemas.openxmlformats.org/officeDocument/2006/relationships/hyperlink" Target="http://www.aacc.nche.edu/advocacy" TargetMode="External"/><Relationship Id="rId4" Type="http://schemas.openxmlformats.org/officeDocument/2006/relationships/hyperlink" Target="mailto:ermes@aacc.nche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rgbClr val="41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887" y="480060"/>
            <a:ext cx="11235050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49077CCF-DDE6-4C6F-93F7-88847A812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590" y="639530"/>
            <a:ext cx="3757644" cy="42102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CE9F5E-4BF0-4319-96C1-22818FEB834D}"/>
              </a:ext>
            </a:extLst>
          </p:cNvPr>
          <p:cNvSpPr txBox="1"/>
          <p:nvPr/>
        </p:nvSpPr>
        <p:spPr>
          <a:xfrm>
            <a:off x="684212" y="5099003"/>
            <a:ext cx="1140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This session is being recorded so it may be accessed later from our website.</a:t>
            </a:r>
          </a:p>
        </p:txBody>
      </p:sp>
    </p:spTree>
    <p:extLst>
      <p:ext uri="{BB962C8B-B14F-4D97-AF65-F5344CB8AC3E}">
        <p14:creationId xmlns:p14="http://schemas.microsoft.com/office/powerpoint/2010/main" val="185475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813EA-319D-4061-BC46-54710ECC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Aid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40851-493C-49FF-9544-82EB9A491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0" y="1981200"/>
            <a:ext cx="11026743" cy="3810000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Return of Title IV not Triggered by COVID-related Withdrawal for Either Institutions or Students</a:t>
            </a:r>
          </a:p>
          <a:p>
            <a:r>
              <a:rPr lang="en-US" sz="3000" dirty="0"/>
              <a:t>Satisfactory Academic Progress Calculation Modified to Reflect COVID Impact</a:t>
            </a:r>
          </a:p>
          <a:p>
            <a:r>
              <a:rPr lang="en-US" sz="3000" dirty="0"/>
              <a:t>Institutions Can Transfer 100% FWS Funds to SEOG</a:t>
            </a:r>
          </a:p>
          <a:p>
            <a:r>
              <a:rPr lang="en-US" sz="3000" dirty="0"/>
              <a:t>SEOG Awards Can be Increased to Pell Grant Maximum </a:t>
            </a:r>
          </a:p>
          <a:p>
            <a:r>
              <a:rPr lang="en-US" sz="3000" dirty="0"/>
              <a:t>Campus-Based Institutional Match is Waived Through 2020</a:t>
            </a:r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4B2AE-60F0-4DF1-B075-BD9512C4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Aid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7A866-BD21-40CD-8525-B8A51452B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180497"/>
            <a:ext cx="11026743" cy="3839303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/>
              <a:t>Federally-held Loans Will Not Need to Be Paid Through 9/30/20</a:t>
            </a:r>
          </a:p>
          <a:p>
            <a:pPr lvl="1"/>
            <a:r>
              <a:rPr lang="en-US" sz="2200" dirty="0"/>
              <a:t>&gt; 80% of total outstanding loans, but not all</a:t>
            </a:r>
          </a:p>
          <a:p>
            <a:pPr lvl="1"/>
            <a:r>
              <a:rPr lang="en-US" sz="2200" dirty="0"/>
              <a:t> Interest Will Not Accrue</a:t>
            </a:r>
          </a:p>
          <a:p>
            <a:r>
              <a:rPr lang="en-US" sz="3000" dirty="0"/>
              <a:t>Collection of Defaulted Loans Stopped Until September 30, 2020</a:t>
            </a:r>
          </a:p>
          <a:p>
            <a:r>
              <a:rPr lang="en-US" sz="3000" dirty="0"/>
              <a:t>Loans Forgiven for Periods in Which Withdrawal Occurs</a:t>
            </a:r>
          </a:p>
          <a:p>
            <a:r>
              <a:rPr lang="en-US" sz="3000" dirty="0"/>
              <a:t>Students Can Receive FWS for up to One Academic Year Even if They are Precluded from Performing Jobs</a:t>
            </a:r>
          </a:p>
          <a:p>
            <a:r>
              <a:rPr lang="en-US" sz="3000" dirty="0"/>
              <a:t>Pell Received During a Period of Enrollment Impacted by Emergency not Counted Against Lifetime Limit</a:t>
            </a:r>
          </a:p>
        </p:txBody>
      </p:sp>
    </p:spTree>
    <p:extLst>
      <p:ext uri="{BB962C8B-B14F-4D97-AF65-F5344CB8AC3E}">
        <p14:creationId xmlns:p14="http://schemas.microsoft.com/office/powerpoint/2010/main" val="283224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AF0D-793F-43A0-8DBE-A2BF0A4D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and othEr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901F-8616-4417-87E0-3293B9798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Student Debt of Up to $5,250 Can be Paid Tax-Free by Employers </a:t>
            </a:r>
          </a:p>
          <a:p>
            <a:r>
              <a:rPr lang="en-US" sz="3000" dirty="0"/>
              <a:t>$300 Charitable Deduction Allowed for Non-Itemizers</a:t>
            </a:r>
          </a:p>
          <a:p>
            <a:r>
              <a:rPr lang="en-US" sz="3000" dirty="0"/>
              <a:t>$150 Billion State Fund that Colleges May Access</a:t>
            </a:r>
          </a:p>
          <a:p>
            <a:r>
              <a:rPr lang="en-US" sz="3000" dirty="0"/>
              <a:t>Expanded Unemployment Insurance, Including for Part-Timers Not Previously Qualified</a:t>
            </a:r>
          </a:p>
          <a:p>
            <a:r>
              <a:rPr lang="en-US" sz="3000" dirty="0"/>
              <a:t>$350 Billion in SBA Loans for Institutions with Fewer Than 500 Employees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557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AF0D-793F-43A0-8DBE-A2BF0A4D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Regulatory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901F-8616-4417-87E0-3293B9798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1981201"/>
            <a:ext cx="11026743" cy="4572000"/>
          </a:xfrm>
        </p:spPr>
        <p:txBody>
          <a:bodyPr>
            <a:normAutofit/>
          </a:bodyPr>
          <a:lstStyle/>
          <a:p>
            <a:r>
              <a:rPr lang="en-US" sz="2600" dirty="0"/>
              <a:t>Several Actions Taken to Help Students Superseded by CARES</a:t>
            </a:r>
          </a:p>
          <a:p>
            <a:r>
              <a:rPr lang="en-US" sz="2600" dirty="0"/>
              <a:t>Most Flexibility Provisions will Remain Effective Until June 30 </a:t>
            </a:r>
          </a:p>
          <a:p>
            <a:r>
              <a:rPr lang="en-US" sz="2600" dirty="0"/>
              <a:t>Distance Education Approval by the Department Waived for Periods of March 5 and June 5</a:t>
            </a:r>
          </a:p>
          <a:p>
            <a:r>
              <a:rPr lang="en-US" sz="2600" dirty="0"/>
              <a:t>Guidance for Complying with Federal Disability Laws</a:t>
            </a:r>
          </a:p>
          <a:p>
            <a:r>
              <a:rPr lang="en-US" sz="2600" dirty="0"/>
              <a:t>Suspension of In-Person Submission and Notary Requirement for V4 and V5 Verification. (Can be Provided Electronically)</a:t>
            </a:r>
          </a:p>
          <a:p>
            <a:r>
              <a:rPr lang="en-US" sz="2600" dirty="0"/>
              <a:t>Forms of ID Expired after March 1, 2020 will be Accepted. </a:t>
            </a:r>
          </a:p>
          <a:p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411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D2245-9D09-4617-ACEF-4B80A3FE1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Stimulus Part 4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A6764-D3B5-4D35-90B2-5481405B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1981201"/>
            <a:ext cx="11228371" cy="3877600"/>
          </a:xfrm>
        </p:spPr>
        <p:txBody>
          <a:bodyPr>
            <a:noAutofit/>
          </a:bodyPr>
          <a:lstStyle/>
          <a:p>
            <a:r>
              <a:rPr lang="en-US" sz="2200" dirty="0"/>
              <a:t>Further Support to Mitigate COVID-19’s Financial Impact on Institutions and Students: $46.6 billion </a:t>
            </a:r>
          </a:p>
          <a:p>
            <a:pPr lvl="1"/>
            <a:r>
              <a:rPr lang="en-US" sz="2200" dirty="0"/>
              <a:t>$14 billion was a good start but institutions will need significantly more </a:t>
            </a:r>
          </a:p>
          <a:p>
            <a:pPr lvl="1"/>
            <a:r>
              <a:rPr lang="en-US" sz="2200" dirty="0"/>
              <a:t>Institutions facing reduced revenues and increased costs in trying to provide educational and student services</a:t>
            </a:r>
          </a:p>
          <a:p>
            <a:r>
              <a:rPr lang="en-US" sz="2200" dirty="0"/>
              <a:t>Job Training Investments for Community Colleges </a:t>
            </a:r>
          </a:p>
          <a:p>
            <a:pPr lvl="1"/>
            <a:r>
              <a:rPr lang="en-US" sz="2000" dirty="0"/>
              <a:t>TAACCCT successor program with $1 billion per year for two years</a:t>
            </a:r>
          </a:p>
          <a:p>
            <a:pPr lvl="1"/>
            <a:r>
              <a:rPr lang="en-US" sz="2000" dirty="0"/>
              <a:t>Can be achieved either through Perkins CTE or SCCTP</a:t>
            </a:r>
          </a:p>
          <a:p>
            <a:pPr lvl="1"/>
            <a:r>
              <a:rPr lang="en-US" sz="2000" dirty="0"/>
              <a:t>Funding should support student tuition and fees</a:t>
            </a:r>
          </a:p>
        </p:txBody>
      </p:sp>
    </p:spTree>
    <p:extLst>
      <p:ext uri="{BB962C8B-B14F-4D97-AF65-F5344CB8AC3E}">
        <p14:creationId xmlns:p14="http://schemas.microsoft.com/office/powerpoint/2010/main" val="184188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5E6C1-5A8A-4EC8-9ACC-9EE7D3FB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Stimulus Part 4 Priorities,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1EE6C-F6A0-424E-A3A9-7A92A6581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/>
              <a:t>Additional Student Aid &amp; Access to Pell Grants</a:t>
            </a:r>
          </a:p>
          <a:p>
            <a:pPr lvl="1"/>
            <a:r>
              <a:rPr lang="en-US" sz="2600" dirty="0"/>
              <a:t>Increase funding through SEOG by $5 billion, distribute these funds to colleges based on Pell</a:t>
            </a:r>
          </a:p>
          <a:p>
            <a:pPr lvl="1"/>
            <a:r>
              <a:rPr lang="en-US" sz="2600" dirty="0"/>
              <a:t>Allow unemployed to receive an EFC of 0 for Pell Grant award calculations</a:t>
            </a:r>
          </a:p>
          <a:p>
            <a:r>
              <a:rPr lang="en-US" sz="2600" dirty="0"/>
              <a:t>Help for Student Loan Borrowers Including Debt Forgiveness for low income and low debt borrowers</a:t>
            </a:r>
          </a:p>
          <a:p>
            <a:pPr lvl="1"/>
            <a:r>
              <a:rPr lang="en-US" sz="2600" dirty="0"/>
              <a:t>Concern about defaults and the ability of students to repay</a:t>
            </a:r>
          </a:p>
          <a:p>
            <a:pPr lvl="1"/>
            <a:r>
              <a:rPr lang="en-US" sz="2600" dirty="0"/>
              <a:t>Extension of the current six month pause on payments &amp; interest</a:t>
            </a:r>
          </a:p>
          <a:p>
            <a:r>
              <a:rPr lang="en-US" sz="2600" dirty="0"/>
              <a:t>Enhance Higher Education Tax Credits</a:t>
            </a:r>
          </a:p>
          <a:p>
            <a:pPr lvl="1"/>
            <a:r>
              <a:rPr lang="en-US" sz="2600" dirty="0"/>
              <a:t>American Opportunity Tax Credits</a:t>
            </a:r>
          </a:p>
          <a:p>
            <a:pPr lvl="1"/>
            <a:r>
              <a:rPr lang="en-US" sz="2600" dirty="0"/>
              <a:t>Lifetime Learning Tax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67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0" y="702156"/>
            <a:ext cx="10160362" cy="1013800"/>
          </a:xfrm>
        </p:spPr>
        <p:txBody>
          <a:bodyPr>
            <a:normAutofit/>
          </a:bodyPr>
          <a:lstStyle/>
          <a:p>
            <a:r>
              <a:rPr lang="en-US" dirty="0"/>
              <a:t>Stay engaged With AACC’s federal advocacy Efforts!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862" y="1981200"/>
            <a:ext cx="9717540" cy="4328160"/>
          </a:xfrm>
          <a:noFill/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500" dirty="0"/>
              <a:t>David Baime: </a:t>
            </a:r>
            <a:r>
              <a:rPr lang="en-US" sz="3500" dirty="0">
                <a:hlinkClick r:id="rId3"/>
              </a:rPr>
              <a:t>dbaime@aacc.nche.edu</a:t>
            </a:r>
            <a:endParaRPr lang="en-US" sz="3500" dirty="0"/>
          </a:p>
          <a:p>
            <a:pPr marL="0" indent="0" algn="ctr">
              <a:buNone/>
            </a:pPr>
            <a:r>
              <a:rPr lang="en-US" sz="3500" dirty="0"/>
              <a:t>Jee Hang Lee: </a:t>
            </a:r>
            <a:r>
              <a:rPr lang="en-US" sz="3500" dirty="0">
                <a:hlinkClick r:id="rId4"/>
              </a:rPr>
              <a:t>jhlee@acct.org</a:t>
            </a:r>
            <a:endParaRPr lang="en-US" sz="3500" dirty="0"/>
          </a:p>
          <a:p>
            <a:pPr marL="0" indent="0" algn="ctr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US" sz="3500" dirty="0">
                <a:hlinkClick r:id="rId5"/>
              </a:rPr>
              <a:t>www.aacc.nche.edu/advocacy</a:t>
            </a:r>
            <a:endParaRPr lang="en-US" sz="3500" dirty="0"/>
          </a:p>
          <a:p>
            <a:pPr marL="0" indent="0" algn="ctr">
              <a:buNone/>
            </a:pPr>
            <a:r>
              <a:rPr lang="en-US" sz="3500" dirty="0">
                <a:hlinkClick r:id="rId6"/>
              </a:rPr>
              <a:t>www.acct.org/advocacy</a:t>
            </a:r>
            <a:r>
              <a:rPr lang="en-US" sz="3500" dirty="0"/>
              <a:t> 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1727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9084" y="4267200"/>
            <a:ext cx="7112296" cy="2133599"/>
          </a:xfrm>
          <a:noFill/>
        </p:spPr>
        <p:txBody>
          <a:bodyPr>
            <a:normAutofit fontScale="92500" lnSpcReduction="10000"/>
          </a:bodyPr>
          <a:lstStyle/>
          <a:p>
            <a:pPr marL="457200" lvl="2"/>
            <a:r>
              <a:rPr lang="en-US" sz="2000" dirty="0">
                <a:solidFill>
                  <a:schemeClr val="bg1"/>
                </a:solidFill>
                <a:latin typeface="Arial Nova Cond" panose="020B0604020202020204" pitchFamily="34" charset="0"/>
              </a:rPr>
              <a:t>April 14, 2020</a:t>
            </a:r>
          </a:p>
          <a:p>
            <a:pPr marL="457200" lvl="2" algn="l"/>
            <a:endParaRPr lang="en-US" sz="2000" dirty="0">
              <a:solidFill>
                <a:schemeClr val="bg1"/>
              </a:solidFill>
              <a:latin typeface="Arial Nova Cond" panose="020B0604020202020204" pitchFamily="34" charset="0"/>
            </a:endParaRPr>
          </a:p>
          <a:p>
            <a:pPr marL="457200" lvl="2" algn="l"/>
            <a:r>
              <a:rPr lang="en-US" sz="2000" dirty="0">
                <a:solidFill>
                  <a:schemeClr val="bg1"/>
                </a:solidFill>
                <a:latin typeface="Arial Nova Cond" panose="020B0604020202020204" pitchFamily="34" charset="0"/>
              </a:rPr>
              <a:t>David Baime, AACC Senior VP of Government Relations and Policy Analysis</a:t>
            </a:r>
          </a:p>
          <a:p>
            <a:pPr marL="457200" lvl="2" algn="l"/>
            <a:r>
              <a:rPr lang="en-US" sz="2000" dirty="0">
                <a:solidFill>
                  <a:schemeClr val="bg1"/>
                </a:solidFill>
                <a:latin typeface="Arial Nova Cond" panose="020B0604020202020204" pitchFamily="34" charset="0"/>
              </a:rPr>
              <a:t>Jee Hang Lee, ACCT Senior VP</a:t>
            </a:r>
          </a:p>
          <a:p>
            <a:pPr marL="457200" lvl="2" algn="l"/>
            <a:r>
              <a:rPr lang="en-US" dirty="0">
                <a:solidFill>
                  <a:schemeClr val="bg1"/>
                </a:solidFill>
                <a:latin typeface="Arial Nova Cond" panose="020B0604020202020204" pitchFamily="34" charset="0"/>
              </a:rPr>
              <a:t>   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B088232-0504-4BD3-9CA1-07C7C622202F}"/>
              </a:ext>
            </a:extLst>
          </p:cNvPr>
          <p:cNvSpPr txBox="1">
            <a:spLocks/>
          </p:cNvSpPr>
          <p:nvPr/>
        </p:nvSpPr>
        <p:spPr>
          <a:xfrm>
            <a:off x="6572131" y="3332829"/>
            <a:ext cx="3886200" cy="961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0" indent="0" algn="l" defTabSz="91412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None/>
              <a:defRPr sz="1799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26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89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51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14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77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440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0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l"/>
            <a:endParaRPr lang="en-US" sz="2000" dirty="0">
              <a:solidFill>
                <a:schemeClr val="bg1"/>
              </a:solidFill>
              <a:latin typeface="Arial Nov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722D08-DB9B-446B-A724-6785C641EDD2}"/>
              </a:ext>
            </a:extLst>
          </p:cNvPr>
          <p:cNvSpPr txBox="1"/>
          <p:nvPr/>
        </p:nvSpPr>
        <p:spPr>
          <a:xfrm>
            <a:off x="4826294" y="1066800"/>
            <a:ext cx="73778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Nova Cond" panose="020B0604020202020204" pitchFamily="34" charset="0"/>
              </a:rPr>
              <a:t>AACC </a:t>
            </a:r>
            <a:br>
              <a:rPr lang="en-US" sz="2800" dirty="0">
                <a:solidFill>
                  <a:schemeClr val="bg1"/>
                </a:solidFill>
                <a:latin typeface="Arial Nova Cond" panose="020B060402020202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 Nova Cond" panose="020B0604020202020204" pitchFamily="34" charset="0"/>
              </a:rPr>
              <a:t>&amp;</a:t>
            </a:r>
            <a:br>
              <a:rPr lang="en-US" sz="2800" dirty="0">
                <a:solidFill>
                  <a:schemeClr val="bg1"/>
                </a:solidFill>
                <a:latin typeface="Arial Nova Cond" panose="020B060402020202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 Nova Cond" panose="020B0604020202020204" pitchFamily="34" charset="0"/>
              </a:rPr>
              <a:t>ACCT</a:t>
            </a:r>
            <a:endParaRPr lang="en-US" sz="4000" dirty="0">
              <a:solidFill>
                <a:schemeClr val="bg1"/>
              </a:solidFill>
              <a:latin typeface="Britannic Bold" panose="020B0903060703020204" pitchFamily="34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Britannic Bold" panose="020B0903060703020204" pitchFamily="34" charset="0"/>
              </a:rPr>
              <a:t>CARES Act and 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Britannic Bold" panose="020B0903060703020204" pitchFamily="34" charset="0"/>
              </a:rPr>
              <a:t>Community Colleges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098AE4-ECBE-4623-8B8B-1FCBF8A95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2" r="19339" b="10765"/>
          <a:stretch/>
        </p:blipFill>
        <p:spPr>
          <a:xfrm>
            <a:off x="0" y="0"/>
            <a:ext cx="48262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C341-DBEA-49C3-91DD-9389493F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021AC-F9C6-4B23-8CF0-EE1E0EDC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057400"/>
            <a:ext cx="11026743" cy="4800600"/>
          </a:xfrm>
        </p:spPr>
        <p:txBody>
          <a:bodyPr>
            <a:normAutofit/>
          </a:bodyPr>
          <a:lstStyle/>
          <a:p>
            <a:r>
              <a:rPr lang="en-US" sz="4000" dirty="0"/>
              <a:t>CARES Act in Perspective</a:t>
            </a:r>
          </a:p>
          <a:p>
            <a:pPr lvl="1"/>
            <a:r>
              <a:rPr lang="en-US" sz="4000" dirty="0"/>
              <a:t>Education Funding and Student Financial Aid</a:t>
            </a:r>
          </a:p>
          <a:p>
            <a:pPr lvl="1"/>
            <a:r>
              <a:rPr lang="en-US" sz="4000" dirty="0"/>
              <a:t>Taxes, Unemployment Insurance </a:t>
            </a:r>
          </a:p>
          <a:p>
            <a:r>
              <a:rPr lang="en-US" sz="4000" dirty="0"/>
              <a:t>ED Regulatory Actions</a:t>
            </a:r>
          </a:p>
          <a:p>
            <a:r>
              <a:rPr lang="en-US" sz="4000" dirty="0"/>
              <a:t>Stimulus 4 CC Priorities </a:t>
            </a:r>
          </a:p>
          <a:p>
            <a:pPr marL="0" indent="0">
              <a:buNone/>
            </a:pPr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9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C341-DBEA-49C3-91DD-9389493F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funding: general provisions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021AC-F9C6-4B23-8CF0-EE1E0EDC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286000"/>
            <a:ext cx="11228371" cy="3581400"/>
          </a:xfrm>
        </p:spPr>
        <p:txBody>
          <a:bodyPr>
            <a:normAutofit fontScale="77500" lnSpcReduction="20000"/>
          </a:bodyPr>
          <a:lstStyle/>
          <a:p>
            <a:r>
              <a:rPr lang="en-US" sz="5000" dirty="0"/>
              <a:t>Higher Education Received $13.95 billion </a:t>
            </a:r>
          </a:p>
          <a:p>
            <a:r>
              <a:rPr lang="en-US" sz="5000" dirty="0"/>
              <a:t>Governors Received $2.95 billion to Distribute to  K-12 or Higher Ed</a:t>
            </a:r>
          </a:p>
          <a:p>
            <a:r>
              <a:rPr lang="en-US" sz="5000" dirty="0"/>
              <a:t>State Maintenance-of-Effort Required, but can be Waived Due to “Precipitous Decline in Financial Resources”</a:t>
            </a:r>
          </a:p>
          <a:p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0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C341-DBEA-49C3-91DD-9389493F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funding – General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021AC-F9C6-4B23-8CF0-EE1E0EDC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286000"/>
            <a:ext cx="11026743" cy="3733800"/>
          </a:xfrm>
        </p:spPr>
        <p:txBody>
          <a:bodyPr>
            <a:normAutofit/>
          </a:bodyPr>
          <a:lstStyle/>
          <a:p>
            <a:r>
              <a:rPr lang="en-US" sz="3500" dirty="0"/>
              <a:t>3 Components for Higher Education:  </a:t>
            </a:r>
          </a:p>
          <a:p>
            <a:pPr lvl="3"/>
            <a:r>
              <a:rPr lang="en-US" sz="3500" dirty="0"/>
              <a:t>90% Funding to Institutional Formula Grants </a:t>
            </a:r>
          </a:p>
          <a:p>
            <a:pPr lvl="3"/>
            <a:r>
              <a:rPr lang="en-US" sz="3500" dirty="0"/>
              <a:t>7.5% Funding to Title III and Title V of the HEA</a:t>
            </a:r>
          </a:p>
          <a:p>
            <a:pPr lvl="3"/>
            <a:r>
              <a:rPr lang="en-US" sz="3500" dirty="0"/>
              <a:t>2.5% Funding to FIPSE for Colleges with Greatest Needs Due to COVID-19</a:t>
            </a:r>
          </a:p>
          <a:p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4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09CB-19E1-42C5-89FE-F21409302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funding:  Higher Education Emergency Relief Formula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7D727-64F0-4132-BE2A-F33A8BC25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1981200"/>
            <a:ext cx="11228371" cy="3962399"/>
          </a:xfrm>
        </p:spPr>
        <p:txBody>
          <a:bodyPr>
            <a:noAutofit/>
          </a:bodyPr>
          <a:lstStyle/>
          <a:p>
            <a:r>
              <a:rPr lang="en-US" sz="2200" dirty="0"/>
              <a:t>$12.558 Billion Disbursed Directly by ED to Institutions </a:t>
            </a:r>
          </a:p>
          <a:p>
            <a:pPr lvl="1"/>
            <a:r>
              <a:rPr lang="en-US" sz="2200" dirty="0"/>
              <a:t>Includes for-profits</a:t>
            </a:r>
          </a:p>
          <a:p>
            <a:pPr lvl="1"/>
            <a:r>
              <a:rPr lang="en-US" sz="2200" dirty="0"/>
              <a:t>50% of funds must be used for “emergency financial aid” for students</a:t>
            </a:r>
          </a:p>
          <a:p>
            <a:pPr lvl="1"/>
            <a:r>
              <a:rPr lang="en-US" sz="2200" dirty="0"/>
              <a:t>Institutions have broad discretion to use remaining funds for additional costs related to COVID-19</a:t>
            </a:r>
          </a:p>
          <a:p>
            <a:r>
              <a:rPr lang="en-US" sz="2200" dirty="0"/>
              <a:t>Complex Formula Based on Pell Grant Recipients </a:t>
            </a:r>
          </a:p>
          <a:p>
            <a:pPr lvl="1"/>
            <a:r>
              <a:rPr lang="en-US" sz="2200" dirty="0"/>
              <a:t>Weighted at .75 per Pell FTE and .25 per non-Pell FTE (includes graduate and professional students)</a:t>
            </a:r>
          </a:p>
          <a:p>
            <a:pPr lvl="1"/>
            <a:r>
              <a:rPr lang="en-US" sz="2200" dirty="0"/>
              <a:t>100% online students (prior to emergency) excluded from formula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750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6F4EF-5C0A-4E14-8E12-076BB9D5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funding:  Emergency Relief Titles III </a:t>
            </a:r>
            <a:br>
              <a:rPr lang="en-US" dirty="0"/>
            </a:br>
            <a:r>
              <a:rPr lang="en-US" dirty="0"/>
              <a:t>and 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05428-D861-4DE3-AC33-CF367FA37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180497"/>
            <a:ext cx="11026743" cy="368690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$</a:t>
            </a:r>
            <a:r>
              <a:rPr lang="en-US" sz="2700" dirty="0"/>
              <a:t>1.046 Billion Provided for Titles III And V Programs to Address Needs Directly Related to Coronavirus</a:t>
            </a:r>
          </a:p>
          <a:p>
            <a:r>
              <a:rPr lang="en-US" sz="2700" dirty="0"/>
              <a:t>Funds to be Allocated to Individual Programs on Relative % Of FY 2020 Funding in Titles</a:t>
            </a:r>
          </a:p>
          <a:p>
            <a:r>
              <a:rPr lang="en-US" sz="2700" dirty="0"/>
              <a:t>Broad Institutional Latitude on Spending</a:t>
            </a:r>
          </a:p>
          <a:p>
            <a:pPr lvl="1"/>
            <a:r>
              <a:rPr lang="en-US" sz="2200" dirty="0"/>
              <a:t>At least 50% must be allocated to students </a:t>
            </a:r>
          </a:p>
          <a:p>
            <a:pPr lvl="1"/>
            <a:r>
              <a:rPr lang="en-US" sz="2200" dirty="0"/>
              <a:t>Previously awarded program funds can be used for COVID-19 response </a:t>
            </a:r>
          </a:p>
          <a:p>
            <a:r>
              <a:rPr lang="en-US" sz="2700" dirty="0"/>
              <a:t>Grants Are on Top of Formula Funding/Other Funds in CARES Act</a:t>
            </a:r>
          </a:p>
          <a:p>
            <a:r>
              <a:rPr lang="en-US" sz="2700" dirty="0"/>
              <a:t>ED Plan for Distributing funds not yet Available</a:t>
            </a:r>
          </a:p>
        </p:txBody>
      </p:sp>
    </p:spTree>
    <p:extLst>
      <p:ext uri="{BB962C8B-B14F-4D97-AF65-F5344CB8AC3E}">
        <p14:creationId xmlns:p14="http://schemas.microsoft.com/office/powerpoint/2010/main" val="116879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DC9C-717E-406A-86F8-D94CFF44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funding:  Emergency Relief FIPSE </a:t>
            </a:r>
            <a:br>
              <a:rPr lang="en-US" dirty="0"/>
            </a:br>
            <a:r>
              <a:rPr lang="en-US" dirty="0"/>
              <a:t>(Title vII Part 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E34E5-92E0-40F7-8E56-2BD2BC96C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057400"/>
            <a:ext cx="11026743" cy="3886199"/>
          </a:xfrm>
        </p:spPr>
        <p:txBody>
          <a:bodyPr>
            <a:noAutofit/>
          </a:bodyPr>
          <a:lstStyle/>
          <a:p>
            <a:r>
              <a:rPr lang="en-US" sz="3000" dirty="0"/>
              <a:t>$349 Million for FIPSE Part D</a:t>
            </a:r>
          </a:p>
          <a:p>
            <a:r>
              <a:rPr lang="en-US" sz="3000" dirty="0"/>
              <a:t>Priority For Smaller Colleges</a:t>
            </a:r>
          </a:p>
          <a:p>
            <a:pPr lvl="1"/>
            <a:r>
              <a:rPr lang="en-US" sz="3000" dirty="0"/>
              <a:t>Colleges that receive &lt; $500,000 from 2 other CARES relief funds and demonstrate significant unmet needs related to COVID-19</a:t>
            </a:r>
          </a:p>
          <a:p>
            <a:r>
              <a:rPr lang="en-US" sz="3000" dirty="0"/>
              <a:t>At Least Half of funds Must be Used for Students</a:t>
            </a:r>
          </a:p>
          <a:p>
            <a:r>
              <a:rPr lang="en-US" sz="3000" dirty="0"/>
              <a:t>FIPSE is a Tried-and-True $ Distribution Vehicle</a:t>
            </a:r>
          </a:p>
        </p:txBody>
      </p:sp>
    </p:spTree>
    <p:extLst>
      <p:ext uri="{BB962C8B-B14F-4D97-AF65-F5344CB8AC3E}">
        <p14:creationId xmlns:p14="http://schemas.microsoft.com/office/powerpoint/2010/main" val="277901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941B4-0962-497C-BCD6-4A2770FFB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funding:  Worker and social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ED7EB-AFC9-4D39-A724-3A9C87099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2057400"/>
            <a:ext cx="11026743" cy="4190999"/>
          </a:xfrm>
        </p:spPr>
        <p:txBody>
          <a:bodyPr>
            <a:noAutofit/>
          </a:bodyPr>
          <a:lstStyle/>
          <a:p>
            <a:r>
              <a:rPr lang="en-US" sz="3000" dirty="0"/>
              <a:t>$345 Million Provided for Dislocated Workers Assistance National Reserve </a:t>
            </a:r>
          </a:p>
          <a:p>
            <a:r>
              <a:rPr lang="en-US" sz="3000" dirty="0"/>
              <a:t>TANF Block Grant Reauthorized Through 11/20</a:t>
            </a:r>
          </a:p>
          <a:p>
            <a:pPr lvl="1"/>
            <a:r>
              <a:rPr lang="en-US" sz="3000" dirty="0"/>
              <a:t>Includes Health Professions Opportunity Grants</a:t>
            </a:r>
          </a:p>
          <a:p>
            <a:r>
              <a:rPr lang="en-US" sz="3000" dirty="0"/>
              <a:t>Title VIII of the Public Health Service Act (Nursing and Allied Health) Reauthorized</a:t>
            </a:r>
          </a:p>
        </p:txBody>
      </p:sp>
    </p:spTree>
    <p:extLst>
      <p:ext uri="{BB962C8B-B14F-4D97-AF65-F5344CB8AC3E}">
        <p14:creationId xmlns:p14="http://schemas.microsoft.com/office/powerpoint/2010/main" val="58699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Custom 1">
      <a:dk1>
        <a:srgbClr val="253356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15ED37-D514-41C3-9B3C-B262145D17B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http://purl.org/dc/elements/1.1/"/>
    <ds:schemaRef ds:uri="http://schemas.microsoft.com/office/2006/metadata/properties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918</Words>
  <Application>Microsoft Office PowerPoint</Application>
  <PresentationFormat>Custom</PresentationFormat>
  <Paragraphs>111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Nova</vt:lpstr>
      <vt:lpstr>Arial Nova Cond</vt:lpstr>
      <vt:lpstr>Britannic Bold</vt:lpstr>
      <vt:lpstr>Century Gothic</vt:lpstr>
      <vt:lpstr>Gill Sans MT</vt:lpstr>
      <vt:lpstr>Wingdings 2</vt:lpstr>
      <vt:lpstr>Wingdings 3</vt:lpstr>
      <vt:lpstr>Dividend</vt:lpstr>
      <vt:lpstr>PowerPoint Presentation</vt:lpstr>
      <vt:lpstr>PowerPoint Presentation</vt:lpstr>
      <vt:lpstr>Topics covered in presentation</vt:lpstr>
      <vt:lpstr>Education funding: general provisions </vt:lpstr>
      <vt:lpstr>Education funding – General provisions</vt:lpstr>
      <vt:lpstr>Education funding:  Higher Education Emergency Relief Formula Grants</vt:lpstr>
      <vt:lpstr>Education funding:  Emergency Relief Titles III  and V</vt:lpstr>
      <vt:lpstr>Education funding:  Emergency Relief FIPSE  (Title vII Part D)</vt:lpstr>
      <vt:lpstr>Other funding:  Worker and social benefits</vt:lpstr>
      <vt:lpstr>Student Aid Provisions</vt:lpstr>
      <vt:lpstr>Student Aid Provisions</vt:lpstr>
      <vt:lpstr>TAX and othEr PRovisions</vt:lpstr>
      <vt:lpstr>ED Regulatory actions</vt:lpstr>
      <vt:lpstr>Stimulus Part 4 Priorities</vt:lpstr>
      <vt:lpstr>Stimulus Part 4 Priorities, continued</vt:lpstr>
      <vt:lpstr>Stay engaged With AACC’s federal advocacy Efforts!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Johnson</dc:creator>
  <cp:lastModifiedBy>Sharlee Whiddon</cp:lastModifiedBy>
  <cp:revision>2</cp:revision>
  <dcterms:created xsi:type="dcterms:W3CDTF">2020-04-14T14:25:26Z</dcterms:created>
  <dcterms:modified xsi:type="dcterms:W3CDTF">2020-04-14T16:56:49Z</dcterms:modified>
</cp:coreProperties>
</file>