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08" r:id="rId3"/>
    <p:sldId id="359" r:id="rId4"/>
    <p:sldId id="351" r:id="rId5"/>
    <p:sldId id="350" r:id="rId6"/>
    <p:sldId id="295" r:id="rId7"/>
    <p:sldId id="299" r:id="rId8"/>
    <p:sldId id="329" r:id="rId9"/>
    <p:sldId id="311" r:id="rId10"/>
    <p:sldId id="303" r:id="rId11"/>
    <p:sldId id="332" r:id="rId12"/>
    <p:sldId id="330" r:id="rId13"/>
    <p:sldId id="348" r:id="rId14"/>
    <p:sldId id="346" r:id="rId15"/>
    <p:sldId id="347" r:id="rId16"/>
    <p:sldId id="331" r:id="rId17"/>
    <p:sldId id="349" r:id="rId18"/>
    <p:sldId id="307" r:id="rId19"/>
    <p:sldId id="352" r:id="rId20"/>
    <p:sldId id="354" r:id="rId21"/>
    <p:sldId id="355" r:id="rId22"/>
    <p:sldId id="356" r:id="rId23"/>
    <p:sldId id="353" r:id="rId24"/>
    <p:sldId id="306" r:id="rId25"/>
    <p:sldId id="357" r:id="rId26"/>
    <p:sldId id="286" r:id="rId27"/>
    <p:sldId id="358"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3" autoAdjust="0"/>
    <p:restoredTop sz="96563" autoAdjust="0"/>
  </p:normalViewPr>
  <p:slideViewPr>
    <p:cSldViewPr>
      <p:cViewPr varScale="1">
        <p:scale>
          <a:sx n="72" d="100"/>
          <a:sy n="72" d="100"/>
        </p:scale>
        <p:origin x="510"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100016-2D88-4FD7-8C03-E863DD8A9944}" type="datetimeFigureOut">
              <a:rPr lang="en-US" smtClean="0"/>
              <a:t>5/19/2020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4AE95C-B623-469A-A299-30AE530648CE}" type="slidenum">
              <a:rPr lang="en-US" smtClean="0"/>
              <a:t>‹#›</a:t>
            </a:fld>
            <a:endParaRPr lang="en-US" dirty="0"/>
          </a:p>
        </p:txBody>
      </p:sp>
    </p:spTree>
    <p:extLst>
      <p:ext uri="{BB962C8B-B14F-4D97-AF65-F5344CB8AC3E}">
        <p14:creationId xmlns:p14="http://schemas.microsoft.com/office/powerpoint/2010/main" val="349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53284854-B844-48D0-80B3-DCA610D319A6}" type="datetimeFigureOut">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66A0B1-B36A-4A9C-A822-8591D503D34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84854-B844-48D0-80B3-DCA610D319A6}" type="datetimeFigureOut">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66A0B1-B36A-4A9C-A822-8591D503D34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84854-B844-48D0-80B3-DCA610D319A6}" type="datetimeFigureOut">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66A0B1-B36A-4A9C-A822-8591D503D34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84854-B844-48D0-80B3-DCA610D319A6}" type="datetimeFigureOut">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66A0B1-B36A-4A9C-A822-8591D503D34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53284854-B844-48D0-80B3-DCA610D319A6}" type="datetimeFigureOut">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66A0B1-B36A-4A9C-A822-8591D503D34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284854-B844-48D0-80B3-DCA610D319A6}" type="datetimeFigureOut">
              <a:rPr lang="en-US" smtClean="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66A0B1-B36A-4A9C-A822-8591D503D347}"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284854-B844-48D0-80B3-DCA610D319A6}" type="datetimeFigureOut">
              <a:rPr lang="en-US" smtClean="0"/>
              <a:t>5/19/2020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66A0B1-B36A-4A9C-A822-8591D503D34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84854-B844-48D0-80B3-DCA610D319A6}" type="datetimeFigureOut">
              <a:rPr lang="en-US" smtClean="0"/>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66A0B1-B36A-4A9C-A822-8591D503D34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84854-B844-48D0-80B3-DCA610D319A6}" type="datetimeFigureOut">
              <a:rPr lang="en-US" smtClean="0"/>
              <a:t>5/19/2020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66A0B1-B36A-4A9C-A822-8591D503D34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53284854-B844-48D0-80B3-DCA610D319A6}" type="datetimeFigureOut">
              <a:rPr lang="en-US" smtClean="0"/>
              <a:t>5/19/2020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B66A0B1-B36A-4A9C-A822-8591D503D34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84854-B844-48D0-80B3-DCA610D319A6}" type="datetimeFigureOut">
              <a:rPr lang="en-US" smtClean="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66A0B1-B36A-4A9C-A822-8591D503D34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3284854-B844-48D0-80B3-DCA610D319A6}" type="datetimeFigureOut">
              <a:rPr lang="en-US" smtClean="0"/>
              <a:t>5/19/2020</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B66A0B1-B36A-4A9C-A822-8591D503D34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binged.it/30cmBxe" TargetMode="External"/><Relationship Id="rId2" Type="http://schemas.openxmlformats.org/officeDocument/2006/relationships/hyperlink" Target="https://binged.it/2Zd76rs" TargetMode="Externa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hyperlink" Target="https://www.apa.org/pubs/books/4600100"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MR57rug8NsM"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inged.it/2Z1l3ZN"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hyperlink" Target="mailto:douglasslobo@sjrstate.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05" y="1097592"/>
            <a:ext cx="9213608" cy="1371600"/>
          </a:xfrm>
        </p:spPr>
        <p:txBody>
          <a:bodyPr/>
          <a:lstStyle/>
          <a:p>
            <a:pPr algn="ctr"/>
            <a:br>
              <a:rPr lang="en-US" sz="3600" b="1" dirty="0">
                <a:solidFill>
                  <a:schemeClr val="accent3">
                    <a:lumMod val="50000"/>
                  </a:schemeClr>
                </a:solidFill>
              </a:rPr>
            </a:br>
            <a:r>
              <a:rPr lang="en-US" sz="2900" b="1" dirty="0">
                <a:solidFill>
                  <a:schemeClr val="accent3">
                    <a:lumMod val="50000"/>
                  </a:schemeClr>
                </a:solidFill>
              </a:rPr>
              <a:t>Maintaining Mental Health and managing anxiety DURING A GLOBAL PANDEMIC</a:t>
            </a:r>
            <a:br>
              <a:rPr lang="en-US" sz="1800" b="1" dirty="0">
                <a:solidFill>
                  <a:schemeClr val="accent3">
                    <a:lumMod val="50000"/>
                  </a:schemeClr>
                </a:solidFill>
              </a:rPr>
            </a:br>
            <a:br>
              <a:rPr lang="en-US" sz="1800" b="1" dirty="0">
                <a:solidFill>
                  <a:schemeClr val="accent3">
                    <a:lumMod val="50000"/>
                  </a:schemeClr>
                </a:solidFill>
              </a:rPr>
            </a:br>
            <a:endParaRPr lang="en-US" sz="2000" b="1" dirty="0">
              <a:solidFill>
                <a:schemeClr val="accent3">
                  <a:lumMod val="50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599" y="0"/>
            <a:ext cx="2807665" cy="1039876"/>
          </a:xfrm>
          <a:prstGeom prst="rect">
            <a:avLst/>
          </a:prstGeom>
        </p:spPr>
      </p:pic>
      <p:sp>
        <p:nvSpPr>
          <p:cNvPr id="5" name="TextBox 4"/>
          <p:cNvSpPr txBox="1"/>
          <p:nvPr/>
        </p:nvSpPr>
        <p:spPr>
          <a:xfrm>
            <a:off x="5286741" y="5537219"/>
            <a:ext cx="3886200" cy="584775"/>
          </a:xfrm>
          <a:prstGeom prst="rect">
            <a:avLst/>
          </a:prstGeom>
          <a:noFill/>
        </p:spPr>
        <p:txBody>
          <a:bodyPr wrap="square" rtlCol="0">
            <a:spAutoFit/>
          </a:bodyPr>
          <a:lstStyle/>
          <a:p>
            <a:r>
              <a:rPr lang="en-US" sz="3200" b="1" dirty="0">
                <a:solidFill>
                  <a:schemeClr val="accent3">
                    <a:lumMod val="50000"/>
                  </a:schemeClr>
                </a:solidFill>
              </a:rPr>
              <a:t>May 27, 2020</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70" y="4806386"/>
            <a:ext cx="1673502" cy="1460212"/>
          </a:xfrm>
          <a:prstGeom prst="rect">
            <a:avLst/>
          </a:prstGeom>
        </p:spPr>
      </p:pic>
      <p:sp>
        <p:nvSpPr>
          <p:cNvPr id="3" name="TextBox 2"/>
          <p:cNvSpPr txBox="1"/>
          <p:nvPr/>
        </p:nvSpPr>
        <p:spPr>
          <a:xfrm>
            <a:off x="5286741" y="6108412"/>
            <a:ext cx="3892062" cy="584775"/>
          </a:xfrm>
          <a:prstGeom prst="rect">
            <a:avLst/>
          </a:prstGeom>
          <a:noFill/>
        </p:spPr>
        <p:txBody>
          <a:bodyPr wrap="square" rtlCol="0">
            <a:spAutoFit/>
          </a:bodyPr>
          <a:lstStyle/>
          <a:p>
            <a:r>
              <a:rPr lang="en-US" sz="3200" b="1" dirty="0">
                <a:solidFill>
                  <a:schemeClr val="accent3">
                    <a:lumMod val="50000"/>
                  </a:schemeClr>
                </a:solidFill>
              </a:rPr>
              <a:t>Dr. Douglass A. Lobo</a:t>
            </a:r>
          </a:p>
        </p:txBody>
      </p:sp>
      <p:sp>
        <p:nvSpPr>
          <p:cNvPr id="4" name="Rectangle 3">
            <a:extLst>
              <a:ext uri="{FF2B5EF4-FFF2-40B4-BE49-F238E27FC236}">
                <a16:creationId xmlns:a16="http://schemas.microsoft.com/office/drawing/2014/main" id="{47B96CD8-6400-4F48-8096-E2D7CBEB9286}"/>
              </a:ext>
            </a:extLst>
          </p:cNvPr>
          <p:cNvSpPr/>
          <p:nvPr/>
        </p:nvSpPr>
        <p:spPr>
          <a:xfrm>
            <a:off x="195470" y="6273225"/>
            <a:ext cx="4548617" cy="584775"/>
          </a:xfrm>
          <a:prstGeom prst="rect">
            <a:avLst/>
          </a:prstGeom>
        </p:spPr>
        <p:txBody>
          <a:bodyPr wrap="none">
            <a:spAutoFit/>
          </a:bodyPr>
          <a:lstStyle/>
          <a:p>
            <a:r>
              <a:rPr lang="en-US" sz="3200" b="1" dirty="0">
                <a:solidFill>
                  <a:schemeClr val="accent3">
                    <a:lumMod val="50000"/>
                  </a:schemeClr>
                </a:solidFill>
              </a:rPr>
              <a:t>Sophrosyne (</a:t>
            </a:r>
            <a:r>
              <a:rPr lang="el-GR" sz="3200" dirty="0">
                <a:solidFill>
                  <a:schemeClr val="accent3">
                    <a:lumMod val="50000"/>
                  </a:schemeClr>
                </a:solidFill>
              </a:rPr>
              <a:t>σωφροσύνη</a:t>
            </a:r>
            <a:r>
              <a:rPr lang="en-US" sz="3200" dirty="0">
                <a:solidFill>
                  <a:schemeClr val="accent3">
                    <a:lumMod val="50000"/>
                  </a:schemeClr>
                </a:solidFill>
              </a:rPr>
              <a:t>)</a:t>
            </a:r>
            <a:endParaRPr lang="en-US" sz="3200" dirty="0"/>
          </a:p>
        </p:txBody>
      </p:sp>
      <p:pic>
        <p:nvPicPr>
          <p:cNvPr id="11" name="Picture 10" descr="A picture containing text, food&#10;&#10;Description automatically generated">
            <a:extLst>
              <a:ext uri="{FF2B5EF4-FFF2-40B4-BE49-F238E27FC236}">
                <a16:creationId xmlns:a16="http://schemas.microsoft.com/office/drawing/2014/main" id="{6E6F481B-65D6-42CD-975F-FDB726364A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1735" y="2071012"/>
            <a:ext cx="4120527" cy="2317797"/>
          </a:xfrm>
          <a:prstGeom prst="rect">
            <a:avLst/>
          </a:prstGeom>
        </p:spPr>
      </p:pic>
    </p:spTree>
    <p:extLst>
      <p:ext uri="{BB962C8B-B14F-4D97-AF65-F5344CB8AC3E}">
        <p14:creationId xmlns:p14="http://schemas.microsoft.com/office/powerpoint/2010/main" val="370978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09600"/>
            <a:ext cx="8839200" cy="523220"/>
          </a:xfrm>
          <a:prstGeom prst="rect">
            <a:avLst/>
          </a:prstGeom>
          <a:noFill/>
        </p:spPr>
        <p:txBody>
          <a:bodyPr wrap="square" rtlCol="0">
            <a:spAutoFit/>
          </a:bodyPr>
          <a:lstStyle/>
          <a:p>
            <a:pPr algn="ctr"/>
            <a:r>
              <a:rPr lang="en-US" sz="2800" b="1" dirty="0">
                <a:solidFill>
                  <a:schemeClr val="accent3">
                    <a:lumMod val="50000"/>
                  </a:schemeClr>
                </a:solidFill>
              </a:rPr>
              <a:t>YouTube Helpful Videos on Depression and Anxiety</a:t>
            </a:r>
          </a:p>
        </p:txBody>
      </p:sp>
      <p:sp>
        <p:nvSpPr>
          <p:cNvPr id="5" name="TextBox 4"/>
          <p:cNvSpPr txBox="1"/>
          <p:nvPr/>
        </p:nvSpPr>
        <p:spPr>
          <a:xfrm>
            <a:off x="685800" y="1981200"/>
            <a:ext cx="7010400" cy="2769989"/>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The Six Must Know Signs of Depression:</a:t>
            </a:r>
          </a:p>
          <a:p>
            <a:r>
              <a:rPr lang="en-US" sz="2400" dirty="0"/>
              <a:t>	</a:t>
            </a:r>
            <a:r>
              <a:rPr lang="en-US" sz="2400" u="sng" dirty="0">
                <a:hlinkClick r:id="rId2"/>
              </a:rPr>
              <a:t>https://binged.it/2Zd76rs</a:t>
            </a:r>
            <a:endParaRPr lang="en-US" sz="2400" u="sng" dirty="0"/>
          </a:p>
          <a:p>
            <a:endParaRPr lang="en-US" sz="2400" u="sng" dirty="0"/>
          </a:p>
          <a:p>
            <a:pPr marL="285750" indent="-285750">
              <a:buFont typeface="Wingdings" panose="05000000000000000000" pitchFamily="2" charset="2"/>
              <a:buChar char="v"/>
            </a:pPr>
            <a:r>
              <a:rPr lang="en-US" sz="2400" dirty="0"/>
              <a:t>Five Easy Tips to Beat Anxiety</a:t>
            </a:r>
          </a:p>
          <a:p>
            <a:r>
              <a:rPr lang="en-US" sz="2400" dirty="0"/>
              <a:t>	</a:t>
            </a:r>
            <a:r>
              <a:rPr lang="en-US" sz="2400" u="sng" dirty="0">
                <a:hlinkClick r:id="rId3"/>
              </a:rPr>
              <a:t>https://binged.it/30cmBxe</a:t>
            </a:r>
            <a:endParaRPr lang="en-US" sz="2400" dirty="0"/>
          </a:p>
          <a:p>
            <a:endParaRPr lang="en-US" dirty="0"/>
          </a:p>
          <a:p>
            <a:r>
              <a:rPr lang="en-US" dirty="0"/>
              <a:t>	</a:t>
            </a:r>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5257800"/>
            <a:ext cx="3856210" cy="142822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2546051"/>
            <a:ext cx="3276600" cy="2205138"/>
          </a:xfrm>
          <a:prstGeom prst="rect">
            <a:avLst/>
          </a:prstGeom>
        </p:spPr>
      </p:pic>
    </p:spTree>
    <p:extLst>
      <p:ext uri="{BB962C8B-B14F-4D97-AF65-F5344CB8AC3E}">
        <p14:creationId xmlns:p14="http://schemas.microsoft.com/office/powerpoint/2010/main" val="30216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7790" y="5417305"/>
            <a:ext cx="3856210" cy="1428226"/>
          </a:xfrm>
          <a:prstGeom prst="rect">
            <a:avLst/>
          </a:prstGeom>
        </p:spPr>
      </p:pic>
      <p:sp>
        <p:nvSpPr>
          <p:cNvPr id="5" name="TextBox 4"/>
          <p:cNvSpPr txBox="1"/>
          <p:nvPr/>
        </p:nvSpPr>
        <p:spPr>
          <a:xfrm>
            <a:off x="609600" y="0"/>
            <a:ext cx="8153400" cy="646331"/>
          </a:xfrm>
          <a:prstGeom prst="rect">
            <a:avLst/>
          </a:prstGeom>
          <a:noFill/>
        </p:spPr>
        <p:txBody>
          <a:bodyPr wrap="square" rtlCol="0">
            <a:spAutoFit/>
          </a:bodyPr>
          <a:lstStyle/>
          <a:p>
            <a:pPr algn="ctr"/>
            <a:r>
              <a:rPr lang="en-US" sz="3600" b="1" dirty="0">
                <a:solidFill>
                  <a:schemeClr val="accent3">
                    <a:lumMod val="50000"/>
                  </a:schemeClr>
                </a:solidFill>
              </a:rPr>
              <a:t>WHAT IS ANXIETY? </a:t>
            </a:r>
          </a:p>
        </p:txBody>
      </p:sp>
      <p:sp>
        <p:nvSpPr>
          <p:cNvPr id="6" name="TextBox 5"/>
          <p:cNvSpPr txBox="1"/>
          <p:nvPr/>
        </p:nvSpPr>
        <p:spPr>
          <a:xfrm>
            <a:off x="381000" y="677520"/>
            <a:ext cx="8382000" cy="3785652"/>
          </a:xfrm>
          <a:prstGeom prst="rect">
            <a:avLst/>
          </a:prstGeom>
          <a:noFill/>
        </p:spPr>
        <p:txBody>
          <a:bodyPr wrap="square" rtlCol="0">
            <a:spAutoFit/>
          </a:bodyPr>
          <a:lstStyle/>
          <a:p>
            <a:r>
              <a:rPr lang="en-US" sz="2400" b="1" dirty="0">
                <a:solidFill>
                  <a:schemeClr val="accent3">
                    <a:lumMod val="50000"/>
                  </a:schemeClr>
                </a:solidFill>
              </a:rPr>
              <a:t>Anxiety</a:t>
            </a:r>
            <a:r>
              <a:rPr lang="en-US" sz="2400" dirty="0">
                <a:solidFill>
                  <a:schemeClr val="accent3">
                    <a:lumMod val="50000"/>
                  </a:schemeClr>
                </a:solidFill>
              </a:rPr>
              <a:t> is an emotion characterized by feelings of tension, worried thoughts and physical changes like increased blood pressure.</a:t>
            </a:r>
          </a:p>
          <a:p>
            <a:endParaRPr lang="en-US" sz="2400" dirty="0">
              <a:solidFill>
                <a:schemeClr val="accent3">
                  <a:lumMod val="50000"/>
                </a:schemeClr>
              </a:solidFill>
            </a:endParaRPr>
          </a:p>
          <a:p>
            <a:r>
              <a:rPr lang="en-US" sz="2400" dirty="0">
                <a:solidFill>
                  <a:schemeClr val="accent3">
                    <a:lumMod val="50000"/>
                  </a:schemeClr>
                </a:solidFill>
              </a:rPr>
              <a:t>People with anxiety may have recurring intrusive thoughts or concerns. They may avoid certain situations out of worry. They may also have physical symptoms such as sweating, trembling, dizziness or a rapid heartbeat.</a:t>
            </a:r>
          </a:p>
          <a:p>
            <a:endParaRPr lang="en-US" sz="2400" dirty="0">
              <a:solidFill>
                <a:schemeClr val="accent3">
                  <a:lumMod val="50000"/>
                </a:schemeClr>
              </a:solidFill>
            </a:endParaRPr>
          </a:p>
          <a:p>
            <a:r>
              <a:rPr lang="en-US" sz="2400" dirty="0">
                <a:solidFill>
                  <a:schemeClr val="accent3">
                    <a:lumMod val="50000"/>
                  </a:schemeClr>
                </a:solidFill>
              </a:rPr>
              <a:t>Adapted from the </a:t>
            </a:r>
            <a:r>
              <a:rPr lang="en-US" sz="2400" i="1" dirty="0">
                <a:solidFill>
                  <a:schemeClr val="accent3">
                    <a:lumMod val="50000"/>
                  </a:schemeClr>
                </a:solidFill>
                <a:hlinkClick r:id="rId3" tooltip="Encyclopedia of Psychology [4600100]"/>
              </a:rPr>
              <a:t>Encyclopedia of Psychology</a:t>
            </a:r>
            <a:endParaRPr lang="en-US" sz="2400" dirty="0">
              <a:solidFill>
                <a:schemeClr val="accent3">
                  <a:lumMod val="50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054309"/>
            <a:ext cx="3962400" cy="1791222"/>
          </a:xfrm>
          <a:prstGeom prst="rect">
            <a:avLst/>
          </a:prstGeom>
        </p:spPr>
      </p:pic>
    </p:spTree>
    <p:extLst>
      <p:ext uri="{BB962C8B-B14F-4D97-AF65-F5344CB8AC3E}">
        <p14:creationId xmlns:p14="http://schemas.microsoft.com/office/powerpoint/2010/main" val="417257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1590" y="5320096"/>
            <a:ext cx="3856210" cy="1428226"/>
          </a:xfrm>
          <a:prstGeom prst="rect">
            <a:avLst/>
          </a:prstGeom>
        </p:spPr>
      </p:pic>
      <p:sp>
        <p:nvSpPr>
          <p:cNvPr id="5" name="TextBox 4"/>
          <p:cNvSpPr txBox="1"/>
          <p:nvPr/>
        </p:nvSpPr>
        <p:spPr>
          <a:xfrm>
            <a:off x="152400" y="0"/>
            <a:ext cx="8915400" cy="615553"/>
          </a:xfrm>
          <a:prstGeom prst="rect">
            <a:avLst/>
          </a:prstGeom>
          <a:noFill/>
        </p:spPr>
        <p:txBody>
          <a:bodyPr wrap="square" rtlCol="0">
            <a:spAutoFit/>
          </a:bodyPr>
          <a:lstStyle/>
          <a:p>
            <a:pPr algn="ctr"/>
            <a:r>
              <a:rPr lang="en-US" sz="3400" b="1" dirty="0">
                <a:solidFill>
                  <a:schemeClr val="accent3">
                    <a:lumMod val="50000"/>
                  </a:schemeClr>
                </a:solidFill>
              </a:rPr>
              <a:t>Yerkes-Dodson Law: Performance Anxiety Curve  </a:t>
            </a:r>
          </a:p>
        </p:txBody>
      </p:sp>
      <p:sp>
        <p:nvSpPr>
          <p:cNvPr id="6" name="TextBox 5"/>
          <p:cNvSpPr txBox="1"/>
          <p:nvPr/>
        </p:nvSpPr>
        <p:spPr>
          <a:xfrm>
            <a:off x="188422" y="918652"/>
            <a:ext cx="8915400" cy="430887"/>
          </a:xfrm>
          <a:prstGeom prst="rect">
            <a:avLst/>
          </a:prstGeom>
          <a:noFill/>
        </p:spPr>
        <p:txBody>
          <a:bodyPr wrap="square" rtlCol="0">
            <a:spAutoFit/>
          </a:bodyPr>
          <a:lstStyle/>
          <a:p>
            <a:r>
              <a:rPr lang="en-US" sz="2200" dirty="0">
                <a:solidFill>
                  <a:schemeClr val="accent3">
                    <a:lumMod val="50000"/>
                  </a:schemeClr>
                </a:solidFill>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054309"/>
            <a:ext cx="1190972" cy="179122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507" y="726937"/>
            <a:ext cx="6387186" cy="4290060"/>
          </a:xfrm>
          <a:prstGeom prst="rect">
            <a:avLst/>
          </a:prstGeom>
        </p:spPr>
      </p:pic>
    </p:spTree>
    <p:extLst>
      <p:ext uri="{BB962C8B-B14F-4D97-AF65-F5344CB8AC3E}">
        <p14:creationId xmlns:p14="http://schemas.microsoft.com/office/powerpoint/2010/main" val="107330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5257800"/>
            <a:ext cx="3856210" cy="1428226"/>
          </a:xfrm>
          <a:prstGeom prst="rect">
            <a:avLst/>
          </a:prstGeom>
        </p:spPr>
      </p:pic>
      <p:sp>
        <p:nvSpPr>
          <p:cNvPr id="5" name="TextBox 4"/>
          <p:cNvSpPr txBox="1"/>
          <p:nvPr/>
        </p:nvSpPr>
        <p:spPr>
          <a:xfrm>
            <a:off x="152400" y="50140"/>
            <a:ext cx="8763000" cy="584775"/>
          </a:xfrm>
          <a:prstGeom prst="rect">
            <a:avLst/>
          </a:prstGeom>
          <a:noFill/>
        </p:spPr>
        <p:txBody>
          <a:bodyPr wrap="square" rtlCol="0">
            <a:spAutoFit/>
          </a:bodyPr>
          <a:lstStyle/>
          <a:p>
            <a:pPr lvl="0" algn="ctr"/>
            <a:r>
              <a:rPr lang="en-US" sz="3200" dirty="0">
                <a:solidFill>
                  <a:schemeClr val="accent3">
                    <a:lumMod val="50000"/>
                  </a:schemeClr>
                </a:solidFill>
              </a:rPr>
              <a:t>What are some ways to reduce anxiety/stress?</a:t>
            </a:r>
          </a:p>
        </p:txBody>
      </p:sp>
      <p:sp>
        <p:nvSpPr>
          <p:cNvPr id="3" name="TextBox 2"/>
          <p:cNvSpPr txBox="1"/>
          <p:nvPr/>
        </p:nvSpPr>
        <p:spPr>
          <a:xfrm>
            <a:off x="152400" y="1262807"/>
            <a:ext cx="5334000" cy="3693319"/>
          </a:xfrm>
          <a:prstGeom prst="rect">
            <a:avLst/>
          </a:prstGeom>
          <a:noFill/>
        </p:spPr>
        <p:txBody>
          <a:bodyPr wrap="square" rtlCol="0">
            <a:spAutoFit/>
          </a:bodyPr>
          <a:lstStyle/>
          <a:p>
            <a:pPr marL="342900" indent="-342900">
              <a:buAutoNum type="arabicPeriod"/>
            </a:pPr>
            <a:r>
              <a:rPr lang="en-US" b="1" dirty="0">
                <a:solidFill>
                  <a:schemeClr val="accent3">
                    <a:lumMod val="50000"/>
                  </a:schemeClr>
                </a:solidFill>
              </a:rPr>
              <a:t>Get Enough Sleep</a:t>
            </a:r>
          </a:p>
          <a:p>
            <a:pPr marL="342900" indent="-342900">
              <a:buAutoNum type="arabicPeriod"/>
            </a:pPr>
            <a:r>
              <a:rPr lang="en-US" b="1" dirty="0">
                <a:solidFill>
                  <a:schemeClr val="accent3">
                    <a:lumMod val="50000"/>
                  </a:schemeClr>
                </a:solidFill>
              </a:rPr>
              <a:t>Eat Well</a:t>
            </a:r>
          </a:p>
          <a:p>
            <a:pPr marL="342900" indent="-342900">
              <a:buAutoNum type="arabicPeriod"/>
            </a:pPr>
            <a:r>
              <a:rPr lang="en-US" b="1" dirty="0">
                <a:solidFill>
                  <a:schemeClr val="accent3">
                    <a:lumMod val="50000"/>
                  </a:schemeClr>
                </a:solidFill>
              </a:rPr>
              <a:t>Exercise</a:t>
            </a:r>
          </a:p>
          <a:p>
            <a:pPr marL="342900" indent="-342900">
              <a:buAutoNum type="arabicPeriod"/>
            </a:pPr>
            <a:r>
              <a:rPr lang="en-US" b="1" dirty="0">
                <a:solidFill>
                  <a:schemeClr val="accent3">
                    <a:lumMod val="50000"/>
                  </a:schemeClr>
                </a:solidFill>
              </a:rPr>
              <a:t>Avoid Unnatural Energy Boosters</a:t>
            </a:r>
          </a:p>
          <a:p>
            <a:pPr marL="342900" indent="-342900">
              <a:buAutoNum type="arabicPeriod"/>
            </a:pPr>
            <a:r>
              <a:rPr lang="en-US" b="1" dirty="0">
                <a:solidFill>
                  <a:schemeClr val="accent3">
                    <a:lumMod val="50000"/>
                  </a:schemeClr>
                </a:solidFill>
              </a:rPr>
              <a:t>Get Emotional Support</a:t>
            </a:r>
          </a:p>
          <a:p>
            <a:pPr marL="342900" indent="-342900">
              <a:buAutoNum type="arabicPeriod"/>
            </a:pPr>
            <a:r>
              <a:rPr lang="en-US" b="1" dirty="0">
                <a:solidFill>
                  <a:schemeClr val="accent3">
                    <a:lumMod val="50000"/>
                  </a:schemeClr>
                </a:solidFill>
              </a:rPr>
              <a:t>Don’t Give Up Your Passions</a:t>
            </a:r>
          </a:p>
          <a:p>
            <a:pPr marL="342900" indent="-342900">
              <a:buAutoNum type="arabicPeriod"/>
            </a:pPr>
            <a:r>
              <a:rPr lang="en-US" b="1" dirty="0">
                <a:solidFill>
                  <a:schemeClr val="accent3">
                    <a:lumMod val="50000"/>
                  </a:schemeClr>
                </a:solidFill>
              </a:rPr>
              <a:t>Try Not To Overload Yourself</a:t>
            </a:r>
          </a:p>
          <a:p>
            <a:pPr marL="342900" indent="-342900">
              <a:buAutoNum type="arabicPeriod"/>
            </a:pPr>
            <a:r>
              <a:rPr lang="en-US" b="1" dirty="0">
                <a:solidFill>
                  <a:schemeClr val="accent3">
                    <a:lumMod val="50000"/>
                  </a:schemeClr>
                </a:solidFill>
              </a:rPr>
              <a:t>Avoid Relaxing With Alcohol</a:t>
            </a:r>
          </a:p>
          <a:p>
            <a:pPr marL="342900" indent="-342900">
              <a:buAutoNum type="arabicPeriod"/>
            </a:pPr>
            <a:r>
              <a:rPr lang="en-US" b="1" dirty="0">
                <a:solidFill>
                  <a:schemeClr val="accent3">
                    <a:lumMod val="50000"/>
                  </a:schemeClr>
                </a:solidFill>
              </a:rPr>
              <a:t>Breathe</a:t>
            </a:r>
          </a:p>
          <a:p>
            <a:pPr marL="342900" indent="-342900">
              <a:buAutoNum type="arabicPeriod"/>
            </a:pPr>
            <a:r>
              <a:rPr lang="en-US" b="1" dirty="0">
                <a:solidFill>
                  <a:schemeClr val="accent3">
                    <a:lumMod val="50000"/>
                  </a:schemeClr>
                </a:solidFill>
              </a:rPr>
              <a:t>Establish A Routine</a:t>
            </a:r>
          </a:p>
          <a:p>
            <a:pPr marL="342900" indent="-342900">
              <a:buAutoNum type="arabicPeriod"/>
            </a:pPr>
            <a:r>
              <a:rPr lang="en-US" b="1" dirty="0">
                <a:solidFill>
                  <a:schemeClr val="accent3">
                    <a:lumMod val="50000"/>
                  </a:schemeClr>
                </a:solidFill>
              </a:rPr>
              <a:t>Read</a:t>
            </a:r>
          </a:p>
          <a:p>
            <a:pPr marL="342900" indent="-342900">
              <a:buAutoNum type="arabicPeriod"/>
            </a:pPr>
            <a:r>
              <a:rPr lang="en-US" b="1" dirty="0">
                <a:solidFill>
                  <a:schemeClr val="accent3">
                    <a:lumMod val="50000"/>
                  </a:schemeClr>
                </a:solidFill>
              </a:rPr>
              <a:t>Journal Writing</a:t>
            </a:r>
          </a:p>
          <a:p>
            <a:pPr marL="342900" indent="-342900">
              <a:buAutoNum type="arabicPeriod"/>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550" y="1262807"/>
            <a:ext cx="4514850" cy="2533650"/>
          </a:xfrm>
          <a:prstGeom prst="rect">
            <a:avLst/>
          </a:prstGeom>
        </p:spPr>
      </p:pic>
    </p:spTree>
    <p:extLst>
      <p:ext uri="{BB962C8B-B14F-4D97-AF65-F5344CB8AC3E}">
        <p14:creationId xmlns:p14="http://schemas.microsoft.com/office/powerpoint/2010/main" val="252301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7790" y="5417305"/>
            <a:ext cx="3856210" cy="1428226"/>
          </a:xfrm>
          <a:prstGeom prst="rect">
            <a:avLst/>
          </a:prstGeom>
        </p:spPr>
      </p:pic>
      <p:sp>
        <p:nvSpPr>
          <p:cNvPr id="5" name="TextBox 4"/>
          <p:cNvSpPr txBox="1"/>
          <p:nvPr/>
        </p:nvSpPr>
        <p:spPr>
          <a:xfrm>
            <a:off x="609600" y="0"/>
            <a:ext cx="8153400" cy="769441"/>
          </a:xfrm>
          <a:prstGeom prst="rect">
            <a:avLst/>
          </a:prstGeom>
          <a:noFill/>
        </p:spPr>
        <p:txBody>
          <a:bodyPr wrap="square" rtlCol="0">
            <a:spAutoFit/>
          </a:bodyPr>
          <a:lstStyle/>
          <a:p>
            <a:pPr algn="ctr"/>
            <a:r>
              <a:rPr lang="en-US" sz="4400" b="1" dirty="0">
                <a:solidFill>
                  <a:schemeClr val="accent3">
                    <a:lumMod val="50000"/>
                  </a:schemeClr>
                </a:solidFill>
              </a:rPr>
              <a:t>THE BIOLOGY OF ANXIETY </a:t>
            </a:r>
          </a:p>
        </p:txBody>
      </p:sp>
      <p:sp>
        <p:nvSpPr>
          <p:cNvPr id="6" name="TextBox 5"/>
          <p:cNvSpPr txBox="1"/>
          <p:nvPr/>
        </p:nvSpPr>
        <p:spPr>
          <a:xfrm>
            <a:off x="377752" y="73987"/>
            <a:ext cx="8382000" cy="5201424"/>
          </a:xfrm>
          <a:prstGeom prst="rect">
            <a:avLst/>
          </a:prstGeom>
          <a:noFill/>
        </p:spPr>
        <p:txBody>
          <a:bodyPr wrap="square" rtlCol="0">
            <a:spAutoFit/>
          </a:bodyPr>
          <a:lstStyle/>
          <a:p>
            <a:endParaRPr lang="en-US" sz="2400" b="1" dirty="0">
              <a:solidFill>
                <a:schemeClr val="accent3">
                  <a:lumMod val="50000"/>
                </a:schemeClr>
              </a:solidFill>
            </a:endParaRPr>
          </a:p>
          <a:p>
            <a:endParaRPr lang="en-US" sz="2800" b="1" dirty="0">
              <a:solidFill>
                <a:schemeClr val="accent3">
                  <a:lumMod val="50000"/>
                </a:schemeClr>
              </a:solidFill>
            </a:endParaRPr>
          </a:p>
          <a:p>
            <a:r>
              <a:rPr lang="en-US" sz="2800" b="1" dirty="0">
                <a:solidFill>
                  <a:schemeClr val="accent3">
                    <a:lumMod val="50000"/>
                  </a:schemeClr>
                </a:solidFill>
              </a:rPr>
              <a:t>Sympathetic nervous system functions to mobilize the body’s “</a:t>
            </a:r>
            <a:r>
              <a:rPr lang="en-US" sz="2800" b="1" i="1" u="sng" dirty="0">
                <a:solidFill>
                  <a:schemeClr val="accent3">
                    <a:lumMod val="50000"/>
                  </a:schemeClr>
                </a:solidFill>
              </a:rPr>
              <a:t>fight-or-flight” </a:t>
            </a:r>
            <a:r>
              <a:rPr lang="en-US" sz="2800" b="1" dirty="0">
                <a:solidFill>
                  <a:schemeClr val="accent3">
                    <a:lumMod val="50000"/>
                  </a:schemeClr>
                </a:solidFill>
              </a:rPr>
              <a:t>response</a:t>
            </a:r>
            <a:r>
              <a:rPr lang="en-US" sz="2800" dirty="0">
                <a:solidFill>
                  <a:schemeClr val="accent3">
                    <a:lumMod val="50000"/>
                  </a:schemeClr>
                </a:solidFill>
              </a:rPr>
              <a:t> </a:t>
            </a:r>
          </a:p>
          <a:p>
            <a:endParaRPr lang="en-US" sz="2800" dirty="0">
              <a:solidFill>
                <a:schemeClr val="accent3">
                  <a:lumMod val="50000"/>
                </a:schemeClr>
              </a:solidFill>
            </a:endParaRPr>
          </a:p>
          <a:p>
            <a:r>
              <a:rPr lang="en-US" sz="2800" b="1" dirty="0">
                <a:solidFill>
                  <a:schemeClr val="accent3">
                    <a:lumMod val="50000"/>
                  </a:schemeClr>
                </a:solidFill>
              </a:rPr>
              <a:t>Parasympathetic nervous system functions to control the homeostasis (</a:t>
            </a:r>
            <a:r>
              <a:rPr lang="en-US" sz="2800" b="1" i="1" u="sng" dirty="0">
                <a:solidFill>
                  <a:schemeClr val="accent3">
                    <a:lumMod val="50000"/>
                  </a:schemeClr>
                </a:solidFill>
              </a:rPr>
              <a:t>calming</a:t>
            </a:r>
            <a:r>
              <a:rPr lang="en-US" sz="2800" b="1" dirty="0">
                <a:solidFill>
                  <a:schemeClr val="accent3">
                    <a:lumMod val="50000"/>
                  </a:schemeClr>
                </a:solidFill>
              </a:rPr>
              <a:t>) of the body.</a:t>
            </a:r>
          </a:p>
          <a:p>
            <a:endParaRPr lang="en-US" sz="2800" b="1" dirty="0">
              <a:solidFill>
                <a:schemeClr val="accent3">
                  <a:lumMod val="50000"/>
                </a:schemeClr>
              </a:solidFill>
            </a:endParaRPr>
          </a:p>
          <a:p>
            <a:r>
              <a:rPr lang="en-US" sz="2800" b="1" dirty="0">
                <a:solidFill>
                  <a:schemeClr val="accent3">
                    <a:lumMod val="50000"/>
                  </a:schemeClr>
                </a:solidFill>
              </a:rPr>
              <a:t>They are antagonistic: when one is working the other isn’t.</a:t>
            </a:r>
          </a:p>
          <a:p>
            <a:endParaRPr lang="en-US" sz="2800" b="1" dirty="0">
              <a:solidFill>
                <a:schemeClr val="accent3">
                  <a:lumMod val="50000"/>
                </a:schemeClr>
              </a:solidFill>
            </a:endParaRPr>
          </a:p>
          <a:p>
            <a:endParaRPr lang="en-US" sz="2800" b="1" dirty="0">
              <a:solidFill>
                <a:schemeClr val="accent3">
                  <a:lumMod val="50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p:blipFill>
        <p:spPr>
          <a:xfrm>
            <a:off x="762000" y="4463447"/>
            <a:ext cx="3810000" cy="2394553"/>
          </a:xfrm>
          <a:prstGeom prst="rect">
            <a:avLst/>
          </a:prstGeom>
        </p:spPr>
      </p:pic>
    </p:spTree>
    <p:extLst>
      <p:ext uri="{BB962C8B-B14F-4D97-AF65-F5344CB8AC3E}">
        <p14:creationId xmlns:p14="http://schemas.microsoft.com/office/powerpoint/2010/main" val="393405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7790" y="5417305"/>
            <a:ext cx="3856210" cy="1428226"/>
          </a:xfrm>
          <a:prstGeom prst="rect">
            <a:avLst/>
          </a:prstGeom>
        </p:spPr>
      </p:pic>
      <p:sp>
        <p:nvSpPr>
          <p:cNvPr id="5" name="TextBox 4"/>
          <p:cNvSpPr txBox="1"/>
          <p:nvPr/>
        </p:nvSpPr>
        <p:spPr>
          <a:xfrm>
            <a:off x="0" y="0"/>
            <a:ext cx="9144000" cy="830997"/>
          </a:xfrm>
          <a:prstGeom prst="rect">
            <a:avLst/>
          </a:prstGeom>
          <a:noFill/>
        </p:spPr>
        <p:txBody>
          <a:bodyPr wrap="square" rtlCol="0">
            <a:spAutoFit/>
          </a:bodyPr>
          <a:lstStyle/>
          <a:p>
            <a:pPr algn="ctr"/>
            <a:r>
              <a:rPr lang="en-US" sz="4800" b="1" dirty="0">
                <a:solidFill>
                  <a:schemeClr val="accent3">
                    <a:lumMod val="50000"/>
                  </a:schemeClr>
                </a:solidFill>
              </a:rPr>
              <a:t>THE IMPORTANCE OF BREATHING</a:t>
            </a:r>
          </a:p>
        </p:txBody>
      </p:sp>
      <p:sp>
        <p:nvSpPr>
          <p:cNvPr id="6" name="TextBox 5"/>
          <p:cNvSpPr txBox="1"/>
          <p:nvPr/>
        </p:nvSpPr>
        <p:spPr>
          <a:xfrm>
            <a:off x="381000" y="677520"/>
            <a:ext cx="8382000" cy="2862322"/>
          </a:xfrm>
          <a:prstGeom prst="rect">
            <a:avLst/>
          </a:prstGeom>
          <a:noFill/>
        </p:spPr>
        <p:txBody>
          <a:bodyPr wrap="square" rtlCol="0">
            <a:spAutoFit/>
          </a:bodyPr>
          <a:lstStyle/>
          <a:p>
            <a:endParaRPr lang="en-US" sz="2400" b="1" dirty="0">
              <a:solidFill>
                <a:schemeClr val="accent3">
                  <a:lumMod val="50000"/>
                </a:schemeClr>
              </a:solidFill>
            </a:endParaRPr>
          </a:p>
          <a:p>
            <a:endParaRPr lang="en-US" sz="2800" b="1" dirty="0">
              <a:solidFill>
                <a:schemeClr val="accent3">
                  <a:lumMod val="50000"/>
                </a:schemeClr>
              </a:solidFill>
            </a:endParaRPr>
          </a:p>
          <a:p>
            <a:r>
              <a:rPr lang="en-US" sz="3200" b="1" dirty="0">
                <a:solidFill>
                  <a:schemeClr val="accent3">
                    <a:lumMod val="50000"/>
                  </a:schemeClr>
                </a:solidFill>
              </a:rPr>
              <a:t>Deep breaths engage the parasympathetic (calming) nervous system.</a:t>
            </a:r>
          </a:p>
          <a:p>
            <a:endParaRPr lang="en-US" sz="3200" b="1" dirty="0">
              <a:solidFill>
                <a:schemeClr val="accent3">
                  <a:lumMod val="50000"/>
                </a:schemeClr>
              </a:solidFill>
            </a:endParaRPr>
          </a:p>
          <a:p>
            <a:r>
              <a:rPr lang="en-US" sz="3200" b="1" dirty="0">
                <a:solidFill>
                  <a:schemeClr val="accent3">
                    <a:lumMod val="50000"/>
                  </a:schemeClr>
                </a:solidFill>
              </a:rPr>
              <a:t>Take four deep breaths.</a:t>
            </a:r>
            <a:endParaRPr lang="en-US" sz="3200" dirty="0">
              <a:solidFill>
                <a:schemeClr val="accent3">
                  <a:lumMod val="50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p:blipFill>
        <p:spPr>
          <a:xfrm>
            <a:off x="381000" y="5035450"/>
            <a:ext cx="2971801" cy="1822550"/>
          </a:xfrm>
          <a:prstGeom prst="rect">
            <a:avLst/>
          </a:prstGeom>
        </p:spPr>
      </p:pic>
    </p:spTree>
    <p:extLst>
      <p:ext uri="{BB962C8B-B14F-4D97-AF65-F5344CB8AC3E}">
        <p14:creationId xmlns:p14="http://schemas.microsoft.com/office/powerpoint/2010/main" val="154034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374A-8471-4EAD-9E27-2AC70E974A1C}"/>
              </a:ext>
            </a:extLst>
          </p:cNvPr>
          <p:cNvSpPr>
            <a:spLocks noGrp="1"/>
          </p:cNvSpPr>
          <p:nvPr>
            <p:ph type="title"/>
          </p:nvPr>
        </p:nvSpPr>
        <p:spPr>
          <a:xfrm>
            <a:off x="152400" y="171974"/>
            <a:ext cx="8991599" cy="1245704"/>
          </a:xfrm>
        </p:spPr>
        <p:txBody>
          <a:bodyPr/>
          <a:lstStyle/>
          <a:p>
            <a:pPr algn="ctr"/>
            <a:br>
              <a:rPr lang="en-US" sz="3200" b="1" dirty="0">
                <a:solidFill>
                  <a:schemeClr val="accent2"/>
                </a:solidFill>
                <a:latin typeface="Franklin Gothic Book" panose="020B0503020102020204" pitchFamily="34" charset="0"/>
                <a:ea typeface="Century Gothic" charset="0"/>
                <a:cs typeface="Century Gothic" charset="0"/>
              </a:rPr>
            </a:br>
            <a:r>
              <a:rPr lang="en-US" sz="3200" b="1" dirty="0">
                <a:solidFill>
                  <a:schemeClr val="accent2"/>
                </a:solidFill>
                <a:latin typeface="Franklin Gothic Book" panose="020B0503020102020204" pitchFamily="34" charset="0"/>
                <a:ea typeface="Century Gothic" charset="0"/>
                <a:cs typeface="Century Gothic" charset="0"/>
              </a:rPr>
              <a:t>Routine and Structure are  Extremely important in Maintaining Mental Health</a:t>
            </a:r>
            <a:br>
              <a:rPr lang="es-ES_tradnl" dirty="0">
                <a:solidFill>
                  <a:srgbClr val="FF9900"/>
                </a:solidFill>
                <a:latin typeface="Century Gothic" charset="0"/>
                <a:ea typeface="Century Gothic" charset="0"/>
                <a:cs typeface="Century Gothic" charset="0"/>
              </a:rPr>
            </a:br>
            <a:endParaRPr lang="en-US" dirty="0"/>
          </a:p>
        </p:txBody>
      </p:sp>
      <p:sp>
        <p:nvSpPr>
          <p:cNvPr id="3" name="Content Placeholder 2">
            <a:extLst>
              <a:ext uri="{FF2B5EF4-FFF2-40B4-BE49-F238E27FC236}">
                <a16:creationId xmlns:a16="http://schemas.microsoft.com/office/drawing/2014/main" id="{4B488369-0ACA-458C-B9B2-F72436DE2039}"/>
              </a:ext>
            </a:extLst>
          </p:cNvPr>
          <p:cNvSpPr>
            <a:spLocks noGrp="1"/>
          </p:cNvSpPr>
          <p:nvPr>
            <p:ph idx="1"/>
          </p:nvPr>
        </p:nvSpPr>
        <p:spPr>
          <a:xfrm>
            <a:off x="876300" y="1728428"/>
            <a:ext cx="7391400" cy="2819400"/>
          </a:xfrm>
        </p:spPr>
        <p:txBody>
          <a:bodyPr>
            <a:normAutofit fontScale="85000" lnSpcReduction="20000"/>
          </a:bodyPr>
          <a:lstStyle/>
          <a:p>
            <a:pPr>
              <a:buClr>
                <a:srgbClr val="0070C0"/>
              </a:buClr>
              <a:buFont typeface=".AppleSystemUIFont" charset="-120"/>
              <a:buChar char="⦁"/>
            </a:pPr>
            <a:r>
              <a:rPr lang="en-US" sz="2400" dirty="0">
                <a:solidFill>
                  <a:schemeClr val="accent3">
                    <a:lumMod val="75000"/>
                  </a:schemeClr>
                </a:solidFill>
              </a:rPr>
              <a:t>Wake up and go to sleep at the same time every day</a:t>
            </a:r>
          </a:p>
          <a:p>
            <a:pPr>
              <a:buClr>
                <a:srgbClr val="0070C0"/>
              </a:buClr>
              <a:buFont typeface=".AppleSystemUIFont" charset="-120"/>
              <a:buChar char="⦁"/>
            </a:pPr>
            <a:r>
              <a:rPr lang="en-US" sz="2400" dirty="0">
                <a:solidFill>
                  <a:schemeClr val="accent3">
                    <a:lumMod val="75000"/>
                  </a:schemeClr>
                </a:solidFill>
              </a:rPr>
              <a:t>Get enough sleep (at least seven hours each day)</a:t>
            </a:r>
          </a:p>
          <a:p>
            <a:pPr>
              <a:buClr>
                <a:srgbClr val="0070C0"/>
              </a:buClr>
              <a:buFont typeface=".AppleSystemUIFont" charset="-120"/>
              <a:buChar char="⦁"/>
            </a:pPr>
            <a:r>
              <a:rPr lang="en-US" sz="2400" dirty="0">
                <a:solidFill>
                  <a:schemeClr val="accent3">
                    <a:lumMod val="75000"/>
                  </a:schemeClr>
                </a:solidFill>
              </a:rPr>
              <a:t>Drink plenty of water</a:t>
            </a:r>
          </a:p>
          <a:p>
            <a:pPr>
              <a:buClr>
                <a:srgbClr val="0070C0"/>
              </a:buClr>
              <a:buFont typeface=".AppleSystemUIFont" charset="-120"/>
              <a:buChar char="⦁"/>
            </a:pPr>
            <a:r>
              <a:rPr lang="en-US" sz="2400" dirty="0">
                <a:solidFill>
                  <a:schemeClr val="accent3">
                    <a:lumMod val="75000"/>
                  </a:schemeClr>
                </a:solidFill>
              </a:rPr>
              <a:t>Exercise for at least 30 minutes every day</a:t>
            </a:r>
          </a:p>
          <a:p>
            <a:pPr>
              <a:buClr>
                <a:srgbClr val="0070C0"/>
              </a:buClr>
              <a:buFont typeface=".AppleSystemUIFont" charset="-120"/>
              <a:buChar char="⦁"/>
            </a:pPr>
            <a:r>
              <a:rPr lang="en-US" sz="2400" dirty="0">
                <a:solidFill>
                  <a:schemeClr val="accent3">
                    <a:lumMod val="75000"/>
                  </a:schemeClr>
                </a:solidFill>
              </a:rPr>
              <a:t>Eat healthy</a:t>
            </a:r>
          </a:p>
          <a:p>
            <a:pPr>
              <a:buClr>
                <a:srgbClr val="0070C0"/>
              </a:buClr>
              <a:buFont typeface=".AppleSystemUIFont" charset="-120"/>
              <a:buChar char="⦁"/>
            </a:pPr>
            <a:r>
              <a:rPr lang="en-US" sz="2400" dirty="0">
                <a:solidFill>
                  <a:schemeClr val="accent3">
                    <a:lumMod val="75000"/>
                  </a:schemeClr>
                </a:solidFill>
              </a:rPr>
              <a:t>Practice Mindfulness Meditation (more on that later)</a:t>
            </a:r>
          </a:p>
          <a:p>
            <a:pPr>
              <a:buClr>
                <a:srgbClr val="0070C0"/>
              </a:buClr>
              <a:buFont typeface=".AppleSystemUIFont" charset="-120"/>
              <a:buChar char="⦁"/>
            </a:pPr>
            <a:r>
              <a:rPr lang="en-US" sz="2400" dirty="0">
                <a:solidFill>
                  <a:schemeClr val="accent3">
                    <a:lumMod val="75000"/>
                  </a:schemeClr>
                </a:solidFill>
              </a:rPr>
              <a:t>Make positive self-statements (at least five each day)</a:t>
            </a:r>
            <a:br>
              <a:rPr lang="en-US" sz="2400" dirty="0">
                <a:solidFill>
                  <a:schemeClr val="accent3">
                    <a:lumMod val="75000"/>
                  </a:schemeClr>
                </a:solidFill>
              </a:rPr>
            </a:br>
            <a:endParaRPr lang="en-US" sz="2400" dirty="0">
              <a:solidFill>
                <a:schemeClr val="accent3">
                  <a:lumMod val="75000"/>
                </a:schemeClr>
              </a:solidFill>
            </a:endParaRPr>
          </a:p>
          <a:p>
            <a:pPr marL="0" indent="0">
              <a:buClr>
                <a:srgbClr val="0070C0"/>
              </a:buClr>
            </a:pPr>
            <a:endParaRPr lang="en-US" sz="2400" dirty="0">
              <a:solidFill>
                <a:schemeClr val="accent3">
                  <a:lumMod val="75000"/>
                </a:schemeClr>
              </a:solidFill>
            </a:endParaRPr>
          </a:p>
          <a:p>
            <a:endParaRPr lang="en-US" dirty="0"/>
          </a:p>
        </p:txBody>
      </p:sp>
      <p:pic>
        <p:nvPicPr>
          <p:cNvPr id="4" name="Picture 5">
            <a:extLst>
              <a:ext uri="{FF2B5EF4-FFF2-40B4-BE49-F238E27FC236}">
                <a16:creationId xmlns:a16="http://schemas.microsoft.com/office/drawing/2014/main" id="{2617A2FE-992E-434B-830D-605B860392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700252" y="5130098"/>
            <a:ext cx="3124265" cy="175739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A4E0EA9B-F9DD-4B4A-A83E-7DE8C3F97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257800"/>
            <a:ext cx="3856210" cy="1428226"/>
          </a:xfrm>
          <a:prstGeom prst="rect">
            <a:avLst/>
          </a:prstGeom>
        </p:spPr>
      </p:pic>
    </p:spTree>
    <p:extLst>
      <p:ext uri="{BB962C8B-B14F-4D97-AF65-F5344CB8AC3E}">
        <p14:creationId xmlns:p14="http://schemas.microsoft.com/office/powerpoint/2010/main" val="420189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5257800"/>
            <a:ext cx="3856210" cy="1428226"/>
          </a:xfrm>
          <a:prstGeom prst="rect">
            <a:avLst/>
          </a:prstGeom>
        </p:spPr>
      </p:pic>
      <p:sp>
        <p:nvSpPr>
          <p:cNvPr id="2" name="TextBox 1"/>
          <p:cNvSpPr txBox="1"/>
          <p:nvPr/>
        </p:nvSpPr>
        <p:spPr>
          <a:xfrm>
            <a:off x="247650" y="238105"/>
            <a:ext cx="8839200" cy="954107"/>
          </a:xfrm>
          <a:prstGeom prst="rect">
            <a:avLst/>
          </a:prstGeom>
          <a:noFill/>
        </p:spPr>
        <p:txBody>
          <a:bodyPr wrap="square" rtlCol="0">
            <a:spAutoFit/>
          </a:bodyPr>
          <a:lstStyle/>
          <a:p>
            <a:pPr algn="ctr"/>
            <a:r>
              <a:rPr lang="en-US" sz="2800" b="1" dirty="0">
                <a:solidFill>
                  <a:schemeClr val="accent3">
                    <a:lumMod val="50000"/>
                  </a:schemeClr>
                </a:solidFill>
              </a:rPr>
              <a:t>Five Minute Quick Anxiety Reduction – Guided Mindfulness Meditation </a:t>
            </a:r>
          </a:p>
        </p:txBody>
      </p:sp>
      <p:sp>
        <p:nvSpPr>
          <p:cNvPr id="3" name="TextBox 2"/>
          <p:cNvSpPr txBox="1"/>
          <p:nvPr/>
        </p:nvSpPr>
        <p:spPr>
          <a:xfrm>
            <a:off x="990600" y="1516121"/>
            <a:ext cx="7353300" cy="369332"/>
          </a:xfrm>
          <a:prstGeom prst="rect">
            <a:avLst/>
          </a:prstGeom>
          <a:noFill/>
        </p:spPr>
        <p:txBody>
          <a:bodyPr wrap="square" rtlCol="0">
            <a:spAutoFit/>
          </a:bodyPr>
          <a:lstStyle/>
          <a:p>
            <a:pPr algn="ctr"/>
            <a:r>
              <a:rPr lang="en-US" dirty="0">
                <a:hlinkClick r:id="rId3"/>
              </a:rPr>
              <a:t>https://www.youtube.com/watch?v=MR57rug8NsM</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5950" y="2139453"/>
            <a:ext cx="5562600" cy="2781300"/>
          </a:xfrm>
          <a:prstGeom prst="rect">
            <a:avLst/>
          </a:prstGeom>
        </p:spPr>
      </p:pic>
    </p:spTree>
    <p:extLst>
      <p:ext uri="{BB962C8B-B14F-4D97-AF65-F5344CB8AC3E}">
        <p14:creationId xmlns:p14="http://schemas.microsoft.com/office/powerpoint/2010/main" val="57313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5257800"/>
            <a:ext cx="3856210" cy="1428226"/>
          </a:xfrm>
          <a:prstGeom prst="rect">
            <a:avLst/>
          </a:prstGeom>
        </p:spPr>
      </p:pic>
      <p:sp>
        <p:nvSpPr>
          <p:cNvPr id="5" name="TextBox 4"/>
          <p:cNvSpPr txBox="1"/>
          <p:nvPr/>
        </p:nvSpPr>
        <p:spPr>
          <a:xfrm>
            <a:off x="533400" y="19050"/>
            <a:ext cx="8001000" cy="461665"/>
          </a:xfrm>
          <a:prstGeom prst="rect">
            <a:avLst/>
          </a:prstGeom>
          <a:noFill/>
        </p:spPr>
        <p:txBody>
          <a:bodyPr wrap="square" rtlCol="0">
            <a:spAutoFit/>
          </a:bodyPr>
          <a:lstStyle/>
          <a:p>
            <a:pPr algn="ctr"/>
            <a:r>
              <a:rPr lang="en-US" sz="2400" b="1" dirty="0">
                <a:solidFill>
                  <a:schemeClr val="accent3">
                    <a:lumMod val="50000"/>
                  </a:schemeClr>
                </a:solidFill>
              </a:rPr>
              <a:t>Example of Sophrosyne (Life-Balance) Worksheet </a:t>
            </a:r>
          </a:p>
        </p:txBody>
      </p:sp>
      <p:graphicFrame>
        <p:nvGraphicFramePr>
          <p:cNvPr id="8" name="Table 7"/>
          <p:cNvGraphicFramePr>
            <a:graphicFrameLocks noGrp="1"/>
          </p:cNvGraphicFramePr>
          <p:nvPr>
            <p:extLst>
              <p:ext uri="{D42A27DB-BD31-4B8C-83A1-F6EECF244321}">
                <p14:modId xmlns:p14="http://schemas.microsoft.com/office/powerpoint/2010/main" val="1942508213"/>
              </p:ext>
            </p:extLst>
          </p:nvPr>
        </p:nvGraphicFramePr>
        <p:xfrm>
          <a:off x="152399" y="480715"/>
          <a:ext cx="8885410" cy="3710285"/>
        </p:xfrm>
        <a:graphic>
          <a:graphicData uri="http://schemas.openxmlformats.org/drawingml/2006/table">
            <a:tbl>
              <a:tblPr firstRow="1" firstCol="1" bandRow="1">
                <a:tableStyleId>{5C22544A-7EE6-4342-B048-85BDC9FD1C3A}</a:tableStyleId>
              </a:tblPr>
              <a:tblGrid>
                <a:gridCol w="1522377">
                  <a:extLst>
                    <a:ext uri="{9D8B030D-6E8A-4147-A177-3AD203B41FA5}">
                      <a16:colId xmlns:a16="http://schemas.microsoft.com/office/drawing/2014/main" val="178314019"/>
                    </a:ext>
                  </a:extLst>
                </a:gridCol>
                <a:gridCol w="992224">
                  <a:extLst>
                    <a:ext uri="{9D8B030D-6E8A-4147-A177-3AD203B41FA5}">
                      <a16:colId xmlns:a16="http://schemas.microsoft.com/office/drawing/2014/main" val="774646015"/>
                    </a:ext>
                  </a:extLst>
                </a:gridCol>
                <a:gridCol w="1066800">
                  <a:extLst>
                    <a:ext uri="{9D8B030D-6E8A-4147-A177-3AD203B41FA5}">
                      <a16:colId xmlns:a16="http://schemas.microsoft.com/office/drawing/2014/main" val="2928796058"/>
                    </a:ext>
                  </a:extLst>
                </a:gridCol>
                <a:gridCol w="1066800">
                  <a:extLst>
                    <a:ext uri="{9D8B030D-6E8A-4147-A177-3AD203B41FA5}">
                      <a16:colId xmlns:a16="http://schemas.microsoft.com/office/drawing/2014/main" val="1901945896"/>
                    </a:ext>
                  </a:extLst>
                </a:gridCol>
                <a:gridCol w="1066800">
                  <a:extLst>
                    <a:ext uri="{9D8B030D-6E8A-4147-A177-3AD203B41FA5}">
                      <a16:colId xmlns:a16="http://schemas.microsoft.com/office/drawing/2014/main" val="1114595064"/>
                    </a:ext>
                  </a:extLst>
                </a:gridCol>
                <a:gridCol w="1066800">
                  <a:extLst>
                    <a:ext uri="{9D8B030D-6E8A-4147-A177-3AD203B41FA5}">
                      <a16:colId xmlns:a16="http://schemas.microsoft.com/office/drawing/2014/main" val="670901245"/>
                    </a:ext>
                  </a:extLst>
                </a:gridCol>
                <a:gridCol w="1066800">
                  <a:extLst>
                    <a:ext uri="{9D8B030D-6E8A-4147-A177-3AD203B41FA5}">
                      <a16:colId xmlns:a16="http://schemas.microsoft.com/office/drawing/2014/main" val="589632344"/>
                    </a:ext>
                  </a:extLst>
                </a:gridCol>
                <a:gridCol w="1036809">
                  <a:extLst>
                    <a:ext uri="{9D8B030D-6E8A-4147-A177-3AD203B41FA5}">
                      <a16:colId xmlns:a16="http://schemas.microsoft.com/office/drawing/2014/main" val="817424737"/>
                    </a:ext>
                  </a:extLst>
                </a:gridCol>
              </a:tblGrid>
              <a:tr h="475769">
                <a:tc>
                  <a:txBody>
                    <a:bodyPr/>
                    <a:lstStyle/>
                    <a:p>
                      <a:pPr marL="0" marR="0">
                        <a:lnSpc>
                          <a:spcPct val="107000"/>
                        </a:lnSpc>
                        <a:spcBef>
                          <a:spcPts val="0"/>
                        </a:spcBef>
                        <a:spcAft>
                          <a:spcPts val="0"/>
                        </a:spcAft>
                      </a:pPr>
                      <a:r>
                        <a:rPr lang="en-US" sz="600" dirty="0">
                          <a:effectLst/>
                        </a:rPr>
                        <a:t>Actions/Feelings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Saturday</a:t>
                      </a:r>
                    </a:p>
                    <a:p>
                      <a:pPr marL="0" marR="0">
                        <a:lnSpc>
                          <a:spcPct val="107000"/>
                        </a:lnSpc>
                        <a:spcBef>
                          <a:spcPts val="0"/>
                        </a:spcBef>
                        <a:spcAft>
                          <a:spcPts val="0"/>
                        </a:spcAft>
                      </a:pPr>
                      <a:r>
                        <a:rPr lang="en-US" sz="600" dirty="0">
                          <a:effectLst/>
                        </a:rPr>
                        <a:t>5/4/19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Sunday</a:t>
                      </a:r>
                    </a:p>
                    <a:p>
                      <a:pPr marL="0" marR="0">
                        <a:lnSpc>
                          <a:spcPct val="107000"/>
                        </a:lnSpc>
                        <a:spcBef>
                          <a:spcPts val="0"/>
                        </a:spcBef>
                        <a:spcAft>
                          <a:spcPts val="0"/>
                        </a:spcAft>
                      </a:pPr>
                      <a:r>
                        <a:rPr lang="en-US" sz="600" dirty="0">
                          <a:effectLst/>
                        </a:rPr>
                        <a:t>5/5/19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Monday</a:t>
                      </a:r>
                    </a:p>
                    <a:p>
                      <a:pPr marL="0" marR="0">
                        <a:lnSpc>
                          <a:spcPct val="107000"/>
                        </a:lnSpc>
                        <a:spcBef>
                          <a:spcPts val="0"/>
                        </a:spcBef>
                        <a:spcAft>
                          <a:spcPts val="0"/>
                        </a:spcAft>
                      </a:pPr>
                      <a:r>
                        <a:rPr lang="en-US" sz="600" dirty="0">
                          <a:effectLst/>
                        </a:rPr>
                        <a:t>5/6/19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Tuesday</a:t>
                      </a:r>
                    </a:p>
                    <a:p>
                      <a:pPr marL="0" marR="0">
                        <a:lnSpc>
                          <a:spcPct val="107000"/>
                        </a:lnSpc>
                        <a:spcBef>
                          <a:spcPts val="0"/>
                        </a:spcBef>
                        <a:spcAft>
                          <a:spcPts val="0"/>
                        </a:spcAft>
                      </a:pPr>
                      <a:r>
                        <a:rPr lang="en-US" sz="600" dirty="0">
                          <a:effectLst/>
                        </a:rPr>
                        <a:t>5/7/19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Wednesday</a:t>
                      </a:r>
                    </a:p>
                    <a:p>
                      <a:pPr marL="0" marR="0">
                        <a:lnSpc>
                          <a:spcPct val="107000"/>
                        </a:lnSpc>
                        <a:spcBef>
                          <a:spcPts val="0"/>
                        </a:spcBef>
                        <a:spcAft>
                          <a:spcPts val="0"/>
                        </a:spcAft>
                      </a:pPr>
                      <a:r>
                        <a:rPr lang="en-US" sz="600" dirty="0">
                          <a:effectLst/>
                        </a:rPr>
                        <a:t>5/8/19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Thursday</a:t>
                      </a:r>
                    </a:p>
                    <a:p>
                      <a:pPr marL="0" marR="0">
                        <a:lnSpc>
                          <a:spcPct val="107000"/>
                        </a:lnSpc>
                        <a:spcBef>
                          <a:spcPts val="0"/>
                        </a:spcBef>
                        <a:spcAft>
                          <a:spcPts val="0"/>
                        </a:spcAft>
                      </a:pPr>
                      <a:r>
                        <a:rPr lang="en-US" sz="600" dirty="0">
                          <a:effectLst/>
                        </a:rPr>
                        <a:t>5/9/19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Friday</a:t>
                      </a:r>
                    </a:p>
                    <a:p>
                      <a:pPr marL="0" marR="0">
                        <a:lnSpc>
                          <a:spcPct val="107000"/>
                        </a:lnSpc>
                        <a:spcBef>
                          <a:spcPts val="0"/>
                        </a:spcBef>
                        <a:spcAft>
                          <a:spcPts val="0"/>
                        </a:spcAft>
                      </a:pPr>
                      <a:r>
                        <a:rPr lang="en-US" sz="600" dirty="0">
                          <a:effectLst/>
                        </a:rPr>
                        <a:t>5/10/19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extLst>
                  <a:ext uri="{0D108BD9-81ED-4DB2-BD59-A6C34878D82A}">
                    <a16:rowId xmlns:a16="http://schemas.microsoft.com/office/drawing/2014/main" val="3344694384"/>
                  </a:ext>
                </a:extLst>
              </a:tr>
              <a:tr h="443814">
                <a:tc>
                  <a:txBody>
                    <a:bodyPr/>
                    <a:lstStyle/>
                    <a:p>
                      <a:pPr marL="0" marR="0">
                        <a:lnSpc>
                          <a:spcPct val="107000"/>
                        </a:lnSpc>
                        <a:spcBef>
                          <a:spcPts val="0"/>
                        </a:spcBef>
                        <a:spcAft>
                          <a:spcPts val="0"/>
                        </a:spcAft>
                      </a:pPr>
                      <a:r>
                        <a:rPr lang="en-US" sz="600" dirty="0">
                          <a:effectLst/>
                        </a:rPr>
                        <a:t>Mindfulness/Meditation</a:t>
                      </a:r>
                    </a:p>
                    <a:p>
                      <a:pPr marL="0" marR="0">
                        <a:lnSpc>
                          <a:spcPct val="107000"/>
                        </a:lnSpc>
                        <a:spcBef>
                          <a:spcPts val="0"/>
                        </a:spcBef>
                        <a:spcAft>
                          <a:spcPts val="0"/>
                        </a:spcAft>
                      </a:pPr>
                      <a:r>
                        <a:rPr lang="en-US" sz="600" dirty="0">
                          <a:effectLst/>
                        </a:rPr>
                        <a:t>At least one (1) time per day</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extLst>
                  <a:ext uri="{0D108BD9-81ED-4DB2-BD59-A6C34878D82A}">
                    <a16:rowId xmlns:a16="http://schemas.microsoft.com/office/drawing/2014/main" val="2597540383"/>
                  </a:ext>
                </a:extLst>
              </a:tr>
              <a:tr h="475769">
                <a:tc>
                  <a:txBody>
                    <a:bodyPr/>
                    <a:lstStyle/>
                    <a:p>
                      <a:pPr marL="0" marR="0">
                        <a:lnSpc>
                          <a:spcPct val="107000"/>
                        </a:lnSpc>
                        <a:spcBef>
                          <a:spcPts val="0"/>
                        </a:spcBef>
                        <a:spcAft>
                          <a:spcPts val="0"/>
                        </a:spcAft>
                      </a:pPr>
                      <a:r>
                        <a:rPr lang="en-US" sz="600" dirty="0">
                          <a:effectLst/>
                        </a:rPr>
                        <a:t>Exercise</a:t>
                      </a:r>
                    </a:p>
                    <a:p>
                      <a:pPr marL="0" marR="0">
                        <a:lnSpc>
                          <a:spcPct val="107000"/>
                        </a:lnSpc>
                        <a:spcBef>
                          <a:spcPts val="0"/>
                        </a:spcBef>
                        <a:spcAft>
                          <a:spcPts val="0"/>
                        </a:spcAft>
                      </a:pPr>
                      <a:r>
                        <a:rPr lang="en-US" sz="600" dirty="0">
                          <a:effectLst/>
                        </a:rPr>
                        <a:t>At least 30 minutes a day</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extLst>
                  <a:ext uri="{0D108BD9-81ED-4DB2-BD59-A6C34878D82A}">
                    <a16:rowId xmlns:a16="http://schemas.microsoft.com/office/drawing/2014/main" val="651903130"/>
                  </a:ext>
                </a:extLst>
              </a:tr>
              <a:tr h="443814">
                <a:tc>
                  <a:txBody>
                    <a:bodyPr/>
                    <a:lstStyle/>
                    <a:p>
                      <a:pPr marL="0" marR="0">
                        <a:lnSpc>
                          <a:spcPct val="107000"/>
                        </a:lnSpc>
                        <a:spcBef>
                          <a:spcPts val="0"/>
                        </a:spcBef>
                        <a:spcAft>
                          <a:spcPts val="0"/>
                        </a:spcAft>
                      </a:pPr>
                      <a:r>
                        <a:rPr lang="en-US" sz="600" dirty="0">
                          <a:effectLst/>
                        </a:rPr>
                        <a:t>Positive self-talk</a:t>
                      </a:r>
                    </a:p>
                    <a:p>
                      <a:pPr marL="0" marR="0">
                        <a:lnSpc>
                          <a:spcPct val="107000"/>
                        </a:lnSpc>
                        <a:spcBef>
                          <a:spcPts val="0"/>
                        </a:spcBef>
                        <a:spcAft>
                          <a:spcPts val="0"/>
                        </a:spcAft>
                      </a:pPr>
                      <a:r>
                        <a:rPr lang="en-US" sz="600" dirty="0">
                          <a:effectLst/>
                        </a:rPr>
                        <a:t>At least five (5) times a day</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extLst>
                  <a:ext uri="{0D108BD9-81ED-4DB2-BD59-A6C34878D82A}">
                    <a16:rowId xmlns:a16="http://schemas.microsoft.com/office/drawing/2014/main" val="1592264575"/>
                  </a:ext>
                </a:extLst>
              </a:tr>
              <a:tr h="475769">
                <a:tc>
                  <a:txBody>
                    <a:bodyPr/>
                    <a:lstStyle/>
                    <a:p>
                      <a:pPr marL="0" marR="0">
                        <a:lnSpc>
                          <a:spcPct val="107000"/>
                        </a:lnSpc>
                        <a:spcBef>
                          <a:spcPts val="0"/>
                        </a:spcBef>
                        <a:spcAft>
                          <a:spcPts val="0"/>
                        </a:spcAft>
                      </a:pPr>
                      <a:r>
                        <a:rPr lang="en-US" sz="600" dirty="0">
                          <a:effectLst/>
                        </a:rPr>
                        <a:t>Eating healthy</a:t>
                      </a:r>
                    </a:p>
                    <a:p>
                      <a:pPr marL="0" marR="0">
                        <a:lnSpc>
                          <a:spcPct val="107000"/>
                        </a:lnSpc>
                        <a:spcBef>
                          <a:spcPts val="0"/>
                        </a:spcBef>
                        <a:spcAft>
                          <a:spcPts val="0"/>
                        </a:spcAft>
                      </a:pPr>
                      <a:r>
                        <a:rPr lang="en-US" sz="600" dirty="0">
                          <a:effectLst/>
                        </a:rPr>
                        <a:t>At least 50% (percent of meals)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extLst>
                  <a:ext uri="{0D108BD9-81ED-4DB2-BD59-A6C34878D82A}">
                    <a16:rowId xmlns:a16="http://schemas.microsoft.com/office/drawing/2014/main" val="402882359"/>
                  </a:ext>
                </a:extLst>
              </a:tr>
              <a:tr h="507722">
                <a:tc>
                  <a:txBody>
                    <a:bodyPr/>
                    <a:lstStyle/>
                    <a:p>
                      <a:pPr marL="0" marR="0">
                        <a:lnSpc>
                          <a:spcPct val="107000"/>
                        </a:lnSpc>
                        <a:spcBef>
                          <a:spcPts val="0"/>
                        </a:spcBef>
                        <a:spcAft>
                          <a:spcPts val="0"/>
                        </a:spcAft>
                      </a:pPr>
                      <a:r>
                        <a:rPr lang="en-US" sz="600" dirty="0">
                          <a:effectLst/>
                        </a:rPr>
                        <a:t>Sleeping Well (at least seven hours a day)</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extLst>
                  <a:ext uri="{0D108BD9-81ED-4DB2-BD59-A6C34878D82A}">
                    <a16:rowId xmlns:a16="http://schemas.microsoft.com/office/drawing/2014/main" val="3166699992"/>
                  </a:ext>
                </a:extLst>
              </a:tr>
              <a:tr h="443814">
                <a:tc>
                  <a:txBody>
                    <a:bodyPr/>
                    <a:lstStyle/>
                    <a:p>
                      <a:pPr marL="0" marR="0">
                        <a:lnSpc>
                          <a:spcPct val="107000"/>
                        </a:lnSpc>
                        <a:spcBef>
                          <a:spcPts val="0"/>
                        </a:spcBef>
                        <a:spcAft>
                          <a:spcPts val="0"/>
                        </a:spcAft>
                      </a:pPr>
                      <a:r>
                        <a:rPr lang="en-US" sz="600" dirty="0">
                          <a:effectLst/>
                        </a:rPr>
                        <a:t>Feeling sad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extLst>
                  <a:ext uri="{0D108BD9-81ED-4DB2-BD59-A6C34878D82A}">
                    <a16:rowId xmlns:a16="http://schemas.microsoft.com/office/drawing/2014/main" val="1214554723"/>
                  </a:ext>
                </a:extLst>
              </a:tr>
              <a:tr h="443814">
                <a:tc>
                  <a:txBody>
                    <a:bodyPr/>
                    <a:lstStyle/>
                    <a:p>
                      <a:pPr marL="0" marR="0">
                        <a:lnSpc>
                          <a:spcPct val="107000"/>
                        </a:lnSpc>
                        <a:spcBef>
                          <a:spcPts val="0"/>
                        </a:spcBef>
                        <a:spcAft>
                          <a:spcPts val="0"/>
                        </a:spcAft>
                      </a:pPr>
                      <a:r>
                        <a:rPr lang="en-US" sz="600" dirty="0">
                          <a:effectLst/>
                        </a:rPr>
                        <a:t>Feeling anxious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997" marR="36997" marT="0" marB="0"/>
                </a:tc>
                <a:extLst>
                  <a:ext uri="{0D108BD9-81ED-4DB2-BD59-A6C34878D82A}">
                    <a16:rowId xmlns:a16="http://schemas.microsoft.com/office/drawing/2014/main" val="3583109597"/>
                  </a:ext>
                </a:extLst>
              </a:tr>
            </a:tbl>
          </a:graphicData>
        </a:graphic>
      </p:graphicFrame>
      <p:sp>
        <p:nvSpPr>
          <p:cNvPr id="9" name="Rectangle 8"/>
          <p:cNvSpPr/>
          <p:nvPr/>
        </p:nvSpPr>
        <p:spPr>
          <a:xfrm>
            <a:off x="152399" y="4310071"/>
            <a:ext cx="8850031" cy="685188"/>
          </a:xfrm>
          <a:prstGeom prst="rect">
            <a:avLst/>
          </a:prstGeom>
        </p:spPr>
        <p:txBody>
          <a:bodyPr wrap="square">
            <a:spAutoFit/>
          </a:bodyPr>
          <a:lstStyle/>
          <a:p>
            <a:pPr>
              <a:lnSpc>
                <a:spcPct val="107000"/>
              </a:lnSpc>
              <a:spcAft>
                <a:spcPts val="800"/>
              </a:spcAft>
            </a:pPr>
            <a:r>
              <a:rPr lang="en-US" sz="12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Put one (1) tally mark each time you engage in that activity during the day. The idea is to obtain balance in your life (Sophrosyne). When feeling sad or anxious place a tally mark, and try to do one of the above activities (Mindfulness/Meditation, Exercise, Positive self-talk, or Practicing what your “Best self” would do).</a:t>
            </a:r>
            <a:endParaRPr lang="en-US"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6199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D6188B97-1BD5-4E0C-9897-0D7BC2E6D0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457200"/>
            <a:ext cx="5562600" cy="4812836"/>
          </a:xfrm>
          <a:prstGeom prst="rect">
            <a:avLst/>
          </a:prstGeom>
          <a:noFill/>
        </p:spPr>
      </p:pic>
      <p:sp>
        <p:nvSpPr>
          <p:cNvPr id="6" name="Título 3">
            <a:extLst>
              <a:ext uri="{FF2B5EF4-FFF2-40B4-BE49-F238E27FC236}">
                <a16:creationId xmlns:a16="http://schemas.microsoft.com/office/drawing/2014/main" id="{014B1D75-59FA-4B51-9FB4-3BDB6E4FD4FC}"/>
              </a:ext>
            </a:extLst>
          </p:cNvPr>
          <p:cNvSpPr txBox="1">
            <a:spLocks noGrp="1"/>
          </p:cNvSpPr>
          <p:nvPr>
            <p:ph type="title"/>
          </p:nvPr>
        </p:nvSpPr>
        <p:spPr>
          <a:xfrm>
            <a:off x="190500" y="-152400"/>
            <a:ext cx="8762999" cy="83820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FF9900"/>
                </a:solidFill>
                <a:latin typeface="Century Gothic" charset="0"/>
                <a:ea typeface="Century Gothic" charset="0"/>
                <a:cs typeface="Century Gothic" charset="0"/>
              </a:rPr>
              <a:t>The Power of Relationships</a:t>
            </a:r>
            <a:endParaRPr lang="es-ES_tradnl" sz="4800" b="1" dirty="0">
              <a:solidFill>
                <a:srgbClr val="FF9900"/>
              </a:solidFill>
              <a:latin typeface="Century Gothic" charset="0"/>
              <a:ea typeface="Century Gothic" charset="0"/>
              <a:cs typeface="Century Gothic" charset="0"/>
            </a:endParaRPr>
          </a:p>
        </p:txBody>
      </p:sp>
      <p:pic>
        <p:nvPicPr>
          <p:cNvPr id="7" name="Picture 6">
            <a:extLst>
              <a:ext uri="{FF2B5EF4-FFF2-40B4-BE49-F238E27FC236}">
                <a16:creationId xmlns:a16="http://schemas.microsoft.com/office/drawing/2014/main" id="{C7E8ED5D-95F5-4DF8-83D4-1EE8C11184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790" y="5429774"/>
            <a:ext cx="3856210" cy="1428226"/>
          </a:xfrm>
          <a:prstGeom prst="rect">
            <a:avLst/>
          </a:prstGeom>
        </p:spPr>
      </p:pic>
    </p:spTree>
    <p:extLst>
      <p:ext uri="{BB962C8B-B14F-4D97-AF65-F5344CB8AC3E}">
        <p14:creationId xmlns:p14="http://schemas.microsoft.com/office/powerpoint/2010/main" val="341189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5257800"/>
            <a:ext cx="3856210" cy="1428226"/>
          </a:xfrm>
          <a:prstGeom prst="rect">
            <a:avLst/>
          </a:prstGeom>
        </p:spPr>
      </p:pic>
      <p:sp>
        <p:nvSpPr>
          <p:cNvPr id="6" name="TextBox 5">
            <a:extLst>
              <a:ext uri="{FF2B5EF4-FFF2-40B4-BE49-F238E27FC236}">
                <a16:creationId xmlns:a16="http://schemas.microsoft.com/office/drawing/2014/main" id="{A812E2D9-130C-414D-A8AF-05265AC3CE6B}"/>
              </a:ext>
            </a:extLst>
          </p:cNvPr>
          <p:cNvSpPr txBox="1"/>
          <p:nvPr/>
        </p:nvSpPr>
        <p:spPr>
          <a:xfrm>
            <a:off x="342900" y="175287"/>
            <a:ext cx="8458200" cy="830997"/>
          </a:xfrm>
          <a:prstGeom prst="rect">
            <a:avLst/>
          </a:prstGeom>
          <a:noFill/>
        </p:spPr>
        <p:txBody>
          <a:bodyPr wrap="square" rtlCol="0">
            <a:spAutoFit/>
          </a:bodyPr>
          <a:lstStyle/>
          <a:p>
            <a:pPr algn="ctr"/>
            <a:r>
              <a:rPr lang="en-US" sz="4800" b="1" dirty="0">
                <a:solidFill>
                  <a:schemeClr val="accent2"/>
                </a:solidFill>
              </a:rPr>
              <a:t>AGENDA</a:t>
            </a:r>
          </a:p>
        </p:txBody>
      </p:sp>
      <p:sp>
        <p:nvSpPr>
          <p:cNvPr id="7" name="TextBox 6">
            <a:extLst>
              <a:ext uri="{FF2B5EF4-FFF2-40B4-BE49-F238E27FC236}">
                <a16:creationId xmlns:a16="http://schemas.microsoft.com/office/drawing/2014/main" id="{53B7BDDB-6F9A-4821-BCD0-D4DB5E08E183}"/>
              </a:ext>
            </a:extLst>
          </p:cNvPr>
          <p:cNvSpPr txBox="1"/>
          <p:nvPr/>
        </p:nvSpPr>
        <p:spPr>
          <a:xfrm>
            <a:off x="457200" y="1143000"/>
            <a:ext cx="8229600" cy="3647152"/>
          </a:xfrm>
          <a:prstGeom prst="rect">
            <a:avLst/>
          </a:prstGeom>
          <a:noFill/>
        </p:spPr>
        <p:txBody>
          <a:bodyPr wrap="square" rtlCol="0">
            <a:spAutoFit/>
          </a:bodyPr>
          <a:lstStyle/>
          <a:p>
            <a:pPr marL="285750" indent="-285750">
              <a:buFont typeface="Wingdings" panose="05000000000000000000" pitchFamily="2" charset="2"/>
              <a:buChar char="v"/>
            </a:pPr>
            <a:r>
              <a:rPr lang="en-US" sz="2100" b="1" dirty="0">
                <a:solidFill>
                  <a:schemeClr val="accent3">
                    <a:lumMod val="75000"/>
                  </a:schemeClr>
                </a:solidFill>
              </a:rPr>
              <a:t>Keys and tips to maintain mental health balance</a:t>
            </a:r>
            <a:endParaRPr lang="en-US" sz="2100" dirty="0">
              <a:solidFill>
                <a:schemeClr val="accent3">
                  <a:lumMod val="75000"/>
                </a:schemeClr>
              </a:solidFill>
            </a:endParaRPr>
          </a:p>
          <a:p>
            <a:pPr marL="285750" indent="-285750">
              <a:buFont typeface="Wingdings" panose="05000000000000000000" pitchFamily="2" charset="2"/>
              <a:buChar char="v"/>
            </a:pPr>
            <a:endParaRPr lang="en-US" sz="2100" b="1" dirty="0">
              <a:solidFill>
                <a:schemeClr val="accent3">
                  <a:lumMod val="75000"/>
                </a:schemeClr>
              </a:solidFill>
            </a:endParaRPr>
          </a:p>
          <a:p>
            <a:pPr marL="285750" indent="-285750">
              <a:buFont typeface="Wingdings" panose="05000000000000000000" pitchFamily="2" charset="2"/>
              <a:buChar char="v"/>
            </a:pPr>
            <a:r>
              <a:rPr lang="en-US" sz="2100" b="1" dirty="0">
                <a:solidFill>
                  <a:schemeClr val="accent3">
                    <a:lumMod val="75000"/>
                  </a:schemeClr>
                </a:solidFill>
              </a:rPr>
              <a:t>Strategies to improve anxiety management</a:t>
            </a:r>
            <a:endParaRPr lang="en-US" sz="2100" dirty="0">
              <a:solidFill>
                <a:schemeClr val="accent3">
                  <a:lumMod val="75000"/>
                </a:schemeClr>
              </a:solidFill>
            </a:endParaRPr>
          </a:p>
          <a:p>
            <a:pPr marL="285750" indent="-285750">
              <a:buFont typeface="Wingdings" panose="05000000000000000000" pitchFamily="2" charset="2"/>
              <a:buChar char="v"/>
            </a:pPr>
            <a:endParaRPr lang="en-US" sz="2100" b="1" dirty="0">
              <a:solidFill>
                <a:schemeClr val="accent3">
                  <a:lumMod val="75000"/>
                </a:schemeClr>
              </a:solidFill>
            </a:endParaRPr>
          </a:p>
          <a:p>
            <a:pPr marL="285750" indent="-285750">
              <a:buFont typeface="Wingdings" panose="05000000000000000000" pitchFamily="2" charset="2"/>
              <a:buChar char="v"/>
            </a:pPr>
            <a:r>
              <a:rPr lang="en-US" sz="2100" b="1" dirty="0">
                <a:solidFill>
                  <a:schemeClr val="accent3">
                    <a:lumMod val="75000"/>
                  </a:schemeClr>
                </a:solidFill>
              </a:rPr>
              <a:t>Online resources for staff and students </a:t>
            </a:r>
            <a:endParaRPr lang="en-US" sz="2100" dirty="0">
              <a:solidFill>
                <a:schemeClr val="accent3">
                  <a:lumMod val="75000"/>
                </a:schemeClr>
              </a:solidFill>
            </a:endParaRPr>
          </a:p>
          <a:p>
            <a:pPr marL="285750" indent="-285750">
              <a:buFont typeface="Wingdings" panose="05000000000000000000" pitchFamily="2" charset="2"/>
              <a:buChar char="v"/>
            </a:pPr>
            <a:endParaRPr lang="en-US" sz="2100" b="1" dirty="0">
              <a:solidFill>
                <a:schemeClr val="accent3">
                  <a:lumMod val="75000"/>
                </a:schemeClr>
              </a:solidFill>
            </a:endParaRPr>
          </a:p>
          <a:p>
            <a:pPr marL="285750" indent="-285750">
              <a:buFont typeface="Wingdings" panose="05000000000000000000" pitchFamily="2" charset="2"/>
              <a:buChar char="v"/>
            </a:pPr>
            <a:r>
              <a:rPr lang="en-US" sz="2100" b="1" dirty="0">
                <a:solidFill>
                  <a:schemeClr val="accent3">
                    <a:lumMod val="75000"/>
                  </a:schemeClr>
                </a:solidFill>
              </a:rPr>
              <a:t>The importance of human interactions, relationships, and kindness </a:t>
            </a:r>
            <a:endParaRPr lang="en-US" sz="2100" dirty="0">
              <a:solidFill>
                <a:schemeClr val="accent3">
                  <a:lumMod val="75000"/>
                </a:schemeClr>
              </a:solidFill>
            </a:endParaRPr>
          </a:p>
          <a:p>
            <a:pPr marL="285750" indent="-285750">
              <a:buFont typeface="Wingdings" panose="05000000000000000000" pitchFamily="2" charset="2"/>
              <a:buChar char="v"/>
            </a:pPr>
            <a:endParaRPr lang="en-US" sz="2100" b="1" dirty="0">
              <a:solidFill>
                <a:schemeClr val="accent3">
                  <a:lumMod val="75000"/>
                </a:schemeClr>
              </a:solidFill>
            </a:endParaRPr>
          </a:p>
          <a:p>
            <a:pPr marL="285750" indent="-285750">
              <a:buFont typeface="Wingdings" panose="05000000000000000000" pitchFamily="2" charset="2"/>
              <a:buChar char="v"/>
            </a:pPr>
            <a:r>
              <a:rPr lang="en-US" sz="2100" b="1" dirty="0">
                <a:solidFill>
                  <a:schemeClr val="accent3">
                    <a:lumMod val="75000"/>
                  </a:schemeClr>
                </a:solidFill>
              </a:rPr>
              <a:t>The power of positivity in difficult times</a:t>
            </a:r>
            <a:endParaRPr lang="en-US" sz="2100" dirty="0">
              <a:solidFill>
                <a:schemeClr val="accent3">
                  <a:lumMod val="75000"/>
                </a:schemeClr>
              </a:solidFill>
            </a:endParaRPr>
          </a:p>
          <a:p>
            <a:pPr marL="285750" indent="-285750">
              <a:buFont typeface="Wingdings" panose="05000000000000000000" pitchFamily="2" charset="2"/>
              <a:buChar char="v"/>
            </a:pPr>
            <a:endParaRPr lang="en-US" sz="2100" b="1" dirty="0">
              <a:solidFill>
                <a:schemeClr val="accent3">
                  <a:lumMod val="75000"/>
                </a:schemeClr>
              </a:solidFill>
            </a:endParaRPr>
          </a:p>
          <a:p>
            <a:pPr marL="285750" indent="-285750">
              <a:buFont typeface="Wingdings" panose="05000000000000000000" pitchFamily="2" charset="2"/>
              <a:buChar char="v"/>
            </a:pPr>
            <a:r>
              <a:rPr lang="en-US" sz="2100" b="1" dirty="0">
                <a:solidFill>
                  <a:schemeClr val="accent3">
                    <a:lumMod val="75000"/>
                  </a:schemeClr>
                </a:solidFill>
              </a:rPr>
              <a:t>Opportunity to ask questions</a:t>
            </a:r>
            <a:endParaRPr lang="en-US" sz="2100" dirty="0">
              <a:solidFill>
                <a:schemeClr val="accent3">
                  <a:lumMod val="75000"/>
                </a:schemeClr>
              </a:solidFill>
            </a:endParaRPr>
          </a:p>
        </p:txBody>
      </p:sp>
    </p:spTree>
    <p:extLst>
      <p:ext uri="{BB962C8B-B14F-4D97-AF65-F5344CB8AC3E}">
        <p14:creationId xmlns:p14="http://schemas.microsoft.com/office/powerpoint/2010/main" val="364519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5B5F-9E22-4D2B-96E4-ACF9B0A3343E}"/>
              </a:ext>
            </a:extLst>
          </p:cNvPr>
          <p:cNvSpPr>
            <a:spLocks noGrp="1"/>
          </p:cNvSpPr>
          <p:nvPr>
            <p:ph type="title"/>
          </p:nvPr>
        </p:nvSpPr>
        <p:spPr>
          <a:xfrm>
            <a:off x="228600" y="152400"/>
            <a:ext cx="8686800" cy="685800"/>
          </a:xfrm>
        </p:spPr>
        <p:txBody>
          <a:bodyPr/>
          <a:lstStyle/>
          <a:p>
            <a:pPr algn="ctr"/>
            <a:r>
              <a:rPr lang="en-US" sz="3600" b="1" dirty="0">
                <a:solidFill>
                  <a:srgbClr val="FF9900"/>
                </a:solidFill>
                <a:latin typeface="Century Gothic" charset="0"/>
                <a:ea typeface="Century Gothic" charset="0"/>
                <a:cs typeface="Century Gothic" charset="0"/>
              </a:rPr>
              <a:t>The Power of Relationships: FAMILY</a:t>
            </a:r>
            <a:br>
              <a:rPr lang="es-ES_tradnl" b="1" dirty="0">
                <a:solidFill>
                  <a:srgbClr val="FF9900"/>
                </a:solidFill>
                <a:latin typeface="Century Gothic" charset="0"/>
                <a:ea typeface="Century Gothic" charset="0"/>
                <a:cs typeface="Century Gothic" charset="0"/>
              </a:rPr>
            </a:br>
            <a:endParaRPr lang="en-US" dirty="0"/>
          </a:p>
        </p:txBody>
      </p:sp>
      <p:pic>
        <p:nvPicPr>
          <p:cNvPr id="4" name="Content Placeholder 3">
            <a:extLst>
              <a:ext uri="{FF2B5EF4-FFF2-40B4-BE49-F238E27FC236}">
                <a16:creationId xmlns:a16="http://schemas.microsoft.com/office/drawing/2014/main" id="{1E56BCF6-347D-4139-8641-7706F7863B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5598" y="1100137"/>
            <a:ext cx="5724402" cy="3812497"/>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7E549FC4-D0D2-478D-8F12-43618A8238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790" y="5429774"/>
            <a:ext cx="3856210" cy="1428226"/>
          </a:xfrm>
          <a:prstGeom prst="rect">
            <a:avLst/>
          </a:prstGeom>
        </p:spPr>
      </p:pic>
    </p:spTree>
    <p:extLst>
      <p:ext uri="{BB962C8B-B14F-4D97-AF65-F5344CB8AC3E}">
        <p14:creationId xmlns:p14="http://schemas.microsoft.com/office/powerpoint/2010/main" val="2408765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97ED-F7A7-464D-96D2-1BC123D7F096}"/>
              </a:ext>
            </a:extLst>
          </p:cNvPr>
          <p:cNvSpPr>
            <a:spLocks noGrp="1"/>
          </p:cNvSpPr>
          <p:nvPr>
            <p:ph type="title"/>
          </p:nvPr>
        </p:nvSpPr>
        <p:spPr>
          <a:xfrm>
            <a:off x="304800" y="152400"/>
            <a:ext cx="8534400" cy="762000"/>
          </a:xfrm>
        </p:spPr>
        <p:txBody>
          <a:bodyPr/>
          <a:lstStyle/>
          <a:p>
            <a:pPr algn="ctr"/>
            <a:r>
              <a:rPr lang="en-US" sz="3200" b="1" dirty="0">
                <a:solidFill>
                  <a:srgbClr val="FF9900"/>
                </a:solidFill>
                <a:latin typeface="Century Gothic" charset="0"/>
                <a:ea typeface="Century Gothic" charset="0"/>
                <a:cs typeface="Century Gothic" charset="0"/>
              </a:rPr>
              <a:t>The Power of Relationships: BUSINESS</a:t>
            </a:r>
            <a:br>
              <a:rPr lang="es-ES_tradnl" b="1" dirty="0">
                <a:solidFill>
                  <a:srgbClr val="FF9900"/>
                </a:solidFill>
                <a:latin typeface="Century Gothic" charset="0"/>
                <a:ea typeface="Century Gothic" charset="0"/>
                <a:cs typeface="Century Gothic" charset="0"/>
              </a:rPr>
            </a:br>
            <a:endParaRPr lang="en-US" dirty="0"/>
          </a:p>
        </p:txBody>
      </p:sp>
      <p:pic>
        <p:nvPicPr>
          <p:cNvPr id="4" name="Picture 5">
            <a:extLst>
              <a:ext uri="{FF2B5EF4-FFF2-40B4-BE49-F238E27FC236}">
                <a16:creationId xmlns:a16="http://schemas.microsoft.com/office/drawing/2014/main" id="{9B368F68-68CD-4745-AA26-4159D9516E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4625" y="1127919"/>
            <a:ext cx="6276975" cy="3524250"/>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2F91A25A-8C36-4A14-96B1-A24A24AA81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790" y="5429774"/>
            <a:ext cx="3856210" cy="1428226"/>
          </a:xfrm>
          <a:prstGeom prst="rect">
            <a:avLst/>
          </a:prstGeom>
        </p:spPr>
      </p:pic>
    </p:spTree>
    <p:extLst>
      <p:ext uri="{BB962C8B-B14F-4D97-AF65-F5344CB8AC3E}">
        <p14:creationId xmlns:p14="http://schemas.microsoft.com/office/powerpoint/2010/main" val="712936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9C23-397B-4C7A-968E-0507C57922D8}"/>
              </a:ext>
            </a:extLst>
          </p:cNvPr>
          <p:cNvSpPr>
            <a:spLocks noGrp="1"/>
          </p:cNvSpPr>
          <p:nvPr>
            <p:ph type="title"/>
          </p:nvPr>
        </p:nvSpPr>
        <p:spPr>
          <a:xfrm>
            <a:off x="228600" y="228600"/>
            <a:ext cx="8686800" cy="685800"/>
          </a:xfrm>
        </p:spPr>
        <p:txBody>
          <a:bodyPr/>
          <a:lstStyle/>
          <a:p>
            <a:pPr algn="ctr"/>
            <a:r>
              <a:rPr lang="en-US" sz="3200" b="1" dirty="0">
                <a:solidFill>
                  <a:srgbClr val="FF9900"/>
                </a:solidFill>
                <a:latin typeface="Century Gothic" charset="0"/>
                <a:ea typeface="Century Gothic" charset="0"/>
                <a:cs typeface="Century Gothic" charset="0"/>
              </a:rPr>
              <a:t>The Power of Relationships: SPORTS</a:t>
            </a:r>
            <a:br>
              <a:rPr lang="es-ES_tradnl" b="1" dirty="0">
                <a:solidFill>
                  <a:srgbClr val="FF9900"/>
                </a:solidFill>
                <a:latin typeface="Century Gothic" charset="0"/>
                <a:ea typeface="Century Gothic" charset="0"/>
                <a:cs typeface="Century Gothic" charset="0"/>
              </a:rPr>
            </a:br>
            <a:endParaRPr lang="en-US" dirty="0"/>
          </a:p>
        </p:txBody>
      </p:sp>
      <p:pic>
        <p:nvPicPr>
          <p:cNvPr id="4" name="Content Placeholder 3">
            <a:extLst>
              <a:ext uri="{FF2B5EF4-FFF2-40B4-BE49-F238E27FC236}">
                <a16:creationId xmlns:a16="http://schemas.microsoft.com/office/drawing/2014/main" id="{C5F7D1C1-267B-4C2E-AA35-575E0AC080A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8978" y="914400"/>
            <a:ext cx="7866044" cy="3473691"/>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A85D132D-7539-4C14-99AA-10B38E25B3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790" y="5429774"/>
            <a:ext cx="3856210" cy="1428226"/>
          </a:xfrm>
          <a:prstGeom prst="rect">
            <a:avLst/>
          </a:prstGeom>
        </p:spPr>
      </p:pic>
    </p:spTree>
    <p:extLst>
      <p:ext uri="{BB962C8B-B14F-4D97-AF65-F5344CB8AC3E}">
        <p14:creationId xmlns:p14="http://schemas.microsoft.com/office/powerpoint/2010/main" val="1475295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F89048C-EA1A-43AB-87C9-3858FC22B534}"/>
              </a:ext>
            </a:extLst>
          </p:cNvPr>
          <p:cNvSpPr>
            <a:spLocks noGrp="1"/>
          </p:cNvSpPr>
          <p:nvPr>
            <p:ph type="title"/>
          </p:nvPr>
        </p:nvSpPr>
        <p:spPr>
          <a:xfrm>
            <a:off x="304800" y="152400"/>
            <a:ext cx="8686800" cy="701040"/>
          </a:xfrm>
        </p:spPr>
        <p:txBody>
          <a:bodyPr/>
          <a:lstStyle/>
          <a:p>
            <a:pPr algn="ctr"/>
            <a:r>
              <a:rPr lang="en-US" sz="3200" b="1" dirty="0">
                <a:solidFill>
                  <a:srgbClr val="FF9900"/>
                </a:solidFill>
                <a:latin typeface="Century Gothic" charset="0"/>
                <a:ea typeface="Century Gothic" charset="0"/>
                <a:cs typeface="Century Gothic" charset="0"/>
              </a:rPr>
              <a:t>The Power of Relationships: EDUCATION</a:t>
            </a:r>
            <a:br>
              <a:rPr lang="es-ES_tradnl" b="1" dirty="0">
                <a:solidFill>
                  <a:srgbClr val="FF9900"/>
                </a:solidFill>
                <a:latin typeface="Century Gothic" charset="0"/>
                <a:ea typeface="Century Gothic" charset="0"/>
                <a:cs typeface="Century Gothic" charset="0"/>
              </a:rPr>
            </a:br>
            <a:endParaRPr lang="en-US" dirty="0"/>
          </a:p>
        </p:txBody>
      </p:sp>
      <p:pic>
        <p:nvPicPr>
          <p:cNvPr id="4" name="Picture 5">
            <a:extLst>
              <a:ext uri="{FF2B5EF4-FFF2-40B4-BE49-F238E27FC236}">
                <a16:creationId xmlns:a16="http://schemas.microsoft.com/office/drawing/2014/main" id="{EDB02A06-5FFC-4559-B71B-AC779AE63D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6843"/>
          <a:stretch/>
        </p:blipFill>
        <p:spPr>
          <a:xfrm>
            <a:off x="811530" y="853440"/>
            <a:ext cx="7520940" cy="3579849"/>
          </a:xfrm>
          <a:prstGeom prst="rect">
            <a:avLst/>
          </a:prstGeom>
          <a:noFill/>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D0F2D73C-479A-4748-B936-FFA0E4581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790" y="5429774"/>
            <a:ext cx="3856210" cy="1428226"/>
          </a:xfrm>
          <a:prstGeom prst="rect">
            <a:avLst/>
          </a:prstGeom>
        </p:spPr>
      </p:pic>
    </p:spTree>
    <p:extLst>
      <p:ext uri="{BB962C8B-B14F-4D97-AF65-F5344CB8AC3E}">
        <p14:creationId xmlns:p14="http://schemas.microsoft.com/office/powerpoint/2010/main" val="3733306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46" y="177344"/>
            <a:ext cx="8936964" cy="660856"/>
          </a:xfrm>
        </p:spPr>
        <p:txBody>
          <a:bodyPr/>
          <a:lstStyle/>
          <a:p>
            <a:pPr algn="ctr"/>
            <a:r>
              <a:rPr lang="en-US" sz="3200" dirty="0">
                <a:solidFill>
                  <a:schemeClr val="accent3">
                    <a:lumMod val="50000"/>
                  </a:schemeClr>
                </a:solidFill>
              </a:rPr>
              <a:t>Chris the Farmer Video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5257800"/>
            <a:ext cx="3856210" cy="1428226"/>
          </a:xfrm>
          <a:prstGeom prst="rect">
            <a:avLst/>
          </a:prstGeom>
        </p:spPr>
      </p:pic>
      <p:sp>
        <p:nvSpPr>
          <p:cNvPr id="3" name="TextBox 2"/>
          <p:cNvSpPr txBox="1"/>
          <p:nvPr/>
        </p:nvSpPr>
        <p:spPr>
          <a:xfrm>
            <a:off x="225928" y="1120576"/>
            <a:ext cx="8686800" cy="400110"/>
          </a:xfrm>
          <a:prstGeom prst="rect">
            <a:avLst/>
          </a:prstGeom>
          <a:noFill/>
        </p:spPr>
        <p:txBody>
          <a:bodyPr wrap="square" rtlCol="0">
            <a:spAutoFit/>
          </a:bodyPr>
          <a:lstStyle/>
          <a:p>
            <a:pPr algn="ctr"/>
            <a:r>
              <a:rPr lang="en-US" sz="2000" b="1" dirty="0">
                <a:solidFill>
                  <a:schemeClr val="accent3">
                    <a:lumMod val="50000"/>
                  </a:schemeClr>
                </a:solidFill>
                <a:hlinkClick r:id="rId3"/>
              </a:rPr>
              <a:t>https://binged.it/2Z1l3ZN</a:t>
            </a:r>
            <a:endParaRPr lang="en-US" sz="2000" b="1" dirty="0">
              <a:solidFill>
                <a:schemeClr val="accent3">
                  <a:lumMod val="50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026" y="1934016"/>
            <a:ext cx="3880604" cy="2910453"/>
          </a:xfrm>
          <a:prstGeom prst="rect">
            <a:avLst/>
          </a:prstGeom>
        </p:spPr>
      </p:pic>
    </p:spTree>
    <p:extLst>
      <p:ext uri="{BB962C8B-B14F-4D97-AF65-F5344CB8AC3E}">
        <p14:creationId xmlns:p14="http://schemas.microsoft.com/office/powerpoint/2010/main" val="1894389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7080-20CF-4B23-8BD8-0712B0859EBB}"/>
              </a:ext>
            </a:extLst>
          </p:cNvPr>
          <p:cNvSpPr>
            <a:spLocks noGrp="1"/>
          </p:cNvSpPr>
          <p:nvPr>
            <p:ph type="title"/>
          </p:nvPr>
        </p:nvSpPr>
        <p:spPr>
          <a:xfrm>
            <a:off x="354012" y="176586"/>
            <a:ext cx="8458200" cy="548640"/>
          </a:xfrm>
        </p:spPr>
        <p:txBody>
          <a:bodyPr/>
          <a:lstStyle/>
          <a:p>
            <a:pPr algn="ctr"/>
            <a:r>
              <a:rPr lang="en-US" sz="4000" b="1" dirty="0">
                <a:solidFill>
                  <a:srgbClr val="FF9900"/>
                </a:solidFill>
                <a:latin typeface="Century Gothic" charset="0"/>
                <a:ea typeface="Century Gothic" charset="0"/>
                <a:cs typeface="Century Gothic" charset="0"/>
              </a:rPr>
              <a:t>The Power of the 3Ps</a:t>
            </a:r>
            <a:endParaRPr lang="en-US" sz="4000" dirty="0"/>
          </a:p>
        </p:txBody>
      </p:sp>
      <p:pic>
        <p:nvPicPr>
          <p:cNvPr id="4" name="Picture 3">
            <a:extLst>
              <a:ext uri="{FF2B5EF4-FFF2-40B4-BE49-F238E27FC236}">
                <a16:creationId xmlns:a16="http://schemas.microsoft.com/office/drawing/2014/main" id="{9E68FFB0-6927-4E66-81D5-A70BD5EA63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7790" y="5429774"/>
            <a:ext cx="3856210" cy="1428226"/>
          </a:xfrm>
          <a:prstGeom prst="rect">
            <a:avLst/>
          </a:prstGeom>
        </p:spPr>
      </p:pic>
      <p:sp>
        <p:nvSpPr>
          <p:cNvPr id="5" name="Content Placeholder 4">
            <a:extLst>
              <a:ext uri="{FF2B5EF4-FFF2-40B4-BE49-F238E27FC236}">
                <a16:creationId xmlns:a16="http://schemas.microsoft.com/office/drawing/2014/main" id="{5DEDA831-8EF2-4FEF-AEF9-155A8C242523}"/>
              </a:ext>
            </a:extLst>
          </p:cNvPr>
          <p:cNvSpPr txBox="1">
            <a:spLocks noGrp="1"/>
          </p:cNvSpPr>
          <p:nvPr>
            <p:ph idx="1"/>
          </p:nvPr>
        </p:nvSpPr>
        <p:spPr>
          <a:xfrm>
            <a:off x="822325" y="1100138"/>
            <a:ext cx="7521575" cy="3579812"/>
          </a:xfrm>
          <a:prstGeom prst="rect">
            <a:avLst/>
          </a:prstGeom>
          <a:noFill/>
        </p:spPr>
        <p:txBody>
          <a:bodyPr wrap="square" rtlCol="0">
            <a:spAutoFit/>
          </a:bodyPr>
          <a:lstStyle/>
          <a:p>
            <a:pPr marL="285750" indent="-285750">
              <a:buClr>
                <a:srgbClr val="0070C0"/>
              </a:buClr>
              <a:buFont typeface="Arial" panose="020B0604020202020204" pitchFamily="34" charset="0"/>
              <a:buChar char="•"/>
            </a:pPr>
            <a:r>
              <a:rPr lang="en-US" sz="4800" dirty="0"/>
              <a:t>Patience</a:t>
            </a:r>
          </a:p>
          <a:p>
            <a:pPr marL="285750" indent="-285750">
              <a:buClr>
                <a:srgbClr val="0070C0"/>
              </a:buClr>
              <a:buFont typeface="Arial" panose="020B0604020202020204" pitchFamily="34" charset="0"/>
              <a:buChar char="•"/>
            </a:pPr>
            <a:r>
              <a:rPr lang="en-US" sz="4800" dirty="0"/>
              <a:t>Persistence</a:t>
            </a:r>
          </a:p>
          <a:p>
            <a:pPr marL="285750" indent="-285750">
              <a:buClr>
                <a:srgbClr val="0070C0"/>
              </a:buClr>
              <a:buFont typeface="Arial" panose="020B0604020202020204" pitchFamily="34" charset="0"/>
              <a:buChar char="•"/>
            </a:pPr>
            <a:r>
              <a:rPr lang="en-US" sz="4800" dirty="0"/>
              <a:t>Positivity</a:t>
            </a:r>
          </a:p>
        </p:txBody>
      </p:sp>
      <p:pic>
        <p:nvPicPr>
          <p:cNvPr id="7" name="Picture 6" descr="A close up of text on a black surface&#10;&#10;Description automatically generated">
            <a:extLst>
              <a:ext uri="{FF2B5EF4-FFF2-40B4-BE49-F238E27FC236}">
                <a16:creationId xmlns:a16="http://schemas.microsoft.com/office/drawing/2014/main" id="{902E42DE-5A45-498C-8734-7E00BA1D2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100138"/>
            <a:ext cx="4514850" cy="2952750"/>
          </a:xfrm>
          <a:prstGeom prst="rect">
            <a:avLst/>
          </a:prstGeom>
        </p:spPr>
      </p:pic>
    </p:spTree>
    <p:extLst>
      <p:ext uri="{BB962C8B-B14F-4D97-AF65-F5344CB8AC3E}">
        <p14:creationId xmlns:p14="http://schemas.microsoft.com/office/powerpoint/2010/main" val="3939372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 y="1105777"/>
            <a:ext cx="4263886" cy="575222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257800"/>
            <a:ext cx="3856210" cy="1428226"/>
          </a:xfrm>
          <a:prstGeom prst="rect">
            <a:avLst/>
          </a:prstGeom>
        </p:spPr>
      </p:pic>
      <p:sp>
        <p:nvSpPr>
          <p:cNvPr id="6" name="TextBox 5"/>
          <p:cNvSpPr txBox="1"/>
          <p:nvPr/>
        </p:nvSpPr>
        <p:spPr>
          <a:xfrm>
            <a:off x="152400" y="208846"/>
            <a:ext cx="8686800" cy="584775"/>
          </a:xfrm>
          <a:prstGeom prst="rect">
            <a:avLst/>
          </a:prstGeom>
          <a:noFill/>
        </p:spPr>
        <p:txBody>
          <a:bodyPr wrap="square" rtlCol="0">
            <a:spAutoFit/>
          </a:bodyPr>
          <a:lstStyle/>
          <a:p>
            <a:r>
              <a:rPr lang="en-US" sz="3200" b="1" dirty="0">
                <a:solidFill>
                  <a:schemeClr val="accent3">
                    <a:lumMod val="50000"/>
                  </a:schemeClr>
                </a:solidFill>
              </a:rPr>
              <a:t>Contact Information: (</a:t>
            </a:r>
            <a:r>
              <a:rPr lang="en-US" sz="3200" b="1" dirty="0">
                <a:solidFill>
                  <a:schemeClr val="accent3">
                    <a:lumMod val="50000"/>
                  </a:schemeClr>
                </a:solidFill>
                <a:hlinkClick r:id="rId4"/>
              </a:rPr>
              <a:t>douglasslobo@sjrstate.edu</a:t>
            </a:r>
            <a:r>
              <a:rPr lang="en-US" sz="3200" b="1" dirty="0">
                <a:solidFill>
                  <a:schemeClr val="accent3">
                    <a:lumMod val="50000"/>
                  </a:schemeClr>
                </a:solidFill>
              </a:rPr>
              <a:t>)</a:t>
            </a:r>
            <a:endParaRPr lang="en-US" sz="3200" dirty="0"/>
          </a:p>
        </p:txBody>
      </p:sp>
      <p:sp>
        <p:nvSpPr>
          <p:cNvPr id="4" name="Rectangle 3">
            <a:extLst>
              <a:ext uri="{FF2B5EF4-FFF2-40B4-BE49-F238E27FC236}">
                <a16:creationId xmlns:a16="http://schemas.microsoft.com/office/drawing/2014/main" id="{4EA1C88E-79C2-49B6-B6E3-8A7F54DB612A}"/>
              </a:ext>
            </a:extLst>
          </p:cNvPr>
          <p:cNvSpPr/>
          <p:nvPr/>
        </p:nvSpPr>
        <p:spPr>
          <a:xfrm>
            <a:off x="5181600" y="4158623"/>
            <a:ext cx="3856210" cy="830997"/>
          </a:xfrm>
          <a:prstGeom prst="rect">
            <a:avLst/>
          </a:prstGeom>
        </p:spPr>
        <p:txBody>
          <a:bodyPr wrap="square">
            <a:spAutoFit/>
          </a:bodyPr>
          <a:lstStyle/>
          <a:p>
            <a:r>
              <a:rPr lang="en-US" sz="2400" b="1" dirty="0">
                <a:solidFill>
                  <a:schemeClr val="accent3">
                    <a:lumMod val="50000"/>
                  </a:schemeClr>
                </a:solidFill>
              </a:rPr>
              <a:t>Doug Lobo, Ed.D., LMHC</a:t>
            </a:r>
          </a:p>
          <a:p>
            <a:r>
              <a:rPr lang="en-US" sz="2400" b="1" dirty="0">
                <a:solidFill>
                  <a:schemeClr val="accent3">
                    <a:lumMod val="50000"/>
                  </a:schemeClr>
                </a:solidFill>
                <a:hlinkClick r:id="rId4"/>
              </a:rPr>
              <a:t>douglasslobo@sjrstate.edu</a:t>
            </a:r>
            <a:endParaRPr lang="en-US" sz="2400" b="1" dirty="0">
              <a:solidFill>
                <a:schemeClr val="accent3">
                  <a:lumMod val="50000"/>
                </a:schemeClr>
              </a:solidFill>
            </a:endParaRPr>
          </a:p>
        </p:txBody>
      </p:sp>
    </p:spTree>
    <p:extLst>
      <p:ext uri="{BB962C8B-B14F-4D97-AF65-F5344CB8AC3E}">
        <p14:creationId xmlns:p14="http://schemas.microsoft.com/office/powerpoint/2010/main" val="684679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1FDF-9C38-4CEE-8A66-7E75EA551A0A}"/>
              </a:ext>
            </a:extLst>
          </p:cNvPr>
          <p:cNvSpPr>
            <a:spLocks noGrp="1"/>
          </p:cNvSpPr>
          <p:nvPr>
            <p:ph type="title"/>
          </p:nvPr>
        </p:nvSpPr>
        <p:spPr>
          <a:xfrm>
            <a:off x="304800" y="228600"/>
            <a:ext cx="8534400" cy="685800"/>
          </a:xfrm>
        </p:spPr>
        <p:txBody>
          <a:bodyPr/>
          <a:lstStyle/>
          <a:p>
            <a:pPr algn="ctr"/>
            <a:r>
              <a:rPr lang="en-US" sz="3600" b="1" dirty="0">
                <a:solidFill>
                  <a:srgbClr val="FF9900"/>
                </a:solidFill>
                <a:latin typeface="Century Gothic" charset="0"/>
                <a:ea typeface="Century Gothic" charset="0"/>
                <a:cs typeface="Century Gothic" charset="0"/>
              </a:rPr>
              <a:t>Questions, Comments, Feedback</a:t>
            </a:r>
            <a:endParaRPr lang="en-US" sz="3600" dirty="0"/>
          </a:p>
        </p:txBody>
      </p:sp>
      <p:pic>
        <p:nvPicPr>
          <p:cNvPr id="4" name="Content Placeholder 3">
            <a:extLst>
              <a:ext uri="{FF2B5EF4-FFF2-40B4-BE49-F238E27FC236}">
                <a16:creationId xmlns:a16="http://schemas.microsoft.com/office/drawing/2014/main" id="{2FE28BAA-4633-4689-B563-C129918B2E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355677"/>
            <a:ext cx="4428633" cy="3579812"/>
          </a:xfrm>
          <a:prstGeom prst="rect">
            <a:avLst/>
          </a:prstGeom>
        </p:spPr>
      </p:pic>
      <p:pic>
        <p:nvPicPr>
          <p:cNvPr id="5" name="Picture 4">
            <a:extLst>
              <a:ext uri="{FF2B5EF4-FFF2-40B4-BE49-F238E27FC236}">
                <a16:creationId xmlns:a16="http://schemas.microsoft.com/office/drawing/2014/main" id="{67937421-B144-4722-9849-5B4991FC28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790" y="5429774"/>
            <a:ext cx="3856210" cy="1428226"/>
          </a:xfrm>
          <a:prstGeom prst="rect">
            <a:avLst/>
          </a:prstGeom>
        </p:spPr>
      </p:pic>
      <p:pic>
        <p:nvPicPr>
          <p:cNvPr id="6" name="Picture 6">
            <a:extLst>
              <a:ext uri="{FF2B5EF4-FFF2-40B4-BE49-F238E27FC236}">
                <a16:creationId xmlns:a16="http://schemas.microsoft.com/office/drawing/2014/main" id="{01DD1BC1-ACD5-45B1-A049-D622A6185D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774" y="2032886"/>
            <a:ext cx="2755126" cy="2911250"/>
          </a:xfrm>
          <a:prstGeom prst="rect">
            <a:avLst/>
          </a:prstGeom>
          <a:effectLst>
            <a:outerShdw blurRad="63500" sx="102000" sy="102000" algn="ctr" rotWithShape="0">
              <a:prstClr val="black">
                <a:alpha val="40000"/>
              </a:prstClr>
            </a:outerShdw>
          </a:effectLst>
        </p:spPr>
      </p:pic>
      <p:sp>
        <p:nvSpPr>
          <p:cNvPr id="7" name="CuadroTexto 3">
            <a:extLst>
              <a:ext uri="{FF2B5EF4-FFF2-40B4-BE49-F238E27FC236}">
                <a16:creationId xmlns:a16="http://schemas.microsoft.com/office/drawing/2014/main" id="{BB73EDE7-FE2A-44C7-800F-0CC37478F6FD}"/>
              </a:ext>
            </a:extLst>
          </p:cNvPr>
          <p:cNvSpPr txBox="1"/>
          <p:nvPr/>
        </p:nvSpPr>
        <p:spPr>
          <a:xfrm>
            <a:off x="5885336" y="1400038"/>
            <a:ext cx="2162002" cy="461665"/>
          </a:xfrm>
          <a:prstGeom prst="rect">
            <a:avLst/>
          </a:prstGeom>
          <a:noFill/>
        </p:spPr>
        <p:txBody>
          <a:bodyPr wrap="none" rtlCol="0">
            <a:spAutoFit/>
          </a:bodyPr>
          <a:lstStyle/>
          <a:p>
            <a:r>
              <a:rPr lang="es-ES_tradnl" sz="2400" dirty="0"/>
              <a:t>And remember:</a:t>
            </a:r>
          </a:p>
        </p:txBody>
      </p:sp>
    </p:spTree>
    <p:extLst>
      <p:ext uri="{BB962C8B-B14F-4D97-AF65-F5344CB8AC3E}">
        <p14:creationId xmlns:p14="http://schemas.microsoft.com/office/powerpoint/2010/main" val="38381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5257800"/>
            <a:ext cx="3856210" cy="14282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5379"/>
            <a:ext cx="4625252" cy="4991418"/>
          </a:xfrm>
          <a:prstGeom prst="rect">
            <a:avLst/>
          </a:prstGeom>
        </p:spPr>
      </p:pic>
    </p:spTree>
    <p:extLst>
      <p:ext uri="{BB962C8B-B14F-4D97-AF65-F5344CB8AC3E}">
        <p14:creationId xmlns:p14="http://schemas.microsoft.com/office/powerpoint/2010/main" val="62654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374A-8471-4EAD-9E27-2AC70E974A1C}"/>
              </a:ext>
            </a:extLst>
          </p:cNvPr>
          <p:cNvSpPr>
            <a:spLocks noGrp="1"/>
          </p:cNvSpPr>
          <p:nvPr>
            <p:ph type="title"/>
          </p:nvPr>
        </p:nvSpPr>
        <p:spPr>
          <a:xfrm>
            <a:off x="218833" y="171974"/>
            <a:ext cx="8610600" cy="1245704"/>
          </a:xfrm>
        </p:spPr>
        <p:txBody>
          <a:bodyPr/>
          <a:lstStyle/>
          <a:p>
            <a:pPr algn="ctr"/>
            <a:br>
              <a:rPr lang="en-US" sz="3200" b="1" dirty="0">
                <a:solidFill>
                  <a:schemeClr val="accent2"/>
                </a:solidFill>
                <a:latin typeface="Franklin Gothic Book" panose="020B0503020102020204" pitchFamily="34" charset="0"/>
                <a:ea typeface="Century Gothic" charset="0"/>
                <a:cs typeface="Century Gothic" charset="0"/>
              </a:rPr>
            </a:br>
            <a:r>
              <a:rPr lang="en-US" sz="3200" b="1" dirty="0">
                <a:solidFill>
                  <a:schemeClr val="accent2"/>
                </a:solidFill>
                <a:latin typeface="Franklin Gothic Book" panose="020B0503020102020204" pitchFamily="34" charset="0"/>
                <a:ea typeface="Century Gothic" charset="0"/>
                <a:cs typeface="Century Gothic" charset="0"/>
              </a:rPr>
              <a:t>Best Ways To Persuade People That What You Are Saying Has Validity</a:t>
            </a:r>
            <a:br>
              <a:rPr lang="es-ES_tradnl" dirty="0">
                <a:solidFill>
                  <a:srgbClr val="FF9900"/>
                </a:solidFill>
                <a:latin typeface="Century Gothic" charset="0"/>
                <a:ea typeface="Century Gothic" charset="0"/>
                <a:cs typeface="Century Gothic" charset="0"/>
              </a:rPr>
            </a:br>
            <a:endParaRPr lang="en-US" dirty="0"/>
          </a:p>
        </p:txBody>
      </p:sp>
      <p:sp>
        <p:nvSpPr>
          <p:cNvPr id="3" name="Content Placeholder 2">
            <a:extLst>
              <a:ext uri="{FF2B5EF4-FFF2-40B4-BE49-F238E27FC236}">
                <a16:creationId xmlns:a16="http://schemas.microsoft.com/office/drawing/2014/main" id="{4B488369-0ACA-458C-B9B2-F72436DE2039}"/>
              </a:ext>
            </a:extLst>
          </p:cNvPr>
          <p:cNvSpPr>
            <a:spLocks noGrp="1"/>
          </p:cNvSpPr>
          <p:nvPr>
            <p:ph idx="1"/>
          </p:nvPr>
        </p:nvSpPr>
        <p:spPr>
          <a:xfrm>
            <a:off x="838200" y="1524000"/>
            <a:ext cx="7391400" cy="2819400"/>
          </a:xfrm>
        </p:spPr>
        <p:txBody>
          <a:bodyPr/>
          <a:lstStyle/>
          <a:p>
            <a:pPr>
              <a:buClr>
                <a:srgbClr val="0070C0"/>
              </a:buClr>
              <a:buFont typeface=".AppleSystemUIFont" charset="-120"/>
              <a:buChar char="⦁"/>
            </a:pPr>
            <a:r>
              <a:rPr lang="en-US" sz="2400" dirty="0">
                <a:solidFill>
                  <a:schemeClr val="accent3">
                    <a:lumMod val="75000"/>
                  </a:schemeClr>
                </a:solidFill>
              </a:rPr>
              <a:t>Show them the data</a:t>
            </a:r>
            <a:br>
              <a:rPr lang="en-US" sz="2400" dirty="0">
                <a:solidFill>
                  <a:schemeClr val="accent3">
                    <a:lumMod val="75000"/>
                  </a:schemeClr>
                </a:solidFill>
              </a:rPr>
            </a:br>
            <a:endParaRPr lang="en-US" sz="2400" dirty="0">
              <a:solidFill>
                <a:schemeClr val="accent3">
                  <a:lumMod val="75000"/>
                </a:schemeClr>
              </a:solidFill>
            </a:endParaRPr>
          </a:p>
          <a:p>
            <a:pPr>
              <a:buClr>
                <a:srgbClr val="0070C0"/>
              </a:buClr>
              <a:buFont typeface=".AppleSystemUIFont" charset="-120"/>
              <a:buChar char="⦁"/>
            </a:pPr>
            <a:r>
              <a:rPr lang="en-US" sz="2400" dirty="0">
                <a:solidFill>
                  <a:schemeClr val="accent3">
                    <a:lumMod val="75000"/>
                  </a:schemeClr>
                </a:solidFill>
              </a:rPr>
              <a:t>Share a meaningful/impactful/powerful story with them that illustrates the point</a:t>
            </a:r>
            <a:br>
              <a:rPr lang="en-US" sz="2400" dirty="0">
                <a:solidFill>
                  <a:schemeClr val="accent3">
                    <a:lumMod val="75000"/>
                  </a:schemeClr>
                </a:solidFill>
              </a:rPr>
            </a:br>
            <a:endParaRPr lang="en-US" sz="2400" dirty="0">
              <a:solidFill>
                <a:schemeClr val="accent3">
                  <a:lumMod val="75000"/>
                </a:schemeClr>
              </a:solidFill>
            </a:endParaRPr>
          </a:p>
          <a:p>
            <a:pPr>
              <a:buClr>
                <a:srgbClr val="0070C0"/>
              </a:buClr>
              <a:buFont typeface=".AppleSystemUIFont" charset="-120"/>
              <a:buChar char="⦁"/>
            </a:pPr>
            <a:r>
              <a:rPr lang="en-US" sz="2400" dirty="0">
                <a:solidFill>
                  <a:schemeClr val="accent3">
                    <a:lumMod val="75000"/>
                  </a:schemeClr>
                </a:solidFill>
              </a:rPr>
              <a:t>Have them experience it</a:t>
            </a:r>
          </a:p>
          <a:p>
            <a:endParaRPr lang="en-US" dirty="0"/>
          </a:p>
        </p:txBody>
      </p:sp>
      <p:pic>
        <p:nvPicPr>
          <p:cNvPr id="4" name="Picture 5">
            <a:extLst>
              <a:ext uri="{FF2B5EF4-FFF2-40B4-BE49-F238E27FC236}">
                <a16:creationId xmlns:a16="http://schemas.microsoft.com/office/drawing/2014/main" id="{2617A2FE-992E-434B-830D-605B86039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1827" y="3915827"/>
            <a:ext cx="2942173" cy="2942173"/>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A4E0EA9B-F9DD-4B4A-A83E-7DE8C3F97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257800"/>
            <a:ext cx="3856210" cy="1428226"/>
          </a:xfrm>
          <a:prstGeom prst="rect">
            <a:avLst/>
          </a:prstGeom>
        </p:spPr>
      </p:pic>
    </p:spTree>
    <p:extLst>
      <p:ext uri="{BB962C8B-B14F-4D97-AF65-F5344CB8AC3E}">
        <p14:creationId xmlns:p14="http://schemas.microsoft.com/office/powerpoint/2010/main" val="26725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BC3C-0681-4013-A370-D413757FDBDD}"/>
              </a:ext>
            </a:extLst>
          </p:cNvPr>
          <p:cNvSpPr>
            <a:spLocks noGrp="1"/>
          </p:cNvSpPr>
          <p:nvPr>
            <p:ph type="title"/>
          </p:nvPr>
        </p:nvSpPr>
        <p:spPr>
          <a:xfrm>
            <a:off x="228600" y="365760"/>
            <a:ext cx="8686800" cy="548640"/>
          </a:xfrm>
        </p:spPr>
        <p:txBody>
          <a:bodyPr/>
          <a:lstStyle/>
          <a:p>
            <a:pPr algn="ctr"/>
            <a:r>
              <a:rPr lang="en-US" sz="4400" b="1" dirty="0">
                <a:solidFill>
                  <a:schemeClr val="accent3">
                    <a:lumMod val="50000"/>
                  </a:schemeClr>
                </a:solidFill>
              </a:rPr>
              <a:t>What is Mental Health?</a:t>
            </a:r>
          </a:p>
        </p:txBody>
      </p:sp>
      <p:sp>
        <p:nvSpPr>
          <p:cNvPr id="3" name="Content Placeholder 2">
            <a:extLst>
              <a:ext uri="{FF2B5EF4-FFF2-40B4-BE49-F238E27FC236}">
                <a16:creationId xmlns:a16="http://schemas.microsoft.com/office/drawing/2014/main" id="{24C83022-3AF8-4696-8630-B7E6444CC50C}"/>
              </a:ext>
            </a:extLst>
          </p:cNvPr>
          <p:cNvSpPr>
            <a:spLocks noGrp="1"/>
          </p:cNvSpPr>
          <p:nvPr>
            <p:ph idx="1"/>
          </p:nvPr>
        </p:nvSpPr>
        <p:spPr/>
        <p:txBody>
          <a:bodyPr>
            <a:normAutofit/>
          </a:bodyPr>
          <a:lstStyle/>
          <a:p>
            <a:r>
              <a:rPr lang="en-US" sz="2800" dirty="0">
                <a:solidFill>
                  <a:schemeClr val="accent3">
                    <a:lumMod val="50000"/>
                  </a:schemeClr>
                </a:solidFill>
              </a:rPr>
              <a:t>Mental health includes our emotional,</a:t>
            </a:r>
          </a:p>
          <a:p>
            <a:r>
              <a:rPr lang="en-US" sz="2800" dirty="0">
                <a:solidFill>
                  <a:schemeClr val="accent3">
                    <a:lumMod val="50000"/>
                  </a:schemeClr>
                </a:solidFill>
              </a:rPr>
              <a:t>psychological, and social well-being. It affects </a:t>
            </a:r>
          </a:p>
          <a:p>
            <a:r>
              <a:rPr lang="en-US" sz="2800" dirty="0">
                <a:solidFill>
                  <a:schemeClr val="accent3">
                    <a:lumMod val="50000"/>
                  </a:schemeClr>
                </a:solidFill>
              </a:rPr>
              <a:t>how we think, feel, and act. It also helps </a:t>
            </a:r>
          </a:p>
          <a:p>
            <a:r>
              <a:rPr lang="en-US" sz="2800" dirty="0">
                <a:solidFill>
                  <a:schemeClr val="accent3">
                    <a:lumMod val="50000"/>
                  </a:schemeClr>
                </a:solidFill>
              </a:rPr>
              <a:t>determine how we handle stress, relate to </a:t>
            </a:r>
          </a:p>
          <a:p>
            <a:r>
              <a:rPr lang="en-US" sz="2800" dirty="0">
                <a:solidFill>
                  <a:schemeClr val="accent3">
                    <a:lumMod val="50000"/>
                  </a:schemeClr>
                </a:solidFill>
              </a:rPr>
              <a:t>others, and make choices. </a:t>
            </a:r>
          </a:p>
          <a:p>
            <a:endParaRPr lang="en-US" dirty="0">
              <a:solidFill>
                <a:schemeClr val="accent3">
                  <a:lumMod val="50000"/>
                </a:schemeClr>
              </a:solidFill>
            </a:endParaRPr>
          </a:p>
          <a:p>
            <a:r>
              <a:rPr lang="en-US" dirty="0">
                <a:solidFill>
                  <a:schemeClr val="accent3">
                    <a:lumMod val="50000"/>
                  </a:schemeClr>
                </a:solidFill>
              </a:rPr>
              <a:t>MentalHealth.Gov, 2020</a:t>
            </a:r>
          </a:p>
        </p:txBody>
      </p:sp>
      <p:pic>
        <p:nvPicPr>
          <p:cNvPr id="4" name="Picture 3">
            <a:extLst>
              <a:ext uri="{FF2B5EF4-FFF2-40B4-BE49-F238E27FC236}">
                <a16:creationId xmlns:a16="http://schemas.microsoft.com/office/drawing/2014/main" id="{A5453911-902E-41C6-B883-20E13D1209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2595" y="5486400"/>
            <a:ext cx="3459005" cy="1281113"/>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DAA47B9B-B8B9-4844-9CD0-A6189D60F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232139"/>
            <a:ext cx="2409825" cy="1535374"/>
          </a:xfrm>
          <a:prstGeom prst="rect">
            <a:avLst/>
          </a:prstGeom>
        </p:spPr>
      </p:pic>
    </p:spTree>
    <p:extLst>
      <p:ext uri="{BB962C8B-B14F-4D97-AF65-F5344CB8AC3E}">
        <p14:creationId xmlns:p14="http://schemas.microsoft.com/office/powerpoint/2010/main" val="252515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5257800"/>
            <a:ext cx="3856210" cy="142822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93843"/>
            <a:ext cx="8995768" cy="3085548"/>
          </a:xfrm>
          <a:prstGeom prst="rect">
            <a:avLst/>
          </a:prstGeom>
        </p:spPr>
      </p:pic>
      <p:sp>
        <p:nvSpPr>
          <p:cNvPr id="5" name="TextBox 4"/>
          <p:cNvSpPr txBox="1"/>
          <p:nvPr/>
        </p:nvSpPr>
        <p:spPr>
          <a:xfrm>
            <a:off x="609600" y="533400"/>
            <a:ext cx="8001000" cy="523220"/>
          </a:xfrm>
          <a:prstGeom prst="rect">
            <a:avLst/>
          </a:prstGeom>
          <a:noFill/>
        </p:spPr>
        <p:txBody>
          <a:bodyPr wrap="square" rtlCol="0">
            <a:spAutoFit/>
          </a:bodyPr>
          <a:lstStyle/>
          <a:p>
            <a:pPr algn="ctr"/>
            <a:r>
              <a:rPr lang="en-US" sz="2800" b="1" dirty="0">
                <a:solidFill>
                  <a:schemeClr val="accent3">
                    <a:lumMod val="50000"/>
                  </a:schemeClr>
                </a:solidFill>
              </a:rPr>
              <a:t>Mental Health Issues that Face College Students</a:t>
            </a:r>
          </a:p>
        </p:txBody>
      </p:sp>
      <p:sp>
        <p:nvSpPr>
          <p:cNvPr id="7" name="TextBox 6"/>
          <p:cNvSpPr txBox="1"/>
          <p:nvPr/>
        </p:nvSpPr>
        <p:spPr>
          <a:xfrm>
            <a:off x="5486400" y="4572000"/>
            <a:ext cx="2971800" cy="381000"/>
          </a:xfrm>
          <a:prstGeom prst="rect">
            <a:avLst/>
          </a:prstGeom>
          <a:noFill/>
        </p:spPr>
        <p:txBody>
          <a:bodyPr wrap="square" rtlCol="0">
            <a:spAutoFit/>
          </a:bodyPr>
          <a:lstStyle/>
          <a:p>
            <a:r>
              <a:rPr lang="en-US" b="1" dirty="0">
                <a:solidFill>
                  <a:schemeClr val="accent3">
                    <a:lumMod val="50000"/>
                  </a:schemeClr>
                </a:solidFill>
              </a:rPr>
              <a:t>COLLEGESTATS.org, 2018</a:t>
            </a:r>
          </a:p>
        </p:txBody>
      </p:sp>
    </p:spTree>
    <p:extLst>
      <p:ext uri="{BB962C8B-B14F-4D97-AF65-F5344CB8AC3E}">
        <p14:creationId xmlns:p14="http://schemas.microsoft.com/office/powerpoint/2010/main" val="67696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5257800"/>
            <a:ext cx="3856210" cy="1428226"/>
          </a:xfrm>
          <a:prstGeom prst="rect">
            <a:avLst/>
          </a:prstGeom>
        </p:spPr>
      </p:pic>
      <p:sp>
        <p:nvSpPr>
          <p:cNvPr id="5" name="TextBox 4"/>
          <p:cNvSpPr txBox="1"/>
          <p:nvPr/>
        </p:nvSpPr>
        <p:spPr>
          <a:xfrm>
            <a:off x="609600" y="533400"/>
            <a:ext cx="8001000" cy="830997"/>
          </a:xfrm>
          <a:prstGeom prst="rect">
            <a:avLst/>
          </a:prstGeom>
          <a:noFill/>
        </p:spPr>
        <p:txBody>
          <a:bodyPr wrap="square" rtlCol="0">
            <a:spAutoFit/>
          </a:bodyPr>
          <a:lstStyle/>
          <a:p>
            <a:pPr algn="ctr"/>
            <a:r>
              <a:rPr lang="en-US" sz="2400" b="1" dirty="0">
                <a:solidFill>
                  <a:schemeClr val="accent3">
                    <a:lumMod val="50000"/>
                  </a:schemeClr>
                </a:solidFill>
              </a:rPr>
              <a:t>According to the World Health Organization what percentage of first-year college students struggle with a mental illness? </a:t>
            </a:r>
          </a:p>
        </p:txBody>
      </p:sp>
      <p:sp>
        <p:nvSpPr>
          <p:cNvPr id="7" name="TextBox 6"/>
          <p:cNvSpPr txBox="1"/>
          <p:nvPr/>
        </p:nvSpPr>
        <p:spPr>
          <a:xfrm>
            <a:off x="5486400" y="4572000"/>
            <a:ext cx="2971800" cy="381000"/>
          </a:xfrm>
          <a:prstGeom prst="rect">
            <a:avLst/>
          </a:prstGeom>
          <a:noFill/>
        </p:spPr>
        <p:txBody>
          <a:bodyPr wrap="square" rtlCol="0">
            <a:spAutoFit/>
          </a:bodyPr>
          <a:lstStyle/>
          <a:p>
            <a:r>
              <a:rPr lang="en-US" b="1" dirty="0">
                <a:solidFill>
                  <a:schemeClr val="accent3">
                    <a:lumMod val="50000"/>
                  </a:schemeClr>
                </a:solidFill>
              </a:rPr>
              <a:t>Auerbach et al., 2018</a:t>
            </a:r>
          </a:p>
        </p:txBody>
      </p:sp>
      <p:sp>
        <p:nvSpPr>
          <p:cNvPr id="2" name="TextBox 1"/>
          <p:cNvSpPr txBox="1"/>
          <p:nvPr/>
        </p:nvSpPr>
        <p:spPr>
          <a:xfrm>
            <a:off x="876300" y="2167602"/>
            <a:ext cx="7467600" cy="1815882"/>
          </a:xfrm>
          <a:prstGeom prst="rect">
            <a:avLst/>
          </a:prstGeom>
          <a:noFill/>
        </p:spPr>
        <p:txBody>
          <a:bodyPr wrap="square" rtlCol="0">
            <a:spAutoFit/>
          </a:bodyPr>
          <a:lstStyle/>
          <a:p>
            <a:pPr algn="ctr"/>
            <a:r>
              <a:rPr lang="en-US" sz="11200" b="1" dirty="0">
                <a:solidFill>
                  <a:schemeClr val="accent3">
                    <a:lumMod val="50000"/>
                  </a:schemeClr>
                </a:solidFill>
              </a:rPr>
              <a:t>35%</a:t>
            </a:r>
          </a:p>
        </p:txBody>
      </p:sp>
    </p:spTree>
    <p:extLst>
      <p:ext uri="{BB962C8B-B14F-4D97-AF65-F5344CB8AC3E}">
        <p14:creationId xmlns:p14="http://schemas.microsoft.com/office/powerpoint/2010/main" val="218982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5257800"/>
            <a:ext cx="3856210" cy="1428226"/>
          </a:xfrm>
          <a:prstGeom prst="rect">
            <a:avLst/>
          </a:prstGeom>
        </p:spPr>
      </p:pic>
      <p:sp>
        <p:nvSpPr>
          <p:cNvPr id="5" name="TextBox 4"/>
          <p:cNvSpPr txBox="1"/>
          <p:nvPr/>
        </p:nvSpPr>
        <p:spPr>
          <a:xfrm>
            <a:off x="609600" y="147190"/>
            <a:ext cx="8001000" cy="830997"/>
          </a:xfrm>
          <a:prstGeom prst="rect">
            <a:avLst/>
          </a:prstGeom>
          <a:noFill/>
        </p:spPr>
        <p:txBody>
          <a:bodyPr wrap="square" rtlCol="0">
            <a:spAutoFit/>
          </a:bodyPr>
          <a:lstStyle/>
          <a:p>
            <a:pPr algn="ctr"/>
            <a:r>
              <a:rPr lang="en-US" sz="2400" b="1" dirty="0">
                <a:solidFill>
                  <a:schemeClr val="accent3">
                    <a:lumMod val="50000"/>
                  </a:schemeClr>
                </a:solidFill>
              </a:rPr>
              <a:t>What are the top two reasons that a college student seeks out a counselor on a college campus?</a:t>
            </a:r>
          </a:p>
        </p:txBody>
      </p:sp>
      <p:sp>
        <p:nvSpPr>
          <p:cNvPr id="7" name="TextBox 6"/>
          <p:cNvSpPr txBox="1"/>
          <p:nvPr/>
        </p:nvSpPr>
        <p:spPr>
          <a:xfrm>
            <a:off x="5380210" y="4343400"/>
            <a:ext cx="3657600" cy="523220"/>
          </a:xfrm>
          <a:prstGeom prst="rect">
            <a:avLst/>
          </a:prstGeom>
          <a:noFill/>
        </p:spPr>
        <p:txBody>
          <a:bodyPr wrap="square" rtlCol="0">
            <a:spAutoFit/>
          </a:bodyPr>
          <a:lstStyle/>
          <a:p>
            <a:pPr marL="342900" indent="-342900">
              <a:buAutoNum type="arabicPeriod"/>
            </a:pPr>
            <a:r>
              <a:rPr lang="en-US" sz="1400" b="1" dirty="0">
                <a:solidFill>
                  <a:schemeClr val="accent3">
                    <a:lumMod val="50000"/>
                  </a:schemeClr>
                </a:solidFill>
              </a:rPr>
              <a:t>Auerbach et al., 2018</a:t>
            </a:r>
          </a:p>
          <a:p>
            <a:pPr marL="342900" indent="-342900">
              <a:buAutoNum type="arabicPeriod"/>
            </a:pPr>
            <a:r>
              <a:rPr lang="en-US" sz="1400" b="1" dirty="0">
                <a:solidFill>
                  <a:schemeClr val="accent3">
                    <a:lumMod val="50000"/>
                  </a:schemeClr>
                </a:solidFill>
              </a:rPr>
              <a:t>Center for Collegiate Mental Health, 2017</a:t>
            </a:r>
          </a:p>
        </p:txBody>
      </p:sp>
      <p:sp>
        <p:nvSpPr>
          <p:cNvPr id="2" name="TextBox 1"/>
          <p:cNvSpPr txBox="1"/>
          <p:nvPr/>
        </p:nvSpPr>
        <p:spPr>
          <a:xfrm>
            <a:off x="419100" y="1071279"/>
            <a:ext cx="8382000" cy="4093428"/>
          </a:xfrm>
          <a:prstGeom prst="rect">
            <a:avLst/>
          </a:prstGeom>
          <a:noFill/>
        </p:spPr>
        <p:txBody>
          <a:bodyPr wrap="square" rtlCol="0">
            <a:spAutoFit/>
          </a:bodyPr>
          <a:lstStyle/>
          <a:p>
            <a:pPr algn="ctr"/>
            <a:r>
              <a:rPr lang="en-US" sz="2000" b="1" dirty="0">
                <a:solidFill>
                  <a:schemeClr val="accent3">
                    <a:lumMod val="50000"/>
                  </a:schemeClr>
                </a:solidFill>
              </a:rPr>
              <a:t>They are:</a:t>
            </a:r>
          </a:p>
          <a:p>
            <a:pPr algn="ctr"/>
            <a:endParaRPr lang="en-US" sz="2000" b="1" dirty="0">
              <a:solidFill>
                <a:schemeClr val="accent3">
                  <a:lumMod val="50000"/>
                </a:schemeClr>
              </a:solidFill>
            </a:endParaRPr>
          </a:p>
          <a:p>
            <a:r>
              <a:rPr lang="en-US" sz="2000" b="1" dirty="0">
                <a:solidFill>
                  <a:schemeClr val="accent3">
                    <a:lumMod val="50000"/>
                  </a:schemeClr>
                </a:solidFill>
              </a:rPr>
              <a:t>Anxiety </a:t>
            </a:r>
          </a:p>
          <a:p>
            <a:r>
              <a:rPr lang="en-US" sz="2000" b="1" dirty="0">
                <a:solidFill>
                  <a:schemeClr val="accent3">
                    <a:lumMod val="50000"/>
                  </a:schemeClr>
                </a:solidFill>
              </a:rPr>
              <a:t>Depression</a:t>
            </a:r>
          </a:p>
          <a:p>
            <a:endParaRPr lang="en-US" sz="2000" b="1" dirty="0">
              <a:solidFill>
                <a:schemeClr val="accent3">
                  <a:lumMod val="50000"/>
                </a:schemeClr>
              </a:solidFill>
            </a:endParaRPr>
          </a:p>
          <a:p>
            <a:r>
              <a:rPr lang="en-US" sz="2000" b="1" dirty="0">
                <a:solidFill>
                  <a:schemeClr val="accent3">
                    <a:lumMod val="50000"/>
                  </a:schemeClr>
                </a:solidFill>
              </a:rPr>
              <a:t>However, there is some disagreement on which one is first:</a:t>
            </a:r>
          </a:p>
          <a:p>
            <a:endParaRPr lang="en-US" sz="2000" b="1" dirty="0">
              <a:solidFill>
                <a:schemeClr val="accent3">
                  <a:lumMod val="50000"/>
                </a:schemeClr>
              </a:solidFill>
            </a:endParaRPr>
          </a:p>
          <a:p>
            <a:r>
              <a:rPr lang="en-US" sz="2000" b="1" dirty="0">
                <a:solidFill>
                  <a:schemeClr val="accent3">
                    <a:lumMod val="50000"/>
                  </a:schemeClr>
                </a:solidFill>
              </a:rPr>
              <a:t>Depression: 21.2%</a:t>
            </a:r>
          </a:p>
          <a:p>
            <a:r>
              <a:rPr lang="en-US" sz="2000" b="1" dirty="0">
                <a:solidFill>
                  <a:schemeClr val="accent3">
                    <a:lumMod val="50000"/>
                  </a:schemeClr>
                </a:solidFill>
              </a:rPr>
              <a:t>Anxiety: 18.6% (1)</a:t>
            </a:r>
          </a:p>
          <a:p>
            <a:endParaRPr lang="en-US" sz="2000" b="1" dirty="0">
              <a:solidFill>
                <a:schemeClr val="accent3">
                  <a:lumMod val="50000"/>
                </a:schemeClr>
              </a:solidFill>
            </a:endParaRPr>
          </a:p>
          <a:p>
            <a:r>
              <a:rPr lang="en-US" sz="2000" b="1" dirty="0">
                <a:solidFill>
                  <a:schemeClr val="accent3">
                    <a:lumMod val="50000"/>
                  </a:schemeClr>
                </a:solidFill>
              </a:rPr>
              <a:t>Anxiety: 24.1%</a:t>
            </a:r>
          </a:p>
          <a:p>
            <a:r>
              <a:rPr lang="en-US" sz="2000" b="1" dirty="0">
                <a:solidFill>
                  <a:schemeClr val="accent3">
                    <a:lumMod val="50000"/>
                  </a:schemeClr>
                </a:solidFill>
              </a:rPr>
              <a:t>Depression: 18.6% (2)</a:t>
            </a:r>
          </a:p>
          <a:p>
            <a:endParaRPr lang="en-US" sz="2000" b="1" dirty="0">
              <a:solidFill>
                <a:schemeClr val="accent3">
                  <a:lumMod val="50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5119995"/>
            <a:ext cx="2552700" cy="1703836"/>
          </a:xfrm>
          <a:prstGeom prst="rect">
            <a:avLst/>
          </a:prstGeom>
        </p:spPr>
      </p:pic>
    </p:spTree>
    <p:extLst>
      <p:ext uri="{BB962C8B-B14F-4D97-AF65-F5344CB8AC3E}">
        <p14:creationId xmlns:p14="http://schemas.microsoft.com/office/powerpoint/2010/main" val="297081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609600"/>
          </a:xfrm>
        </p:spPr>
        <p:txBody>
          <a:bodyPr/>
          <a:lstStyle/>
          <a:p>
            <a:pPr algn="ctr"/>
            <a:r>
              <a:rPr lang="en-US" sz="2000" b="1" dirty="0">
                <a:solidFill>
                  <a:schemeClr val="accent3">
                    <a:lumMod val="50000"/>
                  </a:schemeClr>
                </a:solidFill>
                <a:latin typeface="Times New Roman" panose="02020603050405020304" pitchFamily="18" charset="0"/>
                <a:cs typeface="Times New Roman" panose="02020603050405020304" pitchFamily="18" charset="0"/>
              </a:rPr>
              <a:t>What are some Reasons that you might Seek out a Counselor on a College Campus?</a:t>
            </a:r>
            <a:r>
              <a:rPr lang="en-US" sz="2000" b="1" dirty="0">
                <a:solidFill>
                  <a:schemeClr val="accent3">
                    <a:lumMod val="50000"/>
                  </a:schemeClr>
                </a:solidFill>
              </a:rPr>
              <a:t> </a:t>
            </a:r>
          </a:p>
        </p:txBody>
      </p:sp>
      <p:sp>
        <p:nvSpPr>
          <p:cNvPr id="3" name="Content Placeholder 2"/>
          <p:cNvSpPr>
            <a:spLocks noGrp="1"/>
          </p:cNvSpPr>
          <p:nvPr>
            <p:ph idx="1"/>
          </p:nvPr>
        </p:nvSpPr>
        <p:spPr>
          <a:xfrm>
            <a:off x="152400" y="762000"/>
            <a:ext cx="8686800" cy="4343400"/>
          </a:xfrm>
        </p:spPr>
        <p:txBody>
          <a:bodyPr>
            <a:noAutofit/>
          </a:bodyPr>
          <a:lstStyle/>
          <a:p>
            <a:endParaRPr lang="en-US" sz="3600" b="0" dirty="0">
              <a:solidFill>
                <a:schemeClr val="accent3">
                  <a:lumMod val="50000"/>
                </a:schemeClr>
              </a:solidFill>
              <a:latin typeface="Times New Roman" panose="02020603050405020304" pitchFamily="18" charset="0"/>
              <a:cs typeface="Times New Roman" panose="02020603050405020304" pitchFamily="18" charset="0"/>
            </a:endParaRPr>
          </a:p>
          <a:p>
            <a:r>
              <a:rPr lang="en-US" sz="1400" dirty="0">
                <a:solidFill>
                  <a:schemeClr val="accent3">
                    <a:lumMod val="50000"/>
                  </a:schemeClr>
                </a:solidFill>
                <a:latin typeface="Times New Roman" panose="02020603050405020304" pitchFamily="18" charset="0"/>
                <a:cs typeface="Times New Roman" panose="02020603050405020304" pitchFamily="18" charset="0"/>
              </a:rPr>
              <a:t>	</a:t>
            </a:r>
          </a:p>
          <a:p>
            <a:r>
              <a:rPr lang="en-US" sz="1400" dirty="0">
                <a:solidFill>
                  <a:schemeClr val="accent3">
                    <a:lumMod val="50000"/>
                  </a:schemeClr>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a:t>
            </a:r>
            <a:endParaRPr lang="en-US" sz="1800" dirty="0"/>
          </a:p>
          <a:p>
            <a:r>
              <a:rPr lang="en-US" sz="1800" dirty="0"/>
              <a:t>	</a:t>
            </a:r>
            <a:endParaRPr lang="en-US" sz="20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0" y="637738"/>
            <a:ext cx="6705600" cy="622026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5034455"/>
            <a:ext cx="1823545" cy="1823545"/>
          </a:xfrm>
          <a:prstGeom prst="rect">
            <a:avLst/>
          </a:prstGeom>
        </p:spPr>
      </p:pic>
    </p:spTree>
    <p:extLst>
      <p:ext uri="{BB962C8B-B14F-4D97-AF65-F5344CB8AC3E}">
        <p14:creationId xmlns:p14="http://schemas.microsoft.com/office/powerpoint/2010/main" val="16133399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877</Words>
  <Application>Microsoft Office PowerPoint</Application>
  <PresentationFormat>On-screen Show (4:3)</PresentationFormat>
  <Paragraphs>200</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.AppleSystemUIFont</vt:lpstr>
      <vt:lpstr>Arial</vt:lpstr>
      <vt:lpstr>Calibri</vt:lpstr>
      <vt:lpstr>Century Gothic</vt:lpstr>
      <vt:lpstr>Franklin Gothic Book</vt:lpstr>
      <vt:lpstr>Franklin Gothic Medium</vt:lpstr>
      <vt:lpstr>Times New Roman</vt:lpstr>
      <vt:lpstr>Wingdings</vt:lpstr>
      <vt:lpstr>Angles</vt:lpstr>
      <vt:lpstr> Maintaining Mental Health and managing anxiety DURING A GLOBAL PANDEMIC  </vt:lpstr>
      <vt:lpstr>PowerPoint Presentation</vt:lpstr>
      <vt:lpstr>PowerPoint Presentation</vt:lpstr>
      <vt:lpstr> Best Ways To Persuade People That What You Are Saying Has Validity </vt:lpstr>
      <vt:lpstr>What is Mental Health?</vt:lpstr>
      <vt:lpstr>PowerPoint Presentation</vt:lpstr>
      <vt:lpstr>PowerPoint Presentation</vt:lpstr>
      <vt:lpstr>PowerPoint Presentation</vt:lpstr>
      <vt:lpstr>What are some Reasons that you might Seek out a Counselor on a College Campus? </vt:lpstr>
      <vt:lpstr>PowerPoint Presentation</vt:lpstr>
      <vt:lpstr>PowerPoint Presentation</vt:lpstr>
      <vt:lpstr>PowerPoint Presentation</vt:lpstr>
      <vt:lpstr>PowerPoint Presentation</vt:lpstr>
      <vt:lpstr>PowerPoint Presentation</vt:lpstr>
      <vt:lpstr>PowerPoint Presentation</vt:lpstr>
      <vt:lpstr> Routine and Structure are  Extremely important in Maintaining Mental Health </vt:lpstr>
      <vt:lpstr>PowerPoint Presentation</vt:lpstr>
      <vt:lpstr>PowerPoint Presentation</vt:lpstr>
      <vt:lpstr>The Power of Relationships</vt:lpstr>
      <vt:lpstr>The Power of Relationships: FAMILY </vt:lpstr>
      <vt:lpstr>The Power of Relationships: BUSINESS </vt:lpstr>
      <vt:lpstr>The Power of Relationships: SPORTS </vt:lpstr>
      <vt:lpstr>The Power of Relationships: EDUCATION </vt:lpstr>
      <vt:lpstr>Chris the Farmer Video</vt:lpstr>
      <vt:lpstr>The Power of the 3Ps</vt:lpstr>
      <vt:lpstr>PowerPoint Presentation</vt:lpstr>
      <vt:lpstr>Questions, Comments,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Mental Health and managing anxiety DURING A GLOBAL PANDEMIC</dc:title>
  <dc:creator>Douglass Lobo</dc:creator>
  <cp:lastModifiedBy>Douglass Lobo</cp:lastModifiedBy>
  <cp:revision>6</cp:revision>
  <dcterms:created xsi:type="dcterms:W3CDTF">2020-04-23T17:29:09Z</dcterms:created>
  <dcterms:modified xsi:type="dcterms:W3CDTF">2020-05-19T17:24:48Z</dcterms:modified>
</cp:coreProperties>
</file>