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66" r:id="rId5"/>
    <p:sldMasterId id="2147483669" r:id="rId6"/>
  </p:sldMasterIdLst>
  <p:notesMasterIdLst>
    <p:notesMasterId r:id="rId27"/>
  </p:notesMasterIdLst>
  <p:handoutMasterIdLst>
    <p:handoutMasterId r:id="rId28"/>
  </p:handoutMasterIdLst>
  <p:sldIdLst>
    <p:sldId id="261" r:id="rId7"/>
    <p:sldId id="293" r:id="rId8"/>
    <p:sldId id="269" r:id="rId9"/>
    <p:sldId id="266" r:id="rId10"/>
    <p:sldId id="285" r:id="rId11"/>
    <p:sldId id="262" r:id="rId12"/>
    <p:sldId id="275" r:id="rId13"/>
    <p:sldId id="280" r:id="rId14"/>
    <p:sldId id="281" r:id="rId15"/>
    <p:sldId id="289" r:id="rId16"/>
    <p:sldId id="271" r:id="rId17"/>
    <p:sldId id="284" r:id="rId18"/>
    <p:sldId id="286" r:id="rId19"/>
    <p:sldId id="287" r:id="rId20"/>
    <p:sldId id="288" r:id="rId21"/>
    <p:sldId id="276" r:id="rId22"/>
    <p:sldId id="291" r:id="rId23"/>
    <p:sldId id="272" r:id="rId24"/>
    <p:sldId id="292" r:id="rId25"/>
    <p:sldId id="290" r:id="rId26"/>
  </p:sldIdLst>
  <p:sldSz cx="9144000" cy="6858000" type="screen4x3"/>
  <p:notesSz cx="6858000" cy="1647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 Hinds" initials="SH" lastIdx="1" clrIdx="0">
    <p:extLst>
      <p:ext uri="{19B8F6BF-5375-455C-9EA6-DF929625EA0E}">
        <p15:presenceInfo xmlns:p15="http://schemas.microsoft.com/office/powerpoint/2012/main" userId="S::15009623@sfcollege.edu::4938d981-d4e6-41e1-8f58-23e3c9e582e1" providerId="AD"/>
      </p:ext>
    </p:extLst>
  </p:cmAuthor>
  <p:cmAuthor id="2" name="Shellie Banfield" initials="SB" lastIdx="6" clrIdx="1">
    <p:extLst>
      <p:ext uri="{19B8F6BF-5375-455C-9EA6-DF929625EA0E}">
        <p15:presenceInfo xmlns:p15="http://schemas.microsoft.com/office/powerpoint/2012/main" userId="S::07005742@sfcollege.edu::b228e4c9-9e7d-4de2-bca1-959e006d3c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7A07E-C404-4946-8376-C547316C36D6}" v="339" dt="2020-05-26T01:56:17.841"/>
    <p1510:client id="{726825E5-32A3-4CA3-BC58-AC20BE326951}" v="15" dt="2020-05-26T18:07:34.200"/>
    <p1510:client id="{81D2B261-390E-44C4-98FB-56CAC35E9294}" v="3" dt="2020-05-27T14:34:29.223"/>
    <p1510:client id="{A2DD9C25-30AF-4530-9586-AAAFB12DF18D}" v="6" dt="2020-05-26T18:05:24.103"/>
    <p1510:client id="{B5C34042-1CB1-4293-B331-53ADC3CEA92C}" v="7" dt="2020-05-21T19:02:53.776"/>
    <p1510:client id="{D49E212F-B6E2-40F0-9377-1DB8B1E1E8CF}" v="2" dt="2020-05-26T19:20:43.384"/>
    <p1510:client id="{D7950B86-87AC-4FFC-99EF-4AEBF276A522}" v="5" dt="2020-05-21T16:38:46.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2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80" b="0" i="0" u="none" strike="noStrike" kern="1200" spc="0" baseline="0">
                <a:solidFill>
                  <a:sysClr val="windowText" lastClr="000000">
                    <a:lumMod val="65000"/>
                    <a:lumOff val="35000"/>
                  </a:sysClr>
                </a:solidFill>
                <a:latin typeface="+mn-lt"/>
                <a:ea typeface="+mn-ea"/>
                <a:cs typeface="+mn-cs"/>
              </a:defRPr>
            </a:pPr>
            <a:r>
              <a:rPr lang="en-US">
                <a:solidFill>
                  <a:schemeClr val="bg1"/>
                </a:solidFill>
              </a:rPr>
              <a:t>Breakdown by Race</a:t>
            </a:r>
          </a:p>
        </c:rich>
      </c:tx>
      <c:overlay val="0"/>
      <c:spPr>
        <a:noFill/>
        <a:ln>
          <a:noFill/>
        </a:ln>
        <a:effectLst/>
      </c:spPr>
      <c:txPr>
        <a:bodyPr rot="0" spcFirstLastPara="1" vertOverflow="ellipsis" vert="horz" wrap="square" anchor="ctr" anchorCtr="1"/>
        <a:lstStyle/>
        <a:p>
          <a:pPr>
            <a:defRPr lang="en-US" sz="168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28160242514861938"/>
          <c:y val="0.10841269841269842"/>
          <c:w val="0.43183690758415261"/>
          <c:h val="0.69125546806649174"/>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86C-4FC6-AFAB-D7F6917B605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86C-4FC6-AFAB-D7F6917B605B}"/>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86C-4FC6-AFAB-D7F6917B605B}"/>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486C-4FC6-AFAB-D7F6917B605B}"/>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lang="en-US" sz="1400" b="0" i="0" u="none" strike="noStrike" kern="1200" spc="0" baseline="0">
                    <a:solidFill>
                      <a:sysClr val="windowText" lastClr="000000">
                        <a:lumMod val="65000"/>
                        <a:lumOff val="35000"/>
                      </a:sys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Sheet1!$A$1:$D$2</c:f>
              <c:strCache>
                <c:ptCount val="4"/>
                <c:pt idx="0">
                  <c:v>African American</c:v>
                </c:pt>
                <c:pt idx="1">
                  <c:v>White</c:v>
                </c:pt>
                <c:pt idx="2">
                  <c:v>Hispanic</c:v>
                </c:pt>
                <c:pt idx="3">
                  <c:v>Mixed Race </c:v>
                </c:pt>
              </c:strCache>
            </c:strRef>
          </c:cat>
          <c:val>
            <c:numRef>
              <c:f>Sheet1!$A$3:$D$3</c:f>
              <c:numCache>
                <c:formatCode>General</c:formatCode>
                <c:ptCount val="4"/>
                <c:pt idx="0">
                  <c:v>56</c:v>
                </c:pt>
                <c:pt idx="1">
                  <c:v>34</c:v>
                </c:pt>
                <c:pt idx="2">
                  <c:v>7</c:v>
                </c:pt>
                <c:pt idx="3">
                  <c:v>4</c:v>
                </c:pt>
              </c:numCache>
            </c:numRef>
          </c:val>
          <c:extLst>
            <c:ext xmlns:c16="http://schemas.microsoft.com/office/drawing/2014/chart" uri="{C3380CC4-5D6E-409C-BE32-E72D297353CC}">
              <c16:uniqueId val="{00000008-486C-4FC6-AFAB-D7F6917B605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400" b="0" i="0" u="none" strike="noStrike" kern="1200" spc="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400" b="0" i="0" u="none" strike="noStrike" kern="1200" spc="0" baseline="0">
          <a:solidFill>
            <a:sysClr val="windowText" lastClr="000000">
              <a:lumMod val="65000"/>
              <a:lumOff val="35000"/>
            </a:sysClr>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bg1"/>
                </a:solidFill>
              </a:rPr>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19-4F05-B817-554C2E1ABD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19-4F05-B817-554C2E1ABD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 (57%)</c:v>
                </c:pt>
                <c:pt idx="1">
                  <c:v>Female (43%)</c:v>
                </c:pt>
              </c:strCache>
            </c:strRef>
          </c:cat>
          <c:val>
            <c:numRef>
              <c:f>Sheet1!$B$2:$B$3</c:f>
              <c:numCache>
                <c:formatCode>General</c:formatCode>
                <c:ptCount val="2"/>
                <c:pt idx="0">
                  <c:v>59</c:v>
                </c:pt>
                <c:pt idx="1">
                  <c:v>44</c:v>
                </c:pt>
              </c:numCache>
            </c:numRef>
          </c:val>
          <c:extLst>
            <c:ext xmlns:c16="http://schemas.microsoft.com/office/drawing/2014/chart" uri="{C3380CC4-5D6E-409C-BE32-E72D297353CC}">
              <c16:uniqueId val="{00000004-1419-4F05-B817-554C2E1ABDD0}"/>
            </c:ext>
          </c:extLst>
        </c:ser>
        <c:ser>
          <c:idx val="1"/>
          <c:order val="1"/>
          <c:tx>
            <c:strRef>
              <c:f>Sheet1!#REF!</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1419-4F05-B817-554C2E1ABD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 (57%)</c:v>
                </c:pt>
                <c:pt idx="1">
                  <c:v>Female (43%)</c:v>
                </c:pt>
              </c:strCache>
            </c:strRef>
          </c:cat>
          <c:val>
            <c:numRef>
              <c:f>Sheet1!#REF!</c:f>
              <c:numCache>
                <c:formatCode>General</c:formatCode>
                <c:ptCount val="1"/>
                <c:pt idx="0">
                  <c:v>1</c:v>
                </c:pt>
              </c:numCache>
            </c:numRef>
          </c:val>
          <c:extLst>
            <c:ext xmlns:c16="http://schemas.microsoft.com/office/drawing/2014/chart" uri="{C3380CC4-5D6E-409C-BE32-E72D297353CC}">
              <c16:uniqueId val="{00000007-1419-4F05-B817-554C2E1ABDD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Entry>
      <c:layout>
        <c:manualLayout>
          <c:xMode val="edge"/>
          <c:yMode val="edge"/>
          <c:x val="0.64740891025107683"/>
          <c:y val="0.16734064491938505"/>
          <c:w val="0.33870218308191519"/>
          <c:h val="0.451389826271716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23AF68-9568-45D7-A064-6F332ED73B50}"/>
              </a:ext>
            </a:extLst>
          </p:cNvPr>
          <p:cNvSpPr>
            <a:spLocks noGrp="1"/>
          </p:cNvSpPr>
          <p:nvPr>
            <p:ph type="hdr" sz="quarter"/>
          </p:nvPr>
        </p:nvSpPr>
        <p:spPr>
          <a:xfrm>
            <a:off x="2" y="0"/>
            <a:ext cx="2973121" cy="8277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98616A-7F81-468F-B668-8CED6BEBA946}"/>
              </a:ext>
            </a:extLst>
          </p:cNvPr>
          <p:cNvSpPr>
            <a:spLocks noGrp="1"/>
          </p:cNvSpPr>
          <p:nvPr>
            <p:ph type="dt" sz="quarter" idx="1"/>
          </p:nvPr>
        </p:nvSpPr>
        <p:spPr>
          <a:xfrm>
            <a:off x="3884881" y="0"/>
            <a:ext cx="2973121" cy="82773"/>
          </a:xfrm>
          <a:prstGeom prst="rect">
            <a:avLst/>
          </a:prstGeom>
        </p:spPr>
        <p:txBody>
          <a:bodyPr vert="horz" lIns="91440" tIns="45720" rIns="91440" bIns="45720" rtlCol="0"/>
          <a:lstStyle>
            <a:lvl1pPr algn="r">
              <a:defRPr sz="1200"/>
            </a:lvl1pPr>
          </a:lstStyle>
          <a:p>
            <a:fld id="{395FAA06-C6CD-4CE4-A6D8-12F950AA62F6}" type="datetimeFigureOut">
              <a:rPr lang="en-US" smtClean="0"/>
              <a:t>5/28/2020</a:t>
            </a:fld>
            <a:endParaRPr lang="en-US"/>
          </a:p>
        </p:txBody>
      </p:sp>
      <p:sp>
        <p:nvSpPr>
          <p:cNvPr id="4" name="Footer Placeholder 3">
            <a:extLst>
              <a:ext uri="{FF2B5EF4-FFF2-40B4-BE49-F238E27FC236}">
                <a16:creationId xmlns:a16="http://schemas.microsoft.com/office/drawing/2014/main" id="{9FFB86EA-1717-4924-A2EA-BDDD88F5BF07}"/>
              </a:ext>
            </a:extLst>
          </p:cNvPr>
          <p:cNvSpPr>
            <a:spLocks noGrp="1"/>
          </p:cNvSpPr>
          <p:nvPr>
            <p:ph type="ftr" sz="quarter" idx="2"/>
          </p:nvPr>
        </p:nvSpPr>
        <p:spPr>
          <a:xfrm>
            <a:off x="2" y="1565052"/>
            <a:ext cx="2973121" cy="8277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0C363D-E991-4ED7-B2E7-B02156F3DC9E}"/>
              </a:ext>
            </a:extLst>
          </p:cNvPr>
          <p:cNvSpPr>
            <a:spLocks noGrp="1"/>
          </p:cNvSpPr>
          <p:nvPr>
            <p:ph type="sldNum" sz="quarter" idx="3"/>
          </p:nvPr>
        </p:nvSpPr>
        <p:spPr>
          <a:xfrm>
            <a:off x="3884881" y="1565052"/>
            <a:ext cx="2973121" cy="82773"/>
          </a:xfrm>
          <a:prstGeom prst="rect">
            <a:avLst/>
          </a:prstGeom>
        </p:spPr>
        <p:txBody>
          <a:bodyPr vert="horz" lIns="91440" tIns="45720" rIns="91440" bIns="45720" rtlCol="0" anchor="b"/>
          <a:lstStyle>
            <a:lvl1pPr algn="r">
              <a:defRPr sz="1200"/>
            </a:lvl1pPr>
          </a:lstStyle>
          <a:p>
            <a:fld id="{59F4462C-5ECF-445A-B6BE-80F54823A3DF}" type="slidenum">
              <a:rPr lang="en-US" smtClean="0"/>
              <a:t>‹#›</a:t>
            </a:fld>
            <a:endParaRPr lang="en-US"/>
          </a:p>
        </p:txBody>
      </p:sp>
    </p:spTree>
    <p:extLst>
      <p:ext uri="{BB962C8B-B14F-4D97-AF65-F5344CB8AC3E}">
        <p14:creationId xmlns:p14="http://schemas.microsoft.com/office/powerpoint/2010/main" val="34429479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1"/>
            <a:ext cx="3038475" cy="466725"/>
          </a:xfrm>
          <a:prstGeom prst="rect">
            <a:avLst/>
          </a:prstGeom>
        </p:spPr>
        <p:txBody>
          <a:bodyPr vert="horz" lIns="91440" tIns="45720" rIns="91440" bIns="45720" rtlCol="0"/>
          <a:lstStyle>
            <a:lvl1pPr algn="r">
              <a:defRPr sz="1200"/>
            </a:lvl1pPr>
          </a:lstStyle>
          <a:p>
            <a:fld id="{B5A48606-A1B6-4CCC-B45A-3640E495828C}" type="datetimeFigureOut">
              <a:rPr lang="en-US" smtClean="0"/>
              <a:t>5/28/2020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2"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5"/>
          </a:xfrm>
          <a:prstGeom prst="rect">
            <a:avLst/>
          </a:prstGeom>
        </p:spPr>
        <p:txBody>
          <a:bodyPr vert="horz" lIns="91440" tIns="45720" rIns="91440" bIns="45720" rtlCol="0" anchor="b"/>
          <a:lstStyle>
            <a:lvl1pPr algn="r">
              <a:defRPr sz="1200"/>
            </a:lvl1pPr>
          </a:lstStyle>
          <a:p>
            <a:fld id="{3C1997B7-CBAB-4936-8DCE-60281E113EA5}" type="slidenum">
              <a:rPr lang="en-US" smtClean="0"/>
              <a:t>‹#›</a:t>
            </a:fld>
            <a:endParaRPr lang="en-US"/>
          </a:p>
        </p:txBody>
      </p:sp>
    </p:spTree>
    <p:extLst>
      <p:ext uri="{BB962C8B-B14F-4D97-AF65-F5344CB8AC3E}">
        <p14:creationId xmlns:p14="http://schemas.microsoft.com/office/powerpoint/2010/main" val="5907450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928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10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1,2,3. Solution - </a:t>
            </a:r>
            <a:r>
              <a:rPr lang="en-US">
                <a:solidFill>
                  <a:schemeClr val="accent2">
                    <a:lumMod val="60000"/>
                    <a:lumOff val="40000"/>
                  </a:schemeClr>
                </a:solidFill>
                <a:cs typeface="Arial"/>
              </a:rPr>
              <a:t>Weekly meetings with faculty using video chats allows all faculty at each of our locations an opportunity to share techniques, classroom experiences, and pedagogy. We have introduced Growth Mindset teaching practices in these meetings which will help build self confidence in students 4. To establish the course took many months of a team of subject matter experts working with curriculum frameworks and then getting it approved by the college’s curriculum review committee and then approved for inclusion into our college’s catalog. This process was detailed and tedious, but the results allowed this course to get approved as a college elective which is fully financial aid fundable. This is a key component for our low income students allowing them to take this exploratory STEM course. </a:t>
            </a:r>
            <a:r>
              <a:rPr lang="en-US">
                <a:solidFill>
                  <a:schemeClr val="bg1"/>
                </a:solidFill>
                <a:latin typeface="Arial"/>
                <a:ea typeface="Calibri" panose="020F0502020204030204" pitchFamily="34" charset="0"/>
                <a:cs typeface="Times New Roman"/>
              </a:rPr>
              <a:t>STEM Guitar had a developed plan that we could adopt.  VEX Robotics has a developed plan that we could adopt and “tweak” to use in the program. The Rocketry program had to be developed. All of the classes had some common core values to teach, so this gave some guidelines for developing all programs. (</a:t>
            </a:r>
            <a:r>
              <a:rPr lang="en-US">
                <a:solidFill>
                  <a:schemeClr val="bg1"/>
                </a:solidFill>
                <a:latin typeface="Arial"/>
                <a:ea typeface="Times New Roman" panose="02020603050405020304" pitchFamily="18" charset="0"/>
                <a:cs typeface="Times New Roman"/>
              </a:rPr>
              <a:t>knowledge in the areas of Science, Technology, Research, Engineering, Arts and Mathematics; exposure to industries and STEM education)</a:t>
            </a:r>
            <a:endParaRPr lang="en-US">
              <a:solidFill>
                <a:schemeClr val="bg1"/>
              </a:solidFill>
              <a:latin typeface="Arial"/>
              <a:ea typeface="Calibri" panose="020F0502020204030204" pitchFamily="34" charset="0"/>
              <a:cs typeface="Times New Roman"/>
            </a:endParaRPr>
          </a:p>
          <a:p>
            <a:endParaRPr lang="en-US"/>
          </a:p>
        </p:txBody>
      </p:sp>
    </p:spTree>
    <p:extLst>
      <p:ext uri="{BB962C8B-B14F-4D97-AF65-F5344CB8AC3E}">
        <p14:creationId xmlns:p14="http://schemas.microsoft.com/office/powerpoint/2010/main" val="124493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Solution: </a:t>
            </a:r>
            <a:r>
              <a:rPr lang="en-US">
                <a:solidFill>
                  <a:schemeClr val="accent2">
                    <a:lumMod val="60000"/>
                    <a:lumOff val="40000"/>
                  </a:schemeClr>
                </a:solidFill>
                <a:cs typeface="Arial"/>
              </a:rPr>
              <a:t>Creativity with locations, equipment, and then modifying curricula with space issues/limitations in mind. Learning what works best will be an ongoing opportunity for us to improve facilities, curriculum, learning outcomes</a:t>
            </a:r>
          </a:p>
          <a:p>
            <a:r>
              <a:rPr lang="en-US">
                <a:solidFill>
                  <a:schemeClr val="accent2">
                    <a:lumMod val="60000"/>
                    <a:lumOff val="40000"/>
                  </a:schemeClr>
                </a:solidFill>
                <a:cs typeface="Arial"/>
              </a:rPr>
              <a:t>Solution: We use video conferencing for the Grant team weekly meetings, faculty weekly meetings, and the monthly steering committee meetings. This solution brings us all together easily which previously would have been difficult for all team members to get together due to the large distances between campus locations.</a:t>
            </a:r>
          </a:p>
          <a:p>
            <a:endParaRPr lang="en-US">
              <a:solidFill>
                <a:srgbClr val="F4B183"/>
              </a:solidFill>
              <a:cs typeface="Calibri"/>
            </a:endParaRPr>
          </a:p>
          <a:p>
            <a:r>
              <a:rPr lang="en-US"/>
              <a:t>Our three locations in rural area are in the far reaches of our service district. The Andrews Center is located in rural Bradford County with a county population of 27,000 residents. The Watson Center is in Keystone Heights, FL with a population of 1500 and the Davis Center is in rural southwestern Alachua County with a population of just over 1000 residents. </a:t>
            </a:r>
          </a:p>
        </p:txBody>
      </p:sp>
    </p:spTree>
    <p:extLst>
      <p:ext uri="{BB962C8B-B14F-4D97-AF65-F5344CB8AC3E}">
        <p14:creationId xmlns:p14="http://schemas.microsoft.com/office/powerpoint/2010/main" val="410538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361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2">
                    <a:lumMod val="60000"/>
                    <a:lumOff val="40000"/>
                  </a:schemeClr>
                </a:solidFill>
                <a:latin typeface="Arial"/>
                <a:ea typeface="Calibri" panose="020F0502020204030204" pitchFamily="34" charset="0"/>
                <a:cs typeface="Times New Roman"/>
              </a:rPr>
              <a:t>Solution: </a:t>
            </a:r>
            <a:r>
              <a:rPr lang="en-US">
                <a:solidFill>
                  <a:schemeClr val="accent2">
                    <a:lumMod val="60000"/>
                    <a:lumOff val="40000"/>
                  </a:schemeClr>
                </a:solidFill>
                <a:ea typeface="Calibri" panose="020F0502020204030204" pitchFamily="34" charset="0"/>
                <a:cs typeface="Times New Roman"/>
              </a:rPr>
              <a:t>Professional Development courses were offered to the ATE grant team and potential instructors.  One week- 50 hours for STEM Guitar at the Blount Center; four days – 3 hours  - 12 total hours for Rocketry at the Watson Center and the same time, 4 days/total 12 hours, for Robotics at the Andrews Center. All of the classes were filled with interested instructors.</a:t>
            </a:r>
            <a:endParaRPr lang="en-US">
              <a:solidFill>
                <a:schemeClr val="accent2">
                  <a:lumMod val="60000"/>
                  <a:lumOff val="40000"/>
                </a:schemeClr>
              </a:solidFil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Arial"/>
                <a:ea typeface="Calibri" panose="020F0502020204030204" pitchFamily="34" charset="0"/>
                <a:cs typeface="Times New Roman"/>
              </a:rPr>
              <a:t>Solution: </a:t>
            </a:r>
            <a:r>
              <a:rPr lang="en-US">
                <a:solidFill>
                  <a:schemeClr val="accent2">
                    <a:lumMod val="60000"/>
                    <a:lumOff val="40000"/>
                  </a:schemeClr>
                </a:solidFill>
                <a:latin typeface="Arial"/>
                <a:ea typeface="Calibri" panose="020F0502020204030204" pitchFamily="34" charset="0"/>
                <a:cs typeface="Times New Roman"/>
              </a:rPr>
              <a:t>Meeting with department chairs and presenting at department meetings to increase faculty participation</a:t>
            </a:r>
            <a:endParaRPr lang="en-US">
              <a:solidFill>
                <a:schemeClr val="accent2">
                  <a:lumMod val="60000"/>
                  <a:lumOff val="40000"/>
                </a:schemeClr>
              </a:solidFill>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Arial"/>
                <a:ea typeface="Calibri" panose="020F0502020204030204" pitchFamily="34" charset="0"/>
                <a:cs typeface="Arial"/>
              </a:rPr>
              <a:t>Solution: Presenting at Advising Team general meeting to share the course information with advisors at our main campus to attract students to the rural locations for these courses as they are ONLY offered at our remote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accent2">
                  <a:lumMod val="60000"/>
                  <a:lumOff val="40000"/>
                </a:schemeClr>
              </a:solidFill>
              <a:ea typeface="Calibri" panose="020F0502020204030204" pitchFamily="34" charset="0"/>
              <a:cs typeface="Times New Roman"/>
            </a:endParaRPr>
          </a:p>
          <a:p>
            <a:endParaRPr lang="en-US"/>
          </a:p>
        </p:txBody>
      </p:sp>
    </p:spTree>
    <p:extLst>
      <p:ext uri="{BB962C8B-B14F-4D97-AF65-F5344CB8AC3E}">
        <p14:creationId xmlns:p14="http://schemas.microsoft.com/office/powerpoint/2010/main" val="1440951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r>
              <a:rPr lang="en-US"/>
              <a:t>Online instruction</a:t>
            </a:r>
            <a:br>
              <a:rPr lang="en-US"/>
            </a:br>
            <a:endParaRPr lang="en-US"/>
          </a:p>
          <a:p>
            <a:pPr marL="342900" lvl="1" indent="-342900">
              <a:buChar char="•"/>
            </a:pPr>
            <a:r>
              <a:rPr lang="en-US"/>
              <a:t>keeping students engaged</a:t>
            </a:r>
          </a:p>
          <a:p>
            <a:pPr marL="342900" lvl="1" indent="-342900">
              <a:buChar char="•"/>
            </a:pPr>
            <a:r>
              <a:rPr lang="en-US"/>
              <a:t>capturing results of the semester for research</a:t>
            </a:r>
          </a:p>
          <a:p>
            <a:pPr marL="342900" lvl="1" indent="-342900">
              <a:buChar char="•"/>
            </a:pPr>
            <a:r>
              <a:rPr lang="en-US"/>
              <a:t>proposed idea to finish guitars, have a rocket shoot</a:t>
            </a:r>
          </a:p>
          <a:p>
            <a:endParaRPr lang="en-US">
              <a:cs typeface="Calibri"/>
            </a:endParaRPr>
          </a:p>
        </p:txBody>
      </p:sp>
    </p:spTree>
    <p:extLst>
      <p:ext uri="{BB962C8B-B14F-4D97-AF65-F5344CB8AC3E}">
        <p14:creationId xmlns:p14="http://schemas.microsoft.com/office/powerpoint/2010/main" val="94577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Cambria"/>
                <a:ea typeface="Cambria" panose="02040503050406030204" pitchFamily="18" charset="0"/>
              </a:rPr>
              <a:t>We have added a section of this course at our downtown Gainesville campus location in order to attract more underrepresented students into STEM courses and potentially STEM careers.</a:t>
            </a:r>
          </a:p>
          <a:p>
            <a:endParaRPr lang="en-US"/>
          </a:p>
          <a:p>
            <a:pPr marL="742950" lvl="1" indent="-285750">
              <a:buFont typeface="Arial"/>
              <a:buChar char="•"/>
            </a:pPr>
            <a:r>
              <a:rPr lang="en-US"/>
              <a:t>new instructor</a:t>
            </a:r>
          </a:p>
          <a:p>
            <a:pPr marL="1200150" lvl="2" indent="-285750">
              <a:buFont typeface="Arial"/>
              <a:buChar char="•"/>
            </a:pPr>
            <a:r>
              <a:rPr lang="en-US"/>
              <a:t>her background, involvement in community, minority status</a:t>
            </a:r>
          </a:p>
          <a:p>
            <a:pPr marL="742950" lvl="1" indent="-285750">
              <a:buFont typeface="Arial"/>
              <a:buChar char="•"/>
            </a:pPr>
            <a:r>
              <a:rPr lang="en-US"/>
              <a:t>strengthen online curriculum/presence for fall semester</a:t>
            </a:r>
          </a:p>
          <a:p>
            <a:pPr marL="742950" lvl="1" indent="-285750">
              <a:buFont typeface="Arial"/>
              <a:buChar char="•"/>
            </a:pPr>
            <a:r>
              <a:rPr lang="en-US"/>
              <a:t>new possibilities for future grants?</a:t>
            </a:r>
          </a:p>
          <a:p>
            <a:endParaRPr lang="en-US">
              <a:cs typeface="Calibri"/>
            </a:endParaRPr>
          </a:p>
        </p:txBody>
      </p:sp>
    </p:spTree>
    <p:extLst>
      <p:ext uri="{BB962C8B-B14F-4D97-AF65-F5344CB8AC3E}">
        <p14:creationId xmlns:p14="http://schemas.microsoft.com/office/powerpoint/2010/main" val="250026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r>
              <a:rPr lang="en-US"/>
              <a:t>interested in partnering?</a:t>
            </a:r>
          </a:p>
          <a:p>
            <a:pPr marL="342900" lvl="1" indent="-342900">
              <a:buChar char="•"/>
            </a:pPr>
            <a:r>
              <a:rPr lang="en-US"/>
              <a:t>interested in teaching this at your school? We have curriculum developed! Validated survey to use! Online modules and videos.</a:t>
            </a:r>
          </a:p>
          <a:p>
            <a:pPr marL="342900" lvl="1" indent="-342900">
              <a:buChar char="•"/>
            </a:pPr>
            <a:r>
              <a:rPr lang="en-US"/>
              <a:t>interested in any of our PDs?</a:t>
            </a:r>
          </a:p>
          <a:p>
            <a:endParaRPr lang="en-US">
              <a:cs typeface="Calibri"/>
            </a:endParaRPr>
          </a:p>
        </p:txBody>
      </p:sp>
    </p:spTree>
    <p:extLst>
      <p:ext uri="{BB962C8B-B14F-4D97-AF65-F5344CB8AC3E}">
        <p14:creationId xmlns:p14="http://schemas.microsoft.com/office/powerpoint/2010/main" val="231074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754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SFCOLLEGE.EDU/GRRATE  Learn entry-level STEM skills through Robot, rocket, or guitar building! Students will apply science, technology, research, engineering, arts, and math skills while building any of the three projects.  Class includes a field trip to NASA. This is a project-based course with three experiential learning project options: guitar building, robotics, and rocketry. Students will gain knowledge in the areas of Science, Technology, Research, Engineering, Arts and Mathematics while building a guitar, robot, or rocket. The course aims to emphasize collaboration with industry partners to expose students to careers available in STEM fields, and to connect students with industry so they obtain firsthand knowledge of requirements for developing a successful career.</a:t>
            </a:r>
          </a:p>
          <a:p>
            <a:endParaRPr lang="en-US">
              <a:cs typeface="Calibri"/>
            </a:endParaRPr>
          </a:p>
        </p:txBody>
      </p:sp>
    </p:spTree>
    <p:extLst>
      <p:ext uri="{BB962C8B-B14F-4D97-AF65-F5344CB8AC3E}">
        <p14:creationId xmlns:p14="http://schemas.microsoft.com/office/powerpoint/2010/main" val="37147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1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from this diagram there are common skills across all three course sections which are being taught, but they each have a few skills specific to the project itself. For example, the Robotics course includes computer coding, the Rocketry portion teaches Aerodynamics, and the Guitar class exposes students to using hand tools and soldering.</a:t>
            </a:r>
          </a:p>
        </p:txBody>
      </p:sp>
    </p:spTree>
    <p:extLst>
      <p:ext uri="{BB962C8B-B14F-4D97-AF65-F5344CB8AC3E}">
        <p14:creationId xmlns:p14="http://schemas.microsoft.com/office/powerpoint/2010/main" val="138122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this grant a college credit course was created and is located at our rural campus locations. Each campus location's course has a different project, although they all are housed under one course number.</a:t>
            </a:r>
          </a:p>
          <a:p>
            <a:endParaRPr lang="en-US">
              <a:cs typeface="Calibri"/>
            </a:endParaRPr>
          </a:p>
          <a:p>
            <a:r>
              <a:rPr lang="en-US" sz="1200">
                <a:cs typeface="Times New Roman"/>
              </a:rPr>
              <a:t>Create and implement a project –based research and analysis course with three interchangeable hands-on experiential learning options: guitar building, robotics, or rocketry</a:t>
            </a:r>
            <a:endParaRPr lang="en-US">
              <a:cs typeface="Calibri"/>
            </a:endParaRPr>
          </a:p>
        </p:txBody>
      </p:sp>
    </p:spTree>
    <p:extLst>
      <p:ext uri="{BB962C8B-B14F-4D97-AF65-F5344CB8AC3E}">
        <p14:creationId xmlns:p14="http://schemas.microsoft.com/office/powerpoint/2010/main" val="169343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provided three extensive professional development courses for the grant team, interested faculty, community partners, interested staff at each of the centers in the spring of 2019. By inviting staff from the rural centers we were able to get buy-in to the project and to gather location specific feedback. We had the team from Guitarbuilding.org come and do a PD for over 40 hours for 11 participants. The robotics training was held over 4 evenings for a total of12 hours exposing participants to coding, robot building, competition skills, and more. The Rocketry training was a 12 hour program building rockets from kits along with making several types of handmade rockets. We launched water rockets, kit rockets, and hand built rockets to great success. Measurement was one of the STEM skills that was stressed in all of the professional development trainings.</a:t>
            </a:r>
          </a:p>
        </p:txBody>
      </p:sp>
    </p:spTree>
    <p:extLst>
      <p:ext uri="{BB962C8B-B14F-4D97-AF65-F5344CB8AC3E}">
        <p14:creationId xmlns:p14="http://schemas.microsoft.com/office/powerpoint/2010/main" val="288096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356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Calibri" panose="020F0502020204030204" pitchFamily="34" charset="0"/>
                <a:cs typeface="Times New Roman"/>
              </a:rPr>
              <a:t>Solution: </a:t>
            </a:r>
            <a:r>
              <a:rPr lang="en-US" sz="1200">
                <a:solidFill>
                  <a:schemeClr val="accent2">
                    <a:lumMod val="60000"/>
                    <a:lumOff val="40000"/>
                  </a:schemeClr>
                </a:solidFill>
                <a:cs typeface="Arial"/>
              </a:rPr>
              <a:t>We have made interactive displays located near advisor's office in each of our rural locations. We will be going into our College Success Classes to explain the course and its objectives. We are making connections with high school guidance offices for their dual enrolled students and to create excitement for incoming freshman.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2">
                    <a:lumMod val="60000"/>
                    <a:lumOff val="40000"/>
                  </a:schemeClr>
                </a:solidFill>
                <a:ea typeface="Calibri" panose="020F0502020204030204" pitchFamily="34" charset="0"/>
                <a:cs typeface="Arial"/>
              </a:rPr>
              <a:t>The Beta test was a summer camp for Upward Bound students over 8 days. We were able to see what worked and saw what didn’t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2">
                  <a:lumMod val="60000"/>
                  <a:lumOff val="40000"/>
                </a:schemeClr>
              </a:solidFil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2">
                    <a:lumMod val="60000"/>
                    <a:lumOff val="40000"/>
                  </a:schemeClr>
                </a:solidFill>
                <a:ea typeface="Calibri" panose="020F0502020204030204" pitchFamily="34" charset="0"/>
                <a:cs typeface="Arial"/>
              </a:rPr>
              <a:t>Engaging </a:t>
            </a:r>
            <a:r>
              <a:rPr lang="en-US" sz="1200" err="1">
                <a:solidFill>
                  <a:schemeClr val="accent2">
                    <a:lumMod val="60000"/>
                    <a:lumOff val="40000"/>
                  </a:schemeClr>
                </a:solidFill>
                <a:ea typeface="Calibri" panose="020F0502020204030204" pitchFamily="34" charset="0"/>
                <a:cs typeface="Arial"/>
              </a:rPr>
              <a:t>underrespresented</a:t>
            </a:r>
            <a:r>
              <a:rPr lang="en-US" sz="1200">
                <a:solidFill>
                  <a:schemeClr val="accent2">
                    <a:lumMod val="60000"/>
                    <a:lumOff val="40000"/>
                  </a:schemeClr>
                </a:solidFill>
                <a:ea typeface="Calibri" panose="020F0502020204030204" pitchFamily="34" charset="0"/>
                <a:cs typeface="Arial"/>
              </a:rPr>
              <a:t> students and capturing intended audience.</a:t>
            </a:r>
            <a:endParaRPr lang="en-US" sz="1200">
              <a:solidFill>
                <a:schemeClr val="accent2">
                  <a:lumMod val="60000"/>
                  <a:lumOff val="40000"/>
                </a:schemeClr>
              </a:solidFill>
              <a:ea typeface="Calibri" panose="020F0502020204030204" pitchFamily="34" charset="0"/>
              <a:cs typeface="Times New Roman"/>
            </a:endParaRPr>
          </a:p>
          <a:p>
            <a:endParaRPr lang="en-US"/>
          </a:p>
        </p:txBody>
      </p:sp>
    </p:spTree>
    <p:extLst>
      <p:ext uri="{BB962C8B-B14F-4D97-AF65-F5344CB8AC3E}">
        <p14:creationId xmlns:p14="http://schemas.microsoft.com/office/powerpoint/2010/main" val="111955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5912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62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110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23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939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947178"/>
      </p:ext>
    </p:extLst>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s://miso.fi.ncsu.edu/articles/s-stem-survey"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sfcollege.edu/grrate"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ideo" Target="https://www.youtube.com/embed/AsYBhYSmoXM?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National_Science_Foundation" TargetMode="Externa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fcollege.edu/grrat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ideo" Target="https://www.youtube.com/embed/1Xs5K_wUVuE?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DC270-4365-475D-A99D-067EEFB0D05A}"/>
              </a:ext>
            </a:extLst>
          </p:cNvPr>
          <p:cNvPicPr>
            <a:picLocks noChangeAspect="1"/>
          </p:cNvPicPr>
          <p:nvPr/>
        </p:nvPicPr>
        <p:blipFill>
          <a:blip r:embed="rId3"/>
          <a:stretch>
            <a:fillRect/>
          </a:stretch>
        </p:blipFill>
        <p:spPr>
          <a:xfrm>
            <a:off x="0" y="74428"/>
            <a:ext cx="9144000" cy="5436075"/>
          </a:xfrm>
          <a:prstGeom prst="rect">
            <a:avLst/>
          </a:prstGeom>
        </p:spPr>
      </p:pic>
    </p:spTree>
    <p:extLst>
      <p:ext uri="{BB962C8B-B14F-4D97-AF65-F5344CB8AC3E}">
        <p14:creationId xmlns:p14="http://schemas.microsoft.com/office/powerpoint/2010/main" val="21257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5E6A-11FE-4A47-89CA-1A1DFB3F7EC0}"/>
              </a:ext>
            </a:extLst>
          </p:cNvPr>
          <p:cNvSpPr>
            <a:spLocks noGrp="1"/>
          </p:cNvSpPr>
          <p:nvPr>
            <p:ph type="title"/>
          </p:nvPr>
        </p:nvSpPr>
        <p:spPr/>
        <p:txBody>
          <a:bodyPr>
            <a:normAutofit/>
          </a:bodyPr>
          <a:lstStyle/>
          <a:p>
            <a:pPr algn="ctr"/>
            <a:r>
              <a:rPr lang="en-US" sz="3600"/>
              <a:t>Grant Objective 4:</a:t>
            </a:r>
            <a:br>
              <a:rPr lang="en-US" sz="3600"/>
            </a:br>
            <a:endParaRPr lang="en-US" sz="3600"/>
          </a:p>
        </p:txBody>
      </p:sp>
      <p:sp>
        <p:nvSpPr>
          <p:cNvPr id="3" name="Subtitle 2">
            <a:extLst>
              <a:ext uri="{FF2B5EF4-FFF2-40B4-BE49-F238E27FC236}">
                <a16:creationId xmlns:a16="http://schemas.microsoft.com/office/drawing/2014/main" id="{37F0F961-D44B-45B8-95DD-DF378A36C84F}"/>
              </a:ext>
            </a:extLst>
          </p:cNvPr>
          <p:cNvSpPr>
            <a:spLocks noGrp="1"/>
          </p:cNvSpPr>
          <p:nvPr>
            <p:ph type="subTitle" idx="1"/>
          </p:nvPr>
        </p:nvSpPr>
        <p:spPr>
          <a:xfrm>
            <a:off x="628649" y="1542419"/>
            <a:ext cx="7796259" cy="1655762"/>
          </a:xfrm>
        </p:spPr>
        <p:txBody>
          <a:bodyPr/>
          <a:lstStyle/>
          <a:p>
            <a:pPr algn="l"/>
            <a:r>
              <a:rPr lang="en-US">
                <a:cs typeface="Times New Roman"/>
              </a:rPr>
              <a:t>4. Evaluate the change in STEM career attitudes and intentions of program participation through a pre- and post-test research study</a:t>
            </a:r>
            <a:endParaRPr lang="en-US"/>
          </a:p>
        </p:txBody>
      </p:sp>
      <p:sp>
        <p:nvSpPr>
          <p:cNvPr id="4" name="TextBox 3">
            <a:extLst>
              <a:ext uri="{FF2B5EF4-FFF2-40B4-BE49-F238E27FC236}">
                <a16:creationId xmlns:a16="http://schemas.microsoft.com/office/drawing/2014/main" id="{465B7A1A-C80D-4411-9B8D-C67C3694A0C1}"/>
              </a:ext>
            </a:extLst>
          </p:cNvPr>
          <p:cNvSpPr txBox="1"/>
          <p:nvPr/>
        </p:nvSpPr>
        <p:spPr>
          <a:xfrm>
            <a:off x="914400" y="3728621"/>
            <a:ext cx="6880194" cy="369332"/>
          </a:xfrm>
          <a:prstGeom prst="rect">
            <a:avLst/>
          </a:prstGeom>
          <a:noFill/>
        </p:spPr>
        <p:txBody>
          <a:bodyPr wrap="square" rtlCol="0">
            <a:spAutoFit/>
          </a:bodyPr>
          <a:lstStyle/>
          <a:p>
            <a:r>
              <a:rPr lang="en-US">
                <a:solidFill>
                  <a:schemeClr val="bg2"/>
                </a:solidFill>
                <a:hlinkClick r:id="rId2">
                  <a:extLst>
                    <a:ext uri="{A12FA001-AC4F-418D-AE19-62706E023703}">
                      <ahyp:hlinkClr xmlns:ahyp="http://schemas.microsoft.com/office/drawing/2018/hyperlinkcolor" val="tx"/>
                    </a:ext>
                  </a:extLst>
                </a:hlinkClick>
              </a:rPr>
              <a:t>https://miso.fi.ncsu.edu/articles/s-stem-survey</a:t>
            </a:r>
            <a:endParaRPr lang="en-US">
              <a:solidFill>
                <a:schemeClr val="bg2"/>
              </a:solidFill>
            </a:endParaRPr>
          </a:p>
        </p:txBody>
      </p:sp>
    </p:spTree>
    <p:extLst>
      <p:ext uri="{BB962C8B-B14F-4D97-AF65-F5344CB8AC3E}">
        <p14:creationId xmlns:p14="http://schemas.microsoft.com/office/powerpoint/2010/main" val="862892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A03BD-9D73-4EDA-9687-06F92777247B}"/>
              </a:ext>
            </a:extLst>
          </p:cNvPr>
          <p:cNvSpPr>
            <a:spLocks noGrp="1"/>
          </p:cNvSpPr>
          <p:nvPr>
            <p:ph type="title"/>
          </p:nvPr>
        </p:nvSpPr>
        <p:spPr>
          <a:xfrm>
            <a:off x="628650" y="365127"/>
            <a:ext cx="7886700" cy="409936"/>
          </a:xfrm>
        </p:spPr>
        <p:txBody>
          <a:bodyPr>
            <a:noAutofit/>
          </a:bodyPr>
          <a:lstStyle/>
          <a:p>
            <a:pPr algn="ctr"/>
            <a:r>
              <a:rPr lang="en-US" sz="3600">
                <a:latin typeface="Arial"/>
                <a:cs typeface="Times New Roman"/>
              </a:rPr>
              <a:t>Key Challenges:</a:t>
            </a:r>
            <a:r>
              <a:rPr lang="en-US" sz="3600"/>
              <a:t> Student Related</a:t>
            </a:r>
          </a:p>
        </p:txBody>
      </p:sp>
      <p:sp>
        <p:nvSpPr>
          <p:cNvPr id="4" name="Subtitle 3">
            <a:extLst>
              <a:ext uri="{FF2B5EF4-FFF2-40B4-BE49-F238E27FC236}">
                <a16:creationId xmlns:a16="http://schemas.microsoft.com/office/drawing/2014/main" id="{E0E036BB-0207-4FF5-88C7-749A4C5FD4C3}"/>
              </a:ext>
            </a:extLst>
          </p:cNvPr>
          <p:cNvSpPr>
            <a:spLocks noGrp="1"/>
          </p:cNvSpPr>
          <p:nvPr>
            <p:ph type="subTitle" idx="1"/>
          </p:nvPr>
        </p:nvSpPr>
        <p:spPr>
          <a:xfrm>
            <a:off x="0" y="958788"/>
            <a:ext cx="9144000" cy="5032710"/>
          </a:xfrm>
        </p:spPr>
        <p:txBody>
          <a:bodyPr vert="horz" lIns="91440" tIns="45720" rIns="91440" bIns="45720" rtlCol="0" anchor="t">
            <a:normAutofit/>
          </a:bodyPr>
          <a:lstStyle/>
          <a:p>
            <a:pPr marL="457200" indent="-457200" algn="l">
              <a:buFont typeface="+mj-lt"/>
              <a:buAutoNum type="arabicPeriod"/>
            </a:pPr>
            <a:r>
              <a:rPr lang="en-US"/>
              <a:t>Engaging underrepresented students</a:t>
            </a:r>
          </a:p>
          <a:p>
            <a:pPr marL="457200" indent="-457200" algn="l">
              <a:buFont typeface="+mj-lt"/>
              <a:buAutoNum type="arabicPeriod"/>
            </a:pPr>
            <a:r>
              <a:rPr lang="en-US"/>
              <a:t>Low enrollment</a:t>
            </a:r>
          </a:p>
          <a:p>
            <a:pPr marL="457200" indent="-457200" algn="l">
              <a:buFont typeface="+mj-lt"/>
              <a:buAutoNum type="arabicPeriod"/>
            </a:pPr>
            <a:r>
              <a:rPr lang="en-US">
                <a:ea typeface="Calibri" panose="020F0502020204030204" pitchFamily="34" charset="0"/>
                <a:cs typeface="Times New Roman"/>
              </a:rPr>
              <a:t>Marketing the class to diverse populations</a:t>
            </a:r>
          </a:p>
          <a:p>
            <a:pPr marL="457200" indent="-457200" algn="l">
              <a:buFont typeface="+mj-lt"/>
              <a:buAutoNum type="arabicPeriod"/>
            </a:pPr>
            <a:endParaRPr lang="en-US">
              <a:ea typeface="Calibri" panose="020F0502020204030204" pitchFamily="34" charset="0"/>
              <a:cs typeface="Times New Roman"/>
            </a:endParaRPr>
          </a:p>
          <a:p>
            <a:pPr marL="285750" indent="-285750" algn="l">
              <a:buFont typeface="Arial" panose="020B0604020202020204" pitchFamily="34" charset="0"/>
              <a:buChar char="•"/>
            </a:pPr>
            <a:endParaRPr lang="en-US" sz="2000">
              <a:ea typeface="Calibri" panose="020F0502020204030204" pitchFamily="34" charset="0"/>
              <a:cs typeface="Times New Roman"/>
            </a:endParaRPr>
          </a:p>
          <a:p>
            <a:pPr marL="285750" indent="-285750" algn="l">
              <a:buFont typeface="Arial" panose="020B0604020202020204" pitchFamily="34" charset="0"/>
              <a:buChar char="•"/>
            </a:pPr>
            <a:endParaRPr lang="en-US" sz="2000"/>
          </a:p>
          <a:p>
            <a:pPr marL="285750" indent="-285750" algn="l">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231A44E8-2EA0-4CA4-A487-4ED06D5AD0E5}"/>
              </a:ext>
            </a:extLst>
          </p:cNvPr>
          <p:cNvPicPr>
            <a:picLocks noChangeAspect="1"/>
          </p:cNvPicPr>
          <p:nvPr/>
        </p:nvPicPr>
        <p:blipFill rotWithShape="1">
          <a:blip r:embed="rId3"/>
          <a:srcRect l="10568" t="30367" r="5673" b="14015"/>
          <a:stretch/>
        </p:blipFill>
        <p:spPr>
          <a:xfrm>
            <a:off x="1899821" y="3133818"/>
            <a:ext cx="5069150" cy="2388094"/>
          </a:xfrm>
          <a:prstGeom prst="rect">
            <a:avLst/>
          </a:prstGeom>
        </p:spPr>
      </p:pic>
    </p:spTree>
    <p:extLst>
      <p:ext uri="{BB962C8B-B14F-4D97-AF65-F5344CB8AC3E}">
        <p14:creationId xmlns:p14="http://schemas.microsoft.com/office/powerpoint/2010/main" val="339335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11ED662-2015-485F-BF75-3067CDB5A08F}"/>
              </a:ext>
            </a:extLst>
          </p:cNvPr>
          <p:cNvGraphicFramePr>
            <a:graphicFrameLocks/>
          </p:cNvGraphicFramePr>
          <p:nvPr>
            <p:extLst>
              <p:ext uri="{D42A27DB-BD31-4B8C-83A1-F6EECF244321}">
                <p14:modId xmlns:p14="http://schemas.microsoft.com/office/powerpoint/2010/main" val="1942983873"/>
              </p:ext>
            </p:extLst>
          </p:nvPr>
        </p:nvGraphicFramePr>
        <p:xfrm>
          <a:off x="4021015" y="1590594"/>
          <a:ext cx="5122985"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3C38915-6C9A-47C8-A680-F61ADA5719BE}"/>
              </a:ext>
            </a:extLst>
          </p:cNvPr>
          <p:cNvSpPr txBox="1"/>
          <p:nvPr/>
        </p:nvSpPr>
        <p:spPr>
          <a:xfrm>
            <a:off x="790113" y="195310"/>
            <a:ext cx="7430609" cy="646331"/>
          </a:xfrm>
          <a:prstGeom prst="rect">
            <a:avLst/>
          </a:prstGeom>
          <a:noFill/>
        </p:spPr>
        <p:txBody>
          <a:bodyPr wrap="square" rtlCol="0">
            <a:spAutoFit/>
          </a:bodyPr>
          <a:lstStyle/>
          <a:p>
            <a:pPr algn="ctr"/>
            <a:r>
              <a:rPr lang="en-US" sz="3600">
                <a:solidFill>
                  <a:schemeClr val="bg1"/>
                </a:solidFill>
              </a:rPr>
              <a:t> 2019/Spring 2020 Demographics </a:t>
            </a:r>
          </a:p>
        </p:txBody>
      </p:sp>
      <p:graphicFrame>
        <p:nvGraphicFramePr>
          <p:cNvPr id="5" name="Chart 4">
            <a:extLst>
              <a:ext uri="{FF2B5EF4-FFF2-40B4-BE49-F238E27FC236}">
                <a16:creationId xmlns:a16="http://schemas.microsoft.com/office/drawing/2014/main" id="{77663F8E-A276-48CC-BEC3-FB870BC3B592}"/>
              </a:ext>
            </a:extLst>
          </p:cNvPr>
          <p:cNvGraphicFramePr/>
          <p:nvPr>
            <p:extLst>
              <p:ext uri="{D42A27DB-BD31-4B8C-83A1-F6EECF244321}">
                <p14:modId xmlns:p14="http://schemas.microsoft.com/office/powerpoint/2010/main" val="900109496"/>
              </p:ext>
            </p:extLst>
          </p:nvPr>
        </p:nvGraphicFramePr>
        <p:xfrm>
          <a:off x="97654" y="1590594"/>
          <a:ext cx="4687410"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133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0303F3-FC5F-4941-975A-CA5BBDB9304F}"/>
              </a:ext>
            </a:extLst>
          </p:cNvPr>
          <p:cNvSpPr/>
          <p:nvPr/>
        </p:nvSpPr>
        <p:spPr>
          <a:xfrm>
            <a:off x="0" y="1518082"/>
            <a:ext cx="9144000" cy="4154984"/>
          </a:xfrm>
          <a:prstGeom prst="rect">
            <a:avLst/>
          </a:prstGeom>
        </p:spPr>
        <p:txBody>
          <a:bodyPr wrap="square">
            <a:spAutoFit/>
          </a:bodyPr>
          <a:lstStyle/>
          <a:p>
            <a:pPr marL="342900" indent="-342900">
              <a:buFont typeface="+mj-lt"/>
              <a:buAutoNum type="arabicPeriod"/>
            </a:pPr>
            <a:r>
              <a:rPr lang="en-US" sz="2400">
                <a:solidFill>
                  <a:schemeClr val="bg1"/>
                </a:solidFill>
              </a:rPr>
              <a:t>Helping faculty understand inclusive teaching methodology</a:t>
            </a:r>
          </a:p>
          <a:p>
            <a:pPr marL="342900" indent="-342900">
              <a:buFont typeface="+mj-lt"/>
              <a:buAutoNum type="arabicPeriod"/>
            </a:pPr>
            <a:endParaRPr lang="en-US" sz="2400">
              <a:solidFill>
                <a:schemeClr val="bg1"/>
              </a:solidFill>
            </a:endParaRPr>
          </a:p>
          <a:p>
            <a:pPr marL="342900" indent="-342900">
              <a:buFont typeface="+mj-lt"/>
              <a:buAutoNum type="arabicPeriod"/>
            </a:pPr>
            <a:r>
              <a:rPr lang="en-US" sz="2400">
                <a:solidFill>
                  <a:schemeClr val="bg1"/>
                </a:solidFill>
              </a:rPr>
              <a:t>Aligning overarching goals in 3 disparate curricula</a:t>
            </a:r>
          </a:p>
          <a:p>
            <a:pPr marL="342900" indent="-342900">
              <a:buFont typeface="+mj-lt"/>
              <a:buAutoNum type="arabicPeriod"/>
            </a:pPr>
            <a:endParaRPr lang="en-US" sz="2400">
              <a:solidFill>
                <a:schemeClr val="bg1"/>
              </a:solidFill>
            </a:endParaRPr>
          </a:p>
          <a:p>
            <a:pPr marL="342900" indent="-342900">
              <a:buFont typeface="+mj-lt"/>
              <a:buAutoNum type="arabicPeriod"/>
            </a:pPr>
            <a:r>
              <a:rPr lang="en-US" sz="2400">
                <a:solidFill>
                  <a:schemeClr val="bg1"/>
                </a:solidFill>
              </a:rPr>
              <a:t>Challenging the status quo of course design while creating an interdisciplinary STEM-oriented course without prerequisites</a:t>
            </a:r>
          </a:p>
          <a:p>
            <a:pPr marL="342900" indent="-342900">
              <a:buFont typeface="+mj-lt"/>
              <a:buAutoNum type="arabicPeriod"/>
            </a:pPr>
            <a:endParaRPr lang="en-US" sz="2400">
              <a:solidFill>
                <a:schemeClr val="bg1"/>
              </a:solidFill>
            </a:endParaRPr>
          </a:p>
          <a:p>
            <a:pPr marL="342900" indent="-342900">
              <a:buFont typeface="+mj-lt"/>
              <a:buAutoNum type="arabicPeriod"/>
            </a:pPr>
            <a:r>
              <a:rPr lang="en-US" sz="2400">
                <a:solidFill>
                  <a:schemeClr val="bg1"/>
                </a:solidFill>
                <a:ea typeface="Calibri" panose="020F0502020204030204" pitchFamily="34" charset="0"/>
                <a:cs typeface="Times New Roman"/>
              </a:rPr>
              <a:t>Establishing the course as a part of SF’s curriculum</a:t>
            </a:r>
          </a:p>
          <a:p>
            <a:endParaRPr lang="en-US">
              <a:solidFill>
                <a:schemeClr val="bg1"/>
              </a:solidFill>
              <a:ea typeface="Calibri" panose="020F0502020204030204" pitchFamily="34" charset="0"/>
              <a:cs typeface="Times New Roman"/>
            </a:endParaRPr>
          </a:p>
          <a:p>
            <a:endParaRPr lang="en-US">
              <a:solidFill>
                <a:schemeClr val="bg1"/>
              </a:solidFill>
            </a:endParaRPr>
          </a:p>
          <a:p>
            <a:endParaRPr lang="en-US">
              <a:solidFill>
                <a:schemeClr val="bg1"/>
              </a:solidFill>
            </a:endParaRPr>
          </a:p>
          <a:p>
            <a:endParaRPr lang="en-US">
              <a:solidFill>
                <a:schemeClr val="bg1"/>
              </a:solidFill>
            </a:endParaRPr>
          </a:p>
        </p:txBody>
      </p:sp>
      <p:sp>
        <p:nvSpPr>
          <p:cNvPr id="3" name="TextBox 2">
            <a:extLst>
              <a:ext uri="{FF2B5EF4-FFF2-40B4-BE49-F238E27FC236}">
                <a16:creationId xmlns:a16="http://schemas.microsoft.com/office/drawing/2014/main" id="{E4D031C3-3013-4ECE-AED0-CC4742EA992D}"/>
              </a:ext>
            </a:extLst>
          </p:cNvPr>
          <p:cNvSpPr txBox="1"/>
          <p:nvPr/>
        </p:nvSpPr>
        <p:spPr>
          <a:xfrm>
            <a:off x="867166" y="539262"/>
            <a:ext cx="7779684" cy="1754326"/>
          </a:xfrm>
          <a:prstGeom prst="rect">
            <a:avLst/>
          </a:prstGeom>
          <a:noFill/>
        </p:spPr>
        <p:txBody>
          <a:bodyPr wrap="square" rtlCol="0">
            <a:spAutoFit/>
          </a:bodyPr>
          <a:lstStyle/>
          <a:p>
            <a:endParaRPr lang="en-US" sz="3600">
              <a:solidFill>
                <a:schemeClr val="bg1"/>
              </a:solidFill>
            </a:endParaRPr>
          </a:p>
          <a:p>
            <a:endParaRPr lang="en-US" sz="3600">
              <a:solidFill>
                <a:schemeClr val="bg1"/>
              </a:solidFill>
            </a:endParaRPr>
          </a:p>
          <a:p>
            <a:endParaRPr lang="en-US" sz="3600">
              <a:solidFill>
                <a:schemeClr val="bg1"/>
              </a:solidFill>
            </a:endParaRPr>
          </a:p>
        </p:txBody>
      </p:sp>
      <p:pic>
        <p:nvPicPr>
          <p:cNvPr id="5" name="Picture 4">
            <a:extLst>
              <a:ext uri="{FF2B5EF4-FFF2-40B4-BE49-F238E27FC236}">
                <a16:creationId xmlns:a16="http://schemas.microsoft.com/office/drawing/2014/main" id="{112CD83D-70A0-439C-BB63-4BB7BE20D2E2}"/>
              </a:ext>
            </a:extLst>
          </p:cNvPr>
          <p:cNvPicPr>
            <a:picLocks noChangeAspect="1"/>
          </p:cNvPicPr>
          <p:nvPr/>
        </p:nvPicPr>
        <p:blipFill>
          <a:blip r:embed="rId3"/>
          <a:stretch>
            <a:fillRect/>
          </a:stretch>
        </p:blipFill>
        <p:spPr>
          <a:xfrm>
            <a:off x="6220518" y="4775584"/>
            <a:ext cx="2562225" cy="1781175"/>
          </a:xfrm>
          <a:prstGeom prst="rect">
            <a:avLst/>
          </a:prstGeom>
        </p:spPr>
      </p:pic>
      <p:sp>
        <p:nvSpPr>
          <p:cNvPr id="6" name="TextBox 5">
            <a:extLst>
              <a:ext uri="{FF2B5EF4-FFF2-40B4-BE49-F238E27FC236}">
                <a16:creationId xmlns:a16="http://schemas.microsoft.com/office/drawing/2014/main" id="{AC60DDBA-C075-4522-9E5B-033428307D4E}"/>
              </a:ext>
            </a:extLst>
          </p:cNvPr>
          <p:cNvSpPr txBox="1"/>
          <p:nvPr/>
        </p:nvSpPr>
        <p:spPr>
          <a:xfrm>
            <a:off x="0" y="355107"/>
            <a:ext cx="9144000" cy="646331"/>
          </a:xfrm>
          <a:prstGeom prst="rect">
            <a:avLst/>
          </a:prstGeom>
          <a:noFill/>
        </p:spPr>
        <p:txBody>
          <a:bodyPr wrap="square" rtlCol="0">
            <a:spAutoFit/>
          </a:bodyPr>
          <a:lstStyle/>
          <a:p>
            <a:pPr algn="ctr"/>
            <a:r>
              <a:rPr lang="en-US" sz="3600">
                <a:solidFill>
                  <a:schemeClr val="bg1"/>
                </a:solidFill>
              </a:rPr>
              <a:t>Key Challenges: Faculty Related</a:t>
            </a:r>
          </a:p>
        </p:txBody>
      </p:sp>
    </p:spTree>
    <p:extLst>
      <p:ext uri="{BB962C8B-B14F-4D97-AF65-F5344CB8AC3E}">
        <p14:creationId xmlns:p14="http://schemas.microsoft.com/office/powerpoint/2010/main" val="692412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3821C-69EA-44E2-AC68-CBBF7540A55F}"/>
              </a:ext>
            </a:extLst>
          </p:cNvPr>
          <p:cNvSpPr/>
          <p:nvPr/>
        </p:nvSpPr>
        <p:spPr>
          <a:xfrm>
            <a:off x="0" y="1384917"/>
            <a:ext cx="9144000" cy="830997"/>
          </a:xfrm>
          <a:prstGeom prst="rect">
            <a:avLst/>
          </a:prstGeom>
        </p:spPr>
        <p:txBody>
          <a:bodyPr wrap="square">
            <a:spAutoFit/>
          </a:bodyPr>
          <a:lstStyle/>
          <a:p>
            <a:pPr marL="342900" indent="-342900">
              <a:buFont typeface="+mj-lt"/>
              <a:buAutoNum type="arabicPeriod"/>
            </a:pPr>
            <a:r>
              <a:rPr lang="en-US" sz="2400">
                <a:solidFill>
                  <a:schemeClr val="bg1"/>
                </a:solidFill>
              </a:rPr>
              <a:t>Using technology to organize unified program from 4 different centers in 4 different towns</a:t>
            </a:r>
          </a:p>
        </p:txBody>
      </p:sp>
      <p:sp>
        <p:nvSpPr>
          <p:cNvPr id="3" name="TextBox 2">
            <a:extLst>
              <a:ext uri="{FF2B5EF4-FFF2-40B4-BE49-F238E27FC236}">
                <a16:creationId xmlns:a16="http://schemas.microsoft.com/office/drawing/2014/main" id="{5D054028-110A-42FE-ADBD-EA44C133B01F}"/>
              </a:ext>
            </a:extLst>
          </p:cNvPr>
          <p:cNvSpPr txBox="1"/>
          <p:nvPr/>
        </p:nvSpPr>
        <p:spPr>
          <a:xfrm>
            <a:off x="0" y="234461"/>
            <a:ext cx="9144000" cy="646331"/>
          </a:xfrm>
          <a:prstGeom prst="rect">
            <a:avLst/>
          </a:prstGeom>
          <a:noFill/>
        </p:spPr>
        <p:txBody>
          <a:bodyPr wrap="square" rtlCol="0">
            <a:spAutoFit/>
          </a:bodyPr>
          <a:lstStyle/>
          <a:p>
            <a:pPr algn="ctr"/>
            <a:r>
              <a:rPr lang="en-US" sz="3600">
                <a:solidFill>
                  <a:schemeClr val="bg1"/>
                </a:solidFill>
              </a:rPr>
              <a:t>Key Challenges: Facilities Related</a:t>
            </a:r>
          </a:p>
        </p:txBody>
      </p:sp>
      <p:pic>
        <p:nvPicPr>
          <p:cNvPr id="4" name="Picture 2" descr="A close up of a map&#10;&#10;Description generated with very high confidence">
            <a:extLst>
              <a:ext uri="{FF2B5EF4-FFF2-40B4-BE49-F238E27FC236}">
                <a16:creationId xmlns:a16="http://schemas.microsoft.com/office/drawing/2014/main" id="{413983A5-B527-4808-AA9E-96A958EC2EB7}"/>
              </a:ext>
            </a:extLst>
          </p:cNvPr>
          <p:cNvPicPr>
            <a:picLocks noChangeAspect="1"/>
          </p:cNvPicPr>
          <p:nvPr/>
        </p:nvPicPr>
        <p:blipFill>
          <a:blip r:embed="rId3"/>
          <a:stretch>
            <a:fillRect/>
          </a:stretch>
        </p:blipFill>
        <p:spPr>
          <a:xfrm>
            <a:off x="916157" y="2257546"/>
            <a:ext cx="7641004" cy="4515750"/>
          </a:xfrm>
          <a:prstGeom prst="rect">
            <a:avLst/>
          </a:prstGeom>
        </p:spPr>
      </p:pic>
      <p:pic>
        <p:nvPicPr>
          <p:cNvPr id="6" name="Graphic 5" descr="Electric guitar">
            <a:extLst>
              <a:ext uri="{FF2B5EF4-FFF2-40B4-BE49-F238E27FC236}">
                <a16:creationId xmlns:a16="http://schemas.microsoft.com/office/drawing/2014/main" id="{D3C7046F-7C3C-4C10-B766-78F7CFE34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748" y="5405025"/>
            <a:ext cx="1158536" cy="914400"/>
          </a:xfrm>
          <a:prstGeom prst="rect">
            <a:avLst/>
          </a:prstGeom>
        </p:spPr>
      </p:pic>
      <p:pic>
        <p:nvPicPr>
          <p:cNvPr id="8" name="Graphic 7" descr="Robot">
            <a:extLst>
              <a:ext uri="{FF2B5EF4-FFF2-40B4-BE49-F238E27FC236}">
                <a16:creationId xmlns:a16="http://schemas.microsoft.com/office/drawing/2014/main" id="{B7AE6BF7-3B16-4C57-9061-B71BA82B0C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1293" y="2300304"/>
            <a:ext cx="914400" cy="914400"/>
          </a:xfrm>
          <a:prstGeom prst="rect">
            <a:avLst/>
          </a:prstGeom>
        </p:spPr>
      </p:pic>
      <p:pic>
        <p:nvPicPr>
          <p:cNvPr id="12" name="Graphic 11" descr="Rocket">
            <a:extLst>
              <a:ext uri="{FF2B5EF4-FFF2-40B4-BE49-F238E27FC236}">
                <a16:creationId xmlns:a16="http://schemas.microsoft.com/office/drawing/2014/main" id="{C2D00B63-54C3-4482-87AD-A9F43A1AF6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7786" y="3080987"/>
            <a:ext cx="914400" cy="914400"/>
          </a:xfrm>
          <a:prstGeom prst="rect">
            <a:avLst/>
          </a:prstGeom>
        </p:spPr>
      </p:pic>
    </p:spTree>
    <p:extLst>
      <p:ext uri="{BB962C8B-B14F-4D97-AF65-F5344CB8AC3E}">
        <p14:creationId xmlns:p14="http://schemas.microsoft.com/office/powerpoint/2010/main" val="3022109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C5486-798E-451A-9D5B-80B822C8D641}"/>
              </a:ext>
            </a:extLst>
          </p:cNvPr>
          <p:cNvPicPr>
            <a:picLocks noChangeAspect="1"/>
          </p:cNvPicPr>
          <p:nvPr/>
        </p:nvPicPr>
        <p:blipFill>
          <a:blip r:embed="rId3"/>
          <a:stretch>
            <a:fillRect/>
          </a:stretch>
        </p:blipFill>
        <p:spPr>
          <a:xfrm>
            <a:off x="0" y="1091952"/>
            <a:ext cx="9144000" cy="4908797"/>
          </a:xfrm>
          <a:prstGeom prst="rect">
            <a:avLst/>
          </a:prstGeom>
        </p:spPr>
      </p:pic>
      <p:sp>
        <p:nvSpPr>
          <p:cNvPr id="3" name="TextBox 2">
            <a:extLst>
              <a:ext uri="{FF2B5EF4-FFF2-40B4-BE49-F238E27FC236}">
                <a16:creationId xmlns:a16="http://schemas.microsoft.com/office/drawing/2014/main" id="{66968093-EFFB-46FA-B0CF-18A4E6BB8532}"/>
              </a:ext>
            </a:extLst>
          </p:cNvPr>
          <p:cNvSpPr txBox="1"/>
          <p:nvPr/>
        </p:nvSpPr>
        <p:spPr>
          <a:xfrm>
            <a:off x="0" y="248574"/>
            <a:ext cx="9144000" cy="1107996"/>
          </a:xfrm>
          <a:prstGeom prst="rect">
            <a:avLst/>
          </a:prstGeom>
          <a:noFill/>
        </p:spPr>
        <p:txBody>
          <a:bodyPr wrap="square" rtlCol="0">
            <a:spAutoFit/>
          </a:bodyPr>
          <a:lstStyle/>
          <a:p>
            <a:pPr marL="342900" indent="-342900">
              <a:buFont typeface="+mj-lt"/>
              <a:buAutoNum type="arabicPeriod" startAt="2"/>
            </a:pPr>
            <a:r>
              <a:rPr lang="en-US" sz="2400">
                <a:solidFill>
                  <a:schemeClr val="bg1"/>
                </a:solidFill>
              </a:rPr>
              <a:t>Adapting to and modifying the existing classroom space available at our rural centers.</a:t>
            </a:r>
          </a:p>
          <a:p>
            <a:pPr marL="342900" indent="-342900">
              <a:buFont typeface="+mj-lt"/>
              <a:buAutoNum type="arabicPeriod" startAt="2"/>
            </a:pPr>
            <a:endParaRPr lang="en-US">
              <a:solidFill>
                <a:schemeClr val="bg1"/>
              </a:solidFill>
            </a:endParaRPr>
          </a:p>
        </p:txBody>
      </p:sp>
    </p:spTree>
    <p:extLst>
      <p:ext uri="{BB962C8B-B14F-4D97-AF65-F5344CB8AC3E}">
        <p14:creationId xmlns:p14="http://schemas.microsoft.com/office/powerpoint/2010/main" val="172252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23CCB-CC54-4F42-9488-91ABF77C50B5}"/>
              </a:ext>
            </a:extLst>
          </p:cNvPr>
          <p:cNvSpPr/>
          <p:nvPr/>
        </p:nvSpPr>
        <p:spPr>
          <a:xfrm>
            <a:off x="0" y="810726"/>
            <a:ext cx="8913181" cy="3536224"/>
          </a:xfrm>
          <a:prstGeom prst="rect">
            <a:avLst/>
          </a:prstGeom>
        </p:spPr>
        <p:txBody>
          <a:bodyPr wrap="square" anchor="t">
            <a:spAutoFit/>
          </a:bodyPr>
          <a:lstStyle/>
          <a:p>
            <a:pPr algn="ctr">
              <a:lnSpc>
                <a:spcPct val="107000"/>
              </a:lnSpc>
              <a:spcAft>
                <a:spcPts val="800"/>
              </a:spcAft>
            </a:pPr>
            <a:r>
              <a:rPr lang="en-US" sz="3600">
                <a:solidFill>
                  <a:schemeClr val="bg1"/>
                </a:solidFill>
                <a:latin typeface="Arial"/>
                <a:ea typeface="Calibri" panose="020F0502020204030204" pitchFamily="34" charset="0"/>
                <a:cs typeface="Times New Roman"/>
              </a:rPr>
              <a:t> Challenges: Administrative Related</a:t>
            </a:r>
            <a:endParaRPr lang="en-US" sz="3600">
              <a:solidFill>
                <a:schemeClr val="bg1"/>
              </a:solidFill>
              <a:latin typeface="Aria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a:solidFill>
                  <a:schemeClr val="bg1"/>
                </a:solidFill>
                <a:latin typeface="Arial"/>
                <a:ea typeface="Calibri" panose="020F0502020204030204" pitchFamily="34" charset="0"/>
                <a:cs typeface="Times New Roman"/>
              </a:rPr>
              <a:t>Creating Professional Development classes for instructors</a:t>
            </a:r>
          </a:p>
          <a:p>
            <a:pPr marL="342900" marR="0" lvl="0" indent="-342900">
              <a:lnSpc>
                <a:spcPct val="107000"/>
              </a:lnSpc>
              <a:spcBef>
                <a:spcPts val="0"/>
              </a:spcBef>
              <a:spcAft>
                <a:spcPts val="0"/>
              </a:spcAft>
              <a:buFont typeface="+mj-lt"/>
              <a:buAutoNum type="arabicPeriod"/>
            </a:pPr>
            <a:endParaRPr lang="en-US" sz="2400">
              <a:solidFill>
                <a:schemeClr val="bg1"/>
              </a:solidFill>
              <a:latin typeface="Arial"/>
              <a:ea typeface="Calibri" panose="020F0502020204030204" pitchFamily="34" charset="0"/>
              <a:cs typeface="Times New Roman"/>
            </a:endParaRPr>
          </a:p>
          <a:p>
            <a:pPr marL="342900" indent="-342900">
              <a:lnSpc>
                <a:spcPct val="107000"/>
              </a:lnSpc>
              <a:buFont typeface="+mj-lt"/>
              <a:buAutoNum type="arabicPeriod"/>
            </a:pPr>
            <a:r>
              <a:rPr lang="en-US" sz="2400">
                <a:solidFill>
                  <a:schemeClr val="bg1"/>
                </a:solidFill>
                <a:latin typeface="Arial"/>
                <a:ea typeface="Calibri" panose="020F0502020204030204" pitchFamily="34" charset="0"/>
                <a:cs typeface="Times New Roman"/>
              </a:rPr>
              <a:t> Finding qualified and available instructors</a:t>
            </a:r>
          </a:p>
          <a:p>
            <a:pPr marL="342900" indent="-342900">
              <a:lnSpc>
                <a:spcPct val="107000"/>
              </a:lnSpc>
              <a:buFont typeface="+mj-lt"/>
              <a:buAutoNum type="arabicPeriod"/>
            </a:pPr>
            <a:endParaRPr lang="en-US" sz="2400">
              <a:solidFill>
                <a:schemeClr val="bg1"/>
              </a:solidFill>
              <a:latin typeface="Arial"/>
              <a:ea typeface="Calibri" panose="020F0502020204030204" pitchFamily="34" charset="0"/>
              <a:cs typeface="Times New Roman"/>
            </a:endParaRPr>
          </a:p>
          <a:p>
            <a:pPr marL="342900" indent="-342900">
              <a:lnSpc>
                <a:spcPct val="107000"/>
              </a:lnSpc>
              <a:buFont typeface="+mj-lt"/>
              <a:buAutoNum type="arabicPeriod"/>
            </a:pPr>
            <a:r>
              <a:rPr lang="en-US" sz="2400">
                <a:solidFill>
                  <a:schemeClr val="bg1"/>
                </a:solidFill>
                <a:latin typeface="Arial"/>
                <a:ea typeface="Calibri" panose="020F0502020204030204" pitchFamily="34" charset="0"/>
                <a:cs typeface="Times New Roman"/>
              </a:rPr>
              <a:t> Getting the word out about the new class to campus partners</a:t>
            </a:r>
          </a:p>
          <a:p>
            <a:pPr marL="342900" indent="-342900">
              <a:lnSpc>
                <a:spcPct val="107000"/>
              </a:lnSpc>
              <a:spcAft>
                <a:spcPts val="800"/>
              </a:spcAft>
              <a:buFont typeface="+mj-lt"/>
              <a:buAutoNum type="arabicPeriod"/>
            </a:pPr>
            <a:endParaRPr lang="en-US" sz="2400">
              <a:solidFill>
                <a:schemeClr val="bg1"/>
              </a:solidFill>
              <a:latin typeface="Arial"/>
              <a:ea typeface="Calibri" panose="020F0502020204030204" pitchFamily="34" charset="0"/>
              <a:cs typeface="Times New Roman"/>
            </a:endParaRPr>
          </a:p>
          <a:p>
            <a:pPr>
              <a:lnSpc>
                <a:spcPct val="107000"/>
              </a:lnSpc>
              <a:spcAft>
                <a:spcPts val="800"/>
              </a:spcAft>
            </a:pPr>
            <a:endParaRPr lang="en-US">
              <a:effectLst/>
              <a:latin typeface="Aria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0010691-3AC0-4BBB-B063-377949DDE570}"/>
              </a:ext>
            </a:extLst>
          </p:cNvPr>
          <p:cNvPicPr>
            <a:picLocks noChangeAspect="1"/>
          </p:cNvPicPr>
          <p:nvPr/>
        </p:nvPicPr>
        <p:blipFill>
          <a:blip r:embed="rId3"/>
          <a:stretch>
            <a:fillRect/>
          </a:stretch>
        </p:blipFill>
        <p:spPr>
          <a:xfrm>
            <a:off x="2062347" y="3791366"/>
            <a:ext cx="4752975" cy="962025"/>
          </a:xfrm>
          <a:prstGeom prst="rect">
            <a:avLst/>
          </a:prstGeom>
        </p:spPr>
      </p:pic>
    </p:spTree>
    <p:extLst>
      <p:ext uri="{BB962C8B-B14F-4D97-AF65-F5344CB8AC3E}">
        <p14:creationId xmlns:p14="http://schemas.microsoft.com/office/powerpoint/2010/main" val="2412002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5B18580-B5A7-4F49-ACAD-923FBDEFD087}"/>
              </a:ext>
            </a:extLst>
          </p:cNvPr>
          <p:cNvSpPr>
            <a:spLocks noGrp="1"/>
          </p:cNvSpPr>
          <p:nvPr>
            <p:ph type="subTitle" idx="1"/>
          </p:nvPr>
        </p:nvSpPr>
        <p:spPr>
          <a:xfrm>
            <a:off x="563297" y="1545732"/>
            <a:ext cx="7437703" cy="3712068"/>
          </a:xfrm>
        </p:spPr>
        <p:txBody>
          <a:bodyPr vert="horz" lIns="91440" tIns="45720" rIns="91440" bIns="45720" rtlCol="0" anchor="t">
            <a:normAutofit/>
          </a:bodyPr>
          <a:lstStyle/>
          <a:p>
            <a:r>
              <a:rPr lang="en-US">
                <a:cs typeface="Arial"/>
              </a:rPr>
              <a:t>° How have we responded &amp; adjusted?</a:t>
            </a:r>
          </a:p>
        </p:txBody>
      </p:sp>
      <p:sp>
        <p:nvSpPr>
          <p:cNvPr id="3" name="Title 2">
            <a:extLst>
              <a:ext uri="{FF2B5EF4-FFF2-40B4-BE49-F238E27FC236}">
                <a16:creationId xmlns:a16="http://schemas.microsoft.com/office/drawing/2014/main" id="{000D0783-34DB-4565-9648-5F347E9D6693}"/>
              </a:ext>
            </a:extLst>
          </p:cNvPr>
          <p:cNvSpPr>
            <a:spLocks noGrp="1"/>
          </p:cNvSpPr>
          <p:nvPr>
            <p:ph type="title"/>
          </p:nvPr>
        </p:nvSpPr>
        <p:spPr/>
        <p:txBody>
          <a:bodyPr>
            <a:normAutofit/>
          </a:bodyPr>
          <a:lstStyle/>
          <a:p>
            <a:pPr algn="ctr"/>
            <a:r>
              <a:rPr lang="en-US">
                <a:cs typeface="Arial"/>
              </a:rPr>
              <a:t>Challenges: </a:t>
            </a:r>
            <a:r>
              <a:rPr lang="en-US" b="1">
                <a:cs typeface="Arial"/>
              </a:rPr>
              <a:t>COVID-19</a:t>
            </a:r>
            <a:endParaRPr lang="en-US"/>
          </a:p>
        </p:txBody>
      </p:sp>
      <p:pic>
        <p:nvPicPr>
          <p:cNvPr id="5" name="Picture 5" descr="A computer sitting on top of a table&#10;&#10;Description generated with very high confidence">
            <a:extLst>
              <a:ext uri="{FF2B5EF4-FFF2-40B4-BE49-F238E27FC236}">
                <a16:creationId xmlns:a16="http://schemas.microsoft.com/office/drawing/2014/main" id="{5BB7F8D7-A82F-426F-BFA8-6F52FE19EC01}"/>
              </a:ext>
            </a:extLst>
          </p:cNvPr>
          <p:cNvPicPr>
            <a:picLocks noChangeAspect="1"/>
          </p:cNvPicPr>
          <p:nvPr/>
        </p:nvPicPr>
        <p:blipFill>
          <a:blip r:embed="rId3"/>
          <a:stretch>
            <a:fillRect/>
          </a:stretch>
        </p:blipFill>
        <p:spPr>
          <a:xfrm>
            <a:off x="1625358" y="2220929"/>
            <a:ext cx="5444835" cy="3827119"/>
          </a:xfrm>
          <a:prstGeom prst="rect">
            <a:avLst/>
          </a:prstGeom>
        </p:spPr>
      </p:pic>
    </p:spTree>
    <p:extLst>
      <p:ext uri="{BB962C8B-B14F-4D97-AF65-F5344CB8AC3E}">
        <p14:creationId xmlns:p14="http://schemas.microsoft.com/office/powerpoint/2010/main" val="703519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743BA-E8B6-4577-8932-5126C69C6A85}"/>
              </a:ext>
            </a:extLst>
          </p:cNvPr>
          <p:cNvSpPr txBox="1"/>
          <p:nvPr/>
        </p:nvSpPr>
        <p:spPr>
          <a:xfrm>
            <a:off x="566057" y="859074"/>
            <a:ext cx="8011886" cy="4154984"/>
          </a:xfrm>
          <a:prstGeom prst="rect">
            <a:avLst/>
          </a:prstGeom>
          <a:noFill/>
        </p:spPr>
        <p:txBody>
          <a:bodyPr wrap="square" rtlCol="0" anchor="t">
            <a:spAutoFit/>
          </a:bodyPr>
          <a:lstStyle/>
          <a:p>
            <a:pPr algn="ctr"/>
            <a:r>
              <a:rPr lang="en-US" sz="3600">
                <a:solidFill>
                  <a:schemeClr val="bg1"/>
                </a:solidFill>
                <a:latin typeface="Arial"/>
                <a:ea typeface="Cambria"/>
                <a:cs typeface="Arial"/>
              </a:rPr>
              <a:t>FUTURE PLANS</a:t>
            </a:r>
            <a:endParaRPr lang="en-US"/>
          </a:p>
          <a:p>
            <a:pPr algn="ctr"/>
            <a:endParaRPr lang="en-US">
              <a:solidFill>
                <a:schemeClr val="bg1"/>
              </a:solidFill>
              <a:latin typeface="Arial" panose="020B0604020202020204" pitchFamily="34" charset="0"/>
              <a:ea typeface="Cambria" panose="02040503050406030204" pitchFamily="18" charset="0"/>
              <a:cs typeface="Arial" panose="020B0604020202020204" pitchFamily="34" charset="0"/>
            </a:endParaRPr>
          </a:p>
          <a:p>
            <a:pPr marL="457200" indent="-457200" algn="ctr">
              <a:buFont typeface="+mj-lt"/>
              <a:buAutoNum type="arabicPeriod"/>
            </a:pPr>
            <a:r>
              <a:rPr lang="en-US" sz="2400">
                <a:solidFill>
                  <a:schemeClr val="bg1"/>
                </a:solidFill>
                <a:latin typeface="Arial"/>
                <a:ea typeface="Cambria"/>
                <a:cs typeface="Arial"/>
              </a:rPr>
              <a:t>New instructor </a:t>
            </a:r>
            <a:endParaRPr lang="en-US" sz="2400">
              <a:solidFill>
                <a:schemeClr val="bg1"/>
              </a:solidFill>
              <a:latin typeface="Arial" panose="020B0604020202020204" pitchFamily="34" charset="0"/>
              <a:ea typeface="Cambria" panose="02040503050406030204" pitchFamily="18" charset="0"/>
              <a:cs typeface="Arial" panose="020B0604020202020204" pitchFamily="34" charset="0"/>
            </a:endParaRPr>
          </a:p>
          <a:p>
            <a:pPr marL="457200" indent="-457200" algn="ctr">
              <a:buFont typeface="+mj-lt"/>
              <a:buAutoNum type="arabicPeriod"/>
            </a:pPr>
            <a:r>
              <a:rPr lang="en-US" sz="2400">
                <a:solidFill>
                  <a:schemeClr val="bg1"/>
                </a:solidFill>
                <a:latin typeface="Arial"/>
                <a:ea typeface="Cambria"/>
                <a:cs typeface="Arial"/>
              </a:rPr>
              <a:t>Professional development trainings</a:t>
            </a:r>
          </a:p>
          <a:p>
            <a:pPr marL="457200" indent="-457200" algn="ctr">
              <a:buFont typeface="+mj-lt"/>
              <a:buAutoNum type="arabicPeriod"/>
            </a:pPr>
            <a:r>
              <a:rPr lang="en-US" sz="2400">
                <a:solidFill>
                  <a:schemeClr val="bg1"/>
                </a:solidFill>
                <a:latin typeface="Arial"/>
                <a:ea typeface="Cambria"/>
                <a:cs typeface="Arial"/>
              </a:rPr>
              <a:t>Refining classroom space</a:t>
            </a:r>
          </a:p>
          <a:p>
            <a:pPr marL="457200" indent="-457200" algn="ctr">
              <a:buAutoNum type="arabicPeriod"/>
            </a:pPr>
            <a:r>
              <a:rPr lang="en-US" sz="2400">
                <a:solidFill>
                  <a:schemeClr val="bg1"/>
                </a:solidFill>
                <a:latin typeface="Arial"/>
                <a:ea typeface="Cambria"/>
                <a:cs typeface="Arial"/>
              </a:rPr>
              <a:t>Strengthening course curricula for online delivery </a:t>
            </a:r>
          </a:p>
          <a:p>
            <a:pPr marL="457200" indent="-457200" algn="ctr">
              <a:buAutoNum type="arabicPeriod"/>
            </a:pPr>
            <a:r>
              <a:rPr lang="en-US" sz="2400">
                <a:solidFill>
                  <a:schemeClr val="bg1"/>
                </a:solidFill>
                <a:latin typeface="Arial"/>
                <a:ea typeface="Cambria"/>
                <a:cs typeface="Arial"/>
              </a:rPr>
              <a:t>Recruitment for fall &amp; spring semesters</a:t>
            </a:r>
            <a:endParaRPr lang="en-US">
              <a:solidFill>
                <a:schemeClr val="bg1"/>
              </a:solidFill>
            </a:endParaRPr>
          </a:p>
          <a:p>
            <a:pPr marL="457200" indent="-457200" algn="ctr">
              <a:buFont typeface="+mj-lt"/>
              <a:buAutoNum type="arabicPeriod"/>
            </a:pPr>
            <a:r>
              <a:rPr lang="en-US" sz="2400">
                <a:solidFill>
                  <a:schemeClr val="bg1"/>
                </a:solidFill>
                <a:latin typeface="Arial"/>
                <a:ea typeface="Cambria"/>
                <a:cs typeface="Arial"/>
              </a:rPr>
              <a:t>Utilizing social media &amp; web presence more</a:t>
            </a:r>
          </a:p>
          <a:p>
            <a:pPr marL="457200" indent="-457200" algn="ctr">
              <a:buAutoNum type="arabicPeriod"/>
            </a:pPr>
            <a:r>
              <a:rPr lang="en-US" sz="2400">
                <a:solidFill>
                  <a:schemeClr val="bg1"/>
                </a:solidFill>
                <a:latin typeface="Arial"/>
                <a:ea typeface="Cambria"/>
                <a:cs typeface="Arial"/>
              </a:rPr>
              <a:t>Future grant submissions</a:t>
            </a:r>
            <a:endParaRPr lang="en-US" sz="2400">
              <a:solidFill>
                <a:schemeClr val="bg1"/>
              </a:solidFill>
              <a:latin typeface="Arial" panose="020B0604020202020204" pitchFamily="34" charset="0"/>
              <a:ea typeface="Cambria" panose="02040503050406030204" pitchFamily="18" charset="0"/>
              <a:cs typeface="Arial" panose="020B0604020202020204" pitchFamily="34" charset="0"/>
            </a:endParaRPr>
          </a:p>
          <a:p>
            <a:pPr marL="457200" indent="-457200" algn="ctr">
              <a:buAutoNum type="arabicPeriod"/>
            </a:pPr>
            <a:endParaRPr lang="en-US" sz="2400">
              <a:solidFill>
                <a:schemeClr val="bg1"/>
              </a:solidFill>
              <a:latin typeface="Arial" panose="020B0604020202020204" pitchFamily="34" charset="0"/>
              <a:ea typeface="Cambria" panose="02040503050406030204" pitchFamily="18" charset="0"/>
              <a:cs typeface="Arial" panose="020B0604020202020204" pitchFamily="34" charset="0"/>
            </a:endParaRPr>
          </a:p>
          <a:p>
            <a:pPr algn="ctr"/>
            <a:endParaRPr lang="en-US">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91AE861F-51D4-4106-B5FB-521BF7CE5AAE}"/>
              </a:ext>
            </a:extLst>
          </p:cNvPr>
          <p:cNvSpPr txBox="1"/>
          <p:nvPr/>
        </p:nvSpPr>
        <p:spPr>
          <a:xfrm>
            <a:off x="826899" y="5070764"/>
            <a:ext cx="71839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accent1">
                    <a:lumMod val="20000"/>
                    <a:lumOff val="80000"/>
                  </a:schemeClr>
                </a:solidFill>
                <a:latin typeface="Cooper Black"/>
                <a:cs typeface="Segoe UI"/>
                <a:hlinkClick r:id="rId3"/>
              </a:rPr>
              <a:t>www.sfcollege.edu/grrate</a:t>
            </a:r>
            <a:r>
              <a:rPr lang="en-US" sz="4000">
                <a:solidFill>
                  <a:schemeClr val="accent1">
                    <a:lumMod val="20000"/>
                    <a:lumOff val="80000"/>
                  </a:schemeClr>
                </a:solidFill>
                <a:latin typeface="Cooper Black"/>
                <a:cs typeface="Arial"/>
              </a:rPr>
              <a:t>​</a:t>
            </a:r>
          </a:p>
        </p:txBody>
      </p:sp>
      <p:sp>
        <p:nvSpPr>
          <p:cNvPr id="4" name="Arrow: Curved Left 3">
            <a:extLst>
              <a:ext uri="{FF2B5EF4-FFF2-40B4-BE49-F238E27FC236}">
                <a16:creationId xmlns:a16="http://schemas.microsoft.com/office/drawing/2014/main" id="{FC7C7DE0-1873-4489-92B9-BCF4BFE84141}"/>
              </a:ext>
            </a:extLst>
          </p:cNvPr>
          <p:cNvSpPr/>
          <p:nvPr/>
        </p:nvSpPr>
        <p:spPr>
          <a:xfrm>
            <a:off x="7848527" y="3608445"/>
            <a:ext cx="995339" cy="20234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629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ame&#10;&#10;Description generated with very high confidence">
            <a:extLst>
              <a:ext uri="{FF2B5EF4-FFF2-40B4-BE49-F238E27FC236}">
                <a16:creationId xmlns:a16="http://schemas.microsoft.com/office/drawing/2014/main" id="{EC0F6807-CA62-4EE5-8D3B-BA73C5A439A3}"/>
              </a:ext>
            </a:extLst>
          </p:cNvPr>
          <p:cNvPicPr>
            <a:picLocks noChangeAspect="1"/>
          </p:cNvPicPr>
          <p:nvPr/>
        </p:nvPicPr>
        <p:blipFill>
          <a:blip r:embed="rId3"/>
          <a:stretch>
            <a:fillRect/>
          </a:stretch>
        </p:blipFill>
        <p:spPr>
          <a:xfrm>
            <a:off x="2410895" y="1056363"/>
            <a:ext cx="4245643" cy="3990564"/>
          </a:xfrm>
          <a:prstGeom prst="rect">
            <a:avLst/>
          </a:prstGeom>
        </p:spPr>
      </p:pic>
    </p:spTree>
    <p:extLst>
      <p:ext uri="{BB962C8B-B14F-4D97-AF65-F5344CB8AC3E}">
        <p14:creationId xmlns:p14="http://schemas.microsoft.com/office/powerpoint/2010/main" val="2579537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DFA42FC3-6626-44AB-8F69-8138D78D752B}"/>
              </a:ext>
            </a:extLst>
          </p:cNvPr>
          <p:cNvPicPr>
            <a:picLocks noRot="1" noChangeAspect="1"/>
          </p:cNvPicPr>
          <p:nvPr>
            <a:videoFile r:link="rId1"/>
          </p:nvPr>
        </p:nvPicPr>
        <p:blipFill>
          <a:blip r:embed="rId3"/>
          <a:stretch>
            <a:fillRect/>
          </a:stretch>
        </p:blipFill>
        <p:spPr>
          <a:xfrm>
            <a:off x="1103587" y="487746"/>
            <a:ext cx="7005800" cy="5419396"/>
          </a:xfrm>
          <a:prstGeom prst="rect">
            <a:avLst/>
          </a:prstGeom>
        </p:spPr>
      </p:pic>
    </p:spTree>
    <p:extLst>
      <p:ext uri="{BB962C8B-B14F-4D97-AF65-F5344CB8AC3E}">
        <p14:creationId xmlns:p14="http://schemas.microsoft.com/office/powerpoint/2010/main" val="307627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A8976-7C2C-4918-88D8-21687FBEEB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46555" y="1054703"/>
            <a:ext cx="5265173" cy="5062011"/>
          </a:xfrm>
          <a:prstGeom prst="rect">
            <a:avLst/>
          </a:prstGeom>
        </p:spPr>
      </p:pic>
      <p:sp>
        <p:nvSpPr>
          <p:cNvPr id="4" name="TextBox 3">
            <a:extLst>
              <a:ext uri="{FF2B5EF4-FFF2-40B4-BE49-F238E27FC236}">
                <a16:creationId xmlns:a16="http://schemas.microsoft.com/office/drawing/2014/main" id="{FF385CC8-BB44-4BB9-A706-4BBAA2DB3922}"/>
              </a:ext>
            </a:extLst>
          </p:cNvPr>
          <p:cNvSpPr txBox="1"/>
          <p:nvPr/>
        </p:nvSpPr>
        <p:spPr>
          <a:xfrm>
            <a:off x="1846555" y="6890804"/>
            <a:ext cx="5202315" cy="230832"/>
          </a:xfrm>
          <a:prstGeom prst="rect">
            <a:avLst/>
          </a:prstGeom>
          <a:noFill/>
        </p:spPr>
        <p:txBody>
          <a:bodyPr wrap="square" rtlCol="0">
            <a:spAutoFit/>
          </a:bodyPr>
          <a:lstStyle/>
          <a:p>
            <a:r>
              <a:rPr lang="en-US" sz="900">
                <a:hlinkClick r:id="rId3" tooltip="https://en.wikipedia.org/wiki/National_Science_Foundation"/>
              </a:rPr>
              <a:t>This Photo</a:t>
            </a:r>
            <a:r>
              <a:rPr lang="en-US" sz="900"/>
              <a:t> by Unknown Author is licensed under </a:t>
            </a:r>
            <a:r>
              <a:rPr lang="en-US" sz="900">
                <a:hlinkClick r:id="rId4" tooltip="https://creativecommons.org/licenses/by-sa/3.0/"/>
              </a:rPr>
              <a:t>CC BY-SA</a:t>
            </a:r>
            <a:endParaRPr lang="en-US" sz="900"/>
          </a:p>
        </p:txBody>
      </p:sp>
      <p:sp>
        <p:nvSpPr>
          <p:cNvPr id="5" name="TextBox 4">
            <a:extLst>
              <a:ext uri="{FF2B5EF4-FFF2-40B4-BE49-F238E27FC236}">
                <a16:creationId xmlns:a16="http://schemas.microsoft.com/office/drawing/2014/main" id="{6A9F9747-7A5C-45DA-A5DD-2FA1FAFD7593}"/>
              </a:ext>
            </a:extLst>
          </p:cNvPr>
          <p:cNvSpPr txBox="1"/>
          <p:nvPr/>
        </p:nvSpPr>
        <p:spPr>
          <a:xfrm>
            <a:off x="239697" y="408373"/>
            <a:ext cx="8540319" cy="923330"/>
          </a:xfrm>
          <a:prstGeom prst="rect">
            <a:avLst/>
          </a:prstGeom>
          <a:noFill/>
        </p:spPr>
        <p:txBody>
          <a:bodyPr wrap="square" rtlCol="0">
            <a:spAutoFit/>
          </a:bodyPr>
          <a:lstStyle/>
          <a:p>
            <a:r>
              <a:rPr lang="en-US">
                <a:solidFill>
                  <a:schemeClr val="bg2"/>
                </a:solidFill>
              </a:rPr>
              <a:t>Funding for this project has been made available through an Advanced Technical Education Foundation Grant through the National Science Foundation. Grant number: 1800955</a:t>
            </a:r>
          </a:p>
        </p:txBody>
      </p:sp>
    </p:spTree>
    <p:extLst>
      <p:ext uri="{BB962C8B-B14F-4D97-AF65-F5344CB8AC3E}">
        <p14:creationId xmlns:p14="http://schemas.microsoft.com/office/powerpoint/2010/main" val="131302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00B6-9E94-4BFA-95CB-9A4CCD586FE1}"/>
              </a:ext>
            </a:extLst>
          </p:cNvPr>
          <p:cNvSpPr>
            <a:spLocks noGrp="1"/>
          </p:cNvSpPr>
          <p:nvPr>
            <p:ph type="ctrTitle"/>
          </p:nvPr>
        </p:nvSpPr>
        <p:spPr>
          <a:xfrm>
            <a:off x="0" y="170329"/>
            <a:ext cx="9144000" cy="2106706"/>
          </a:xfrm>
        </p:spPr>
        <p:txBody>
          <a:bodyPr/>
          <a:lstStyle/>
          <a:p>
            <a:r>
              <a:rPr lang="en-US"/>
              <a:t>It’s </a:t>
            </a:r>
            <a:br>
              <a:rPr lang="en-US"/>
            </a:br>
            <a:r>
              <a:rPr lang="en-US"/>
              <a:t>GRRATE!!</a:t>
            </a:r>
          </a:p>
        </p:txBody>
      </p:sp>
      <p:sp>
        <p:nvSpPr>
          <p:cNvPr id="3" name="Subtitle 2">
            <a:extLst>
              <a:ext uri="{FF2B5EF4-FFF2-40B4-BE49-F238E27FC236}">
                <a16:creationId xmlns:a16="http://schemas.microsoft.com/office/drawing/2014/main" id="{8BABC8E3-B309-4FD0-8368-86CB987191DE}"/>
              </a:ext>
            </a:extLst>
          </p:cNvPr>
          <p:cNvSpPr>
            <a:spLocks noGrp="1"/>
          </p:cNvSpPr>
          <p:nvPr>
            <p:ph type="subTitle" idx="1"/>
          </p:nvPr>
        </p:nvSpPr>
        <p:spPr>
          <a:xfrm>
            <a:off x="0" y="3602038"/>
            <a:ext cx="9144000" cy="1655762"/>
          </a:xfrm>
        </p:spPr>
        <p:txBody>
          <a:bodyPr vert="horz" lIns="91440" tIns="45720" rIns="91440" bIns="45720" rtlCol="0" anchor="t">
            <a:normAutofit/>
          </a:bodyPr>
          <a:lstStyle/>
          <a:p>
            <a:r>
              <a:rPr lang="en-US" sz="3600"/>
              <a:t>The Wide World of Science</a:t>
            </a:r>
            <a:endParaRPr lang="en-US" sz="3600">
              <a:cs typeface="Arial"/>
            </a:endParaRPr>
          </a:p>
          <a:p>
            <a:r>
              <a:rPr lang="en-US">
                <a:cs typeface="Calibri"/>
              </a:rPr>
              <a:t>The goal of this project is to increase the number of STEM technicians.</a:t>
            </a:r>
            <a:endParaRPr lang="en-US"/>
          </a:p>
        </p:txBody>
      </p:sp>
    </p:spTree>
    <p:extLst>
      <p:ext uri="{BB962C8B-B14F-4D97-AF65-F5344CB8AC3E}">
        <p14:creationId xmlns:p14="http://schemas.microsoft.com/office/powerpoint/2010/main" val="110471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BCB9-588C-4782-9113-057C85DC6B3A}"/>
              </a:ext>
            </a:extLst>
          </p:cNvPr>
          <p:cNvSpPr>
            <a:spLocks noGrp="1"/>
          </p:cNvSpPr>
          <p:nvPr>
            <p:ph type="title"/>
          </p:nvPr>
        </p:nvSpPr>
        <p:spPr>
          <a:xfrm>
            <a:off x="1259627" y="406501"/>
            <a:ext cx="7886700" cy="1019537"/>
          </a:xfrm>
        </p:spPr>
        <p:txBody>
          <a:bodyPr>
            <a:normAutofit/>
          </a:bodyPr>
          <a:lstStyle/>
          <a:p>
            <a:r>
              <a:rPr lang="en-US" sz="3600"/>
              <a:t>Program Description – ISC1006</a:t>
            </a:r>
            <a:endParaRPr lang="en-US" sz="3600">
              <a:cs typeface="Arial"/>
            </a:endParaRPr>
          </a:p>
        </p:txBody>
      </p:sp>
      <p:sp>
        <p:nvSpPr>
          <p:cNvPr id="3" name="Subtitle 2">
            <a:extLst>
              <a:ext uri="{FF2B5EF4-FFF2-40B4-BE49-F238E27FC236}">
                <a16:creationId xmlns:a16="http://schemas.microsoft.com/office/drawing/2014/main" id="{4CCD41C1-0252-4854-82F7-8F972F28F82F}"/>
              </a:ext>
            </a:extLst>
          </p:cNvPr>
          <p:cNvSpPr>
            <a:spLocks noGrp="1"/>
          </p:cNvSpPr>
          <p:nvPr>
            <p:ph type="subTitle" idx="1"/>
          </p:nvPr>
        </p:nvSpPr>
        <p:spPr>
          <a:xfrm>
            <a:off x="104503" y="1286577"/>
            <a:ext cx="8934994" cy="4321743"/>
          </a:xfrm>
        </p:spPr>
        <p:txBody>
          <a:bodyPr vert="horz" lIns="91440" tIns="45720" rIns="91440" bIns="45720" rtlCol="0" anchor="t">
            <a:normAutofit/>
          </a:bodyPr>
          <a:lstStyle/>
          <a:p>
            <a:endParaRPr lang="en-US"/>
          </a:p>
        </p:txBody>
      </p:sp>
      <p:pic>
        <p:nvPicPr>
          <p:cNvPr id="7" name="Picture 6">
            <a:extLst>
              <a:ext uri="{FF2B5EF4-FFF2-40B4-BE49-F238E27FC236}">
                <a16:creationId xmlns:a16="http://schemas.microsoft.com/office/drawing/2014/main" id="{6366817D-CE15-4013-81DF-C1D6FA983092}"/>
              </a:ext>
            </a:extLst>
          </p:cNvPr>
          <p:cNvPicPr>
            <a:picLocks noChangeAspect="1"/>
          </p:cNvPicPr>
          <p:nvPr/>
        </p:nvPicPr>
        <p:blipFill rotWithShape="1">
          <a:blip r:embed="rId3"/>
          <a:srcRect l="4175" t="9894" r="18253" b="7369"/>
          <a:stretch/>
        </p:blipFill>
        <p:spPr>
          <a:xfrm>
            <a:off x="941033" y="1288090"/>
            <a:ext cx="7093258" cy="4320197"/>
          </a:xfrm>
          <a:prstGeom prst="rect">
            <a:avLst/>
          </a:prstGeom>
        </p:spPr>
      </p:pic>
    </p:spTree>
    <p:extLst>
      <p:ext uri="{BB962C8B-B14F-4D97-AF65-F5344CB8AC3E}">
        <p14:creationId xmlns:p14="http://schemas.microsoft.com/office/powerpoint/2010/main" val="186025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C90EF4-5A20-430C-BA13-2B880033732B}"/>
              </a:ext>
            </a:extLst>
          </p:cNvPr>
          <p:cNvSpPr>
            <a:spLocks noGrp="1"/>
          </p:cNvSpPr>
          <p:nvPr>
            <p:ph type="subTitle" idx="1"/>
          </p:nvPr>
        </p:nvSpPr>
        <p:spPr>
          <a:xfrm>
            <a:off x="1143000" y="1688419"/>
            <a:ext cx="6858000" cy="3569381"/>
          </a:xfrm>
        </p:spPr>
        <p:txBody>
          <a:bodyPr vert="horz" lIns="91440" tIns="45720" rIns="91440" bIns="45720" rtlCol="0" anchor="t">
            <a:normAutofit/>
          </a:bodyPr>
          <a:lstStyle/>
          <a:p>
            <a:endParaRPr lang="en-US">
              <a:solidFill>
                <a:schemeClr val="accent1">
                  <a:lumMod val="20000"/>
                  <a:lumOff val="80000"/>
                </a:schemeClr>
              </a:solidFill>
              <a:ea typeface="+mn-lt"/>
              <a:cs typeface="+mn-lt"/>
            </a:endParaRPr>
          </a:p>
          <a:p>
            <a:endParaRPr lang="en-US">
              <a:solidFill>
                <a:schemeClr val="accent1">
                  <a:lumMod val="20000"/>
                  <a:lumOff val="80000"/>
                </a:schemeClr>
              </a:solidFill>
              <a:cs typeface="Arial"/>
            </a:endParaRPr>
          </a:p>
          <a:p>
            <a:endParaRPr lang="en-US">
              <a:solidFill>
                <a:schemeClr val="accent1">
                  <a:lumMod val="20000"/>
                  <a:lumOff val="80000"/>
                </a:schemeClr>
              </a:solidFill>
              <a:cs typeface="Arial"/>
            </a:endParaRPr>
          </a:p>
        </p:txBody>
      </p:sp>
      <p:sp>
        <p:nvSpPr>
          <p:cNvPr id="3" name="Title 2">
            <a:extLst>
              <a:ext uri="{FF2B5EF4-FFF2-40B4-BE49-F238E27FC236}">
                <a16:creationId xmlns:a16="http://schemas.microsoft.com/office/drawing/2014/main" id="{7ED5F0C3-680D-4D70-98E8-BFFCDD69C00C}"/>
              </a:ext>
            </a:extLst>
          </p:cNvPr>
          <p:cNvSpPr>
            <a:spLocks noGrp="1"/>
          </p:cNvSpPr>
          <p:nvPr>
            <p:ph type="title"/>
          </p:nvPr>
        </p:nvSpPr>
        <p:spPr>
          <a:xfrm>
            <a:off x="0" y="365126"/>
            <a:ext cx="9144000" cy="1325563"/>
          </a:xfrm>
        </p:spPr>
        <p:txBody>
          <a:bodyPr>
            <a:noAutofit/>
          </a:bodyPr>
          <a:lstStyle/>
          <a:p>
            <a:pPr algn="ctr"/>
            <a:r>
              <a:rPr lang="en-US" sz="6000" err="1">
                <a:cs typeface="Arial"/>
              </a:rPr>
              <a:t>GRRATE's</a:t>
            </a:r>
            <a:r>
              <a:rPr lang="en-US" sz="6000">
                <a:cs typeface="Arial"/>
              </a:rPr>
              <a:t> </a:t>
            </a:r>
            <a:br>
              <a:rPr lang="en-US" sz="6000">
                <a:cs typeface="Arial"/>
              </a:rPr>
            </a:br>
            <a:r>
              <a:rPr lang="en-US" sz="6000">
                <a:cs typeface="Arial"/>
              </a:rPr>
              <a:t>online presence:</a:t>
            </a:r>
          </a:p>
        </p:txBody>
      </p:sp>
      <p:sp>
        <p:nvSpPr>
          <p:cNvPr id="4" name="TextBox 3">
            <a:extLst>
              <a:ext uri="{FF2B5EF4-FFF2-40B4-BE49-F238E27FC236}">
                <a16:creationId xmlns:a16="http://schemas.microsoft.com/office/drawing/2014/main" id="{72A42EC4-78FE-4C83-B678-E7FB906C6A22}"/>
              </a:ext>
            </a:extLst>
          </p:cNvPr>
          <p:cNvSpPr txBox="1"/>
          <p:nvPr/>
        </p:nvSpPr>
        <p:spPr>
          <a:xfrm>
            <a:off x="281952" y="2996055"/>
            <a:ext cx="8864964" cy="1446550"/>
          </a:xfrm>
          <a:prstGeom prst="rect">
            <a:avLst/>
          </a:prstGeom>
          <a:noFill/>
        </p:spPr>
        <p:txBody>
          <a:bodyPr wrap="square" rtlCol="0" anchor="t">
            <a:spAutoFit/>
          </a:bodyPr>
          <a:lstStyle/>
          <a:p>
            <a:r>
              <a:rPr lang="en-US" sz="6000">
                <a:solidFill>
                  <a:schemeClr val="bg1"/>
                </a:solidFill>
                <a:highlight>
                  <a:srgbClr val="000080"/>
                </a:highlight>
                <a:hlinkClick r:id="rId3"/>
              </a:rPr>
              <a:t>www.sfcollege.edu/grrate</a:t>
            </a:r>
            <a:endParaRPr lang="en-US" sz="6000">
              <a:solidFill>
                <a:schemeClr val="bg1"/>
              </a:solidFill>
              <a:highlight>
                <a:srgbClr val="000080"/>
              </a:highlight>
              <a:cs typeface="Arial"/>
            </a:endParaRPr>
          </a:p>
          <a:p>
            <a:endParaRPr lang="en-US" sz="2800">
              <a:highlight>
                <a:srgbClr val="000080"/>
              </a:highlight>
            </a:endParaRPr>
          </a:p>
        </p:txBody>
      </p:sp>
    </p:spTree>
    <p:extLst>
      <p:ext uri="{BB962C8B-B14F-4D97-AF65-F5344CB8AC3E}">
        <p14:creationId xmlns:p14="http://schemas.microsoft.com/office/powerpoint/2010/main" val="1199358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26D89CA-3260-4036-819D-060C44163D29}"/>
              </a:ext>
            </a:extLst>
          </p:cNvPr>
          <p:cNvPicPr>
            <a:picLocks noChangeAspect="1"/>
          </p:cNvPicPr>
          <p:nvPr/>
        </p:nvPicPr>
        <p:blipFill>
          <a:blip r:embed="rId3"/>
          <a:stretch>
            <a:fillRect/>
          </a:stretch>
        </p:blipFill>
        <p:spPr>
          <a:xfrm>
            <a:off x="0" y="11339"/>
            <a:ext cx="9144000" cy="6835321"/>
          </a:xfrm>
          <a:prstGeom prst="rect">
            <a:avLst/>
          </a:prstGeom>
        </p:spPr>
      </p:pic>
    </p:spTree>
    <p:extLst>
      <p:ext uri="{BB962C8B-B14F-4D97-AF65-F5344CB8AC3E}">
        <p14:creationId xmlns:p14="http://schemas.microsoft.com/office/powerpoint/2010/main" val="1048010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F9CE-B0BA-4C05-A297-671436CDCF72}"/>
              </a:ext>
            </a:extLst>
          </p:cNvPr>
          <p:cNvSpPr>
            <a:spLocks noGrp="1"/>
          </p:cNvSpPr>
          <p:nvPr>
            <p:ph type="title"/>
          </p:nvPr>
        </p:nvSpPr>
        <p:spPr>
          <a:xfrm>
            <a:off x="628650" y="365126"/>
            <a:ext cx="7886700" cy="740863"/>
          </a:xfrm>
        </p:spPr>
        <p:txBody>
          <a:bodyPr>
            <a:noAutofit/>
          </a:bodyPr>
          <a:lstStyle/>
          <a:p>
            <a:pPr algn="ctr"/>
            <a:r>
              <a:rPr lang="en-US" sz="3600">
                <a:cs typeface="Times New Roman"/>
              </a:rPr>
              <a:t>Grant Objective 1:</a:t>
            </a:r>
          </a:p>
        </p:txBody>
      </p:sp>
      <p:sp>
        <p:nvSpPr>
          <p:cNvPr id="3" name="Subtitle 2">
            <a:extLst>
              <a:ext uri="{FF2B5EF4-FFF2-40B4-BE49-F238E27FC236}">
                <a16:creationId xmlns:a16="http://schemas.microsoft.com/office/drawing/2014/main" id="{56B4682E-5A26-4FDE-93B5-7C8C52FF7E5F}"/>
              </a:ext>
            </a:extLst>
          </p:cNvPr>
          <p:cNvSpPr>
            <a:spLocks noGrp="1"/>
          </p:cNvSpPr>
          <p:nvPr>
            <p:ph type="subTitle" idx="1"/>
          </p:nvPr>
        </p:nvSpPr>
        <p:spPr>
          <a:xfrm>
            <a:off x="0" y="1485855"/>
            <a:ext cx="9144000" cy="1470410"/>
          </a:xfrm>
        </p:spPr>
        <p:txBody>
          <a:bodyPr vert="horz" lIns="91440" tIns="45720" rIns="91440" bIns="45720" rtlCol="0" anchor="t">
            <a:normAutofit fontScale="92500" lnSpcReduction="20000"/>
          </a:bodyPr>
          <a:lstStyle/>
          <a:p>
            <a:pPr marL="228600" indent="-228600">
              <a:buAutoNum type="arabicPeriod"/>
            </a:pPr>
            <a:endParaRPr lang="en-US" sz="1200">
              <a:solidFill>
                <a:schemeClr val="bg1">
                  <a:lumMod val="95000"/>
                </a:schemeClr>
              </a:solidFill>
              <a:latin typeface="Times New Roman" panose="02020603050405020304" pitchFamily="18" charset="0"/>
              <a:cs typeface="Times New Roman" panose="02020603050405020304" pitchFamily="18" charset="0"/>
            </a:endParaRPr>
          </a:p>
          <a:p>
            <a:pPr marL="342900" indent="-342900" algn="l">
              <a:buFont typeface="+mj-lt"/>
              <a:buAutoNum type="arabicPeriod"/>
            </a:pPr>
            <a:r>
              <a:rPr lang="en-US" sz="1800">
                <a:latin typeface="Times New Roman"/>
                <a:cs typeface="Times New Roman"/>
              </a:rPr>
              <a:t> </a:t>
            </a:r>
            <a:r>
              <a:rPr lang="en-US" sz="2600">
                <a:cs typeface="Times New Roman"/>
              </a:rPr>
              <a:t>Create and implement a project-based research and analysis course with three interchangeable hands-on experiential learning options: guitar building, robotics, or rocketry</a:t>
            </a:r>
            <a:r>
              <a:rPr lang="en-US">
                <a:cs typeface="Times New Roman"/>
              </a:rPr>
              <a:t>.</a:t>
            </a:r>
          </a:p>
          <a:p>
            <a:pPr algn="l"/>
            <a:r>
              <a:rPr lang="en-US" sz="2000">
                <a:cs typeface="Times New Roman"/>
              </a:rPr>
              <a:t>  </a:t>
            </a:r>
            <a:endParaRPr lang="en-US" sz="2000">
              <a:cs typeface="Times New Roman" panose="02020603050405020304" pitchFamily="18" charset="0"/>
            </a:endParaRPr>
          </a:p>
        </p:txBody>
      </p:sp>
      <p:pic>
        <p:nvPicPr>
          <p:cNvPr id="5" name="Picture 4">
            <a:extLst>
              <a:ext uri="{FF2B5EF4-FFF2-40B4-BE49-F238E27FC236}">
                <a16:creationId xmlns:a16="http://schemas.microsoft.com/office/drawing/2014/main" id="{2B3D4879-D50B-4C36-BF64-875BCB0F64EB}"/>
              </a:ext>
            </a:extLst>
          </p:cNvPr>
          <p:cNvPicPr>
            <a:picLocks noChangeAspect="1"/>
          </p:cNvPicPr>
          <p:nvPr/>
        </p:nvPicPr>
        <p:blipFill rotWithShape="1">
          <a:blip r:embed="rId3"/>
          <a:srcRect l="14689" t="12273" r="2965" b="5222"/>
          <a:stretch/>
        </p:blipFill>
        <p:spPr>
          <a:xfrm>
            <a:off x="2041864" y="2840856"/>
            <a:ext cx="5282214" cy="3169328"/>
          </a:xfrm>
          <a:prstGeom prst="rect">
            <a:avLst/>
          </a:prstGeom>
        </p:spPr>
      </p:pic>
    </p:spTree>
    <p:extLst>
      <p:ext uri="{BB962C8B-B14F-4D97-AF65-F5344CB8AC3E}">
        <p14:creationId xmlns:p14="http://schemas.microsoft.com/office/powerpoint/2010/main" val="252038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F2B692-46CB-48ED-84B9-4FCDD97FE87A}"/>
              </a:ext>
            </a:extLst>
          </p:cNvPr>
          <p:cNvSpPr txBox="1"/>
          <p:nvPr/>
        </p:nvSpPr>
        <p:spPr>
          <a:xfrm>
            <a:off x="0" y="1128862"/>
            <a:ext cx="9144000" cy="1200329"/>
          </a:xfrm>
          <a:prstGeom prst="rect">
            <a:avLst/>
          </a:prstGeom>
          <a:noFill/>
        </p:spPr>
        <p:txBody>
          <a:bodyPr wrap="square" rtlCol="0" anchor="t">
            <a:spAutoFit/>
          </a:bodyPr>
          <a:lstStyle/>
          <a:p>
            <a:pPr marL="457200" indent="-457200" algn="ctr">
              <a:buFont typeface="+mj-lt"/>
              <a:buAutoNum type="arabicPeriod" startAt="2"/>
            </a:pPr>
            <a:r>
              <a:rPr lang="en-US" sz="2400">
                <a:solidFill>
                  <a:schemeClr val="bg1"/>
                </a:solidFill>
                <a:cs typeface="Times New Roman"/>
              </a:rPr>
              <a:t>Provide faculty professional development to ensure consistent implementation of the pedagogy at three rural educational centers.</a:t>
            </a:r>
          </a:p>
        </p:txBody>
      </p:sp>
      <p:sp>
        <p:nvSpPr>
          <p:cNvPr id="3" name="TextBox 2">
            <a:extLst>
              <a:ext uri="{FF2B5EF4-FFF2-40B4-BE49-F238E27FC236}">
                <a16:creationId xmlns:a16="http://schemas.microsoft.com/office/drawing/2014/main" id="{32F9CFB3-7939-497A-8C7F-C1AE6D60BD09}"/>
              </a:ext>
            </a:extLst>
          </p:cNvPr>
          <p:cNvSpPr txBox="1"/>
          <p:nvPr/>
        </p:nvSpPr>
        <p:spPr>
          <a:xfrm>
            <a:off x="72844" y="261549"/>
            <a:ext cx="8897814" cy="1200329"/>
          </a:xfrm>
          <a:prstGeom prst="rect">
            <a:avLst/>
          </a:prstGeom>
          <a:noFill/>
        </p:spPr>
        <p:txBody>
          <a:bodyPr wrap="square" rtlCol="0" anchor="t">
            <a:spAutoFit/>
          </a:bodyPr>
          <a:lstStyle/>
          <a:p>
            <a:pPr algn="ctr"/>
            <a:r>
              <a:rPr lang="en-US" sz="3600">
                <a:solidFill>
                  <a:schemeClr val="bg1"/>
                </a:solidFill>
                <a:ea typeface="+mn-lt"/>
                <a:cs typeface="+mn-lt"/>
              </a:rPr>
              <a:t>Grant Objective 2</a:t>
            </a:r>
            <a:r>
              <a:rPr lang="en-US" sz="2800">
                <a:solidFill>
                  <a:schemeClr val="bg1"/>
                </a:solidFill>
                <a:ea typeface="+mn-lt"/>
                <a:cs typeface="+mn-lt"/>
              </a:rPr>
              <a:t>:</a:t>
            </a:r>
          </a:p>
          <a:p>
            <a:pPr algn="ctr"/>
            <a:endParaRPr lang="en-US" sz="3600">
              <a:solidFill>
                <a:schemeClr val="bg1"/>
              </a:solidFill>
              <a:latin typeface="+mj-lt"/>
              <a:cs typeface="Times New Roman"/>
            </a:endParaRPr>
          </a:p>
        </p:txBody>
      </p:sp>
      <p:pic>
        <p:nvPicPr>
          <p:cNvPr id="5" name="Picture 4">
            <a:extLst>
              <a:ext uri="{FF2B5EF4-FFF2-40B4-BE49-F238E27FC236}">
                <a16:creationId xmlns:a16="http://schemas.microsoft.com/office/drawing/2014/main" id="{C2B3FC3D-7A16-432A-86CE-B54C52B8FC83}"/>
              </a:ext>
            </a:extLst>
          </p:cNvPr>
          <p:cNvPicPr>
            <a:picLocks noChangeAspect="1"/>
          </p:cNvPicPr>
          <p:nvPr/>
        </p:nvPicPr>
        <p:blipFill rotWithShape="1">
          <a:blip r:embed="rId3"/>
          <a:srcRect l="5985" r="7244" b="4678"/>
          <a:stretch/>
        </p:blipFill>
        <p:spPr>
          <a:xfrm>
            <a:off x="1953087" y="2692859"/>
            <a:ext cx="5370992" cy="3350886"/>
          </a:xfrm>
          <a:prstGeom prst="rect">
            <a:avLst/>
          </a:prstGeom>
        </p:spPr>
      </p:pic>
    </p:spTree>
    <p:extLst>
      <p:ext uri="{BB962C8B-B14F-4D97-AF65-F5344CB8AC3E}">
        <p14:creationId xmlns:p14="http://schemas.microsoft.com/office/powerpoint/2010/main" val="329331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2A0599-1888-4049-BDF0-952F67D23597}"/>
              </a:ext>
            </a:extLst>
          </p:cNvPr>
          <p:cNvSpPr txBox="1"/>
          <p:nvPr/>
        </p:nvSpPr>
        <p:spPr>
          <a:xfrm>
            <a:off x="887768" y="1686758"/>
            <a:ext cx="7732449" cy="1477328"/>
          </a:xfrm>
          <a:prstGeom prst="rect">
            <a:avLst/>
          </a:prstGeom>
          <a:noFill/>
        </p:spPr>
        <p:txBody>
          <a:bodyPr wrap="square" rtlCol="0">
            <a:spAutoFit/>
          </a:bodyPr>
          <a:lstStyle/>
          <a:p>
            <a:pPr marL="342900" indent="-342900">
              <a:buFont typeface="+mj-lt"/>
              <a:buAutoNum type="arabicPeriod" startAt="3"/>
            </a:pPr>
            <a:r>
              <a:rPr lang="en-US" sz="2400">
                <a:solidFill>
                  <a:schemeClr val="bg1"/>
                </a:solidFill>
                <a:cs typeface="Times New Roman"/>
              </a:rPr>
              <a:t>Engage a minimum of three local businesses in development and implementation of career exploration presentations and / or videos.</a:t>
            </a:r>
          </a:p>
          <a:p>
            <a:pPr marL="342900" indent="-342900">
              <a:buFont typeface="+mj-lt"/>
              <a:buAutoNum type="arabicPeriod" startAt="3"/>
            </a:pPr>
            <a:endParaRPr lang="en-US">
              <a:solidFill>
                <a:schemeClr val="bg1"/>
              </a:solidFill>
              <a:cs typeface="Times New Roman"/>
            </a:endParaRPr>
          </a:p>
        </p:txBody>
      </p:sp>
      <p:sp>
        <p:nvSpPr>
          <p:cNvPr id="3" name="TextBox 2">
            <a:extLst>
              <a:ext uri="{FF2B5EF4-FFF2-40B4-BE49-F238E27FC236}">
                <a16:creationId xmlns:a16="http://schemas.microsoft.com/office/drawing/2014/main" id="{080BD7E2-A8E6-4A07-A194-796870201EBF}"/>
              </a:ext>
            </a:extLst>
          </p:cNvPr>
          <p:cNvSpPr txBox="1"/>
          <p:nvPr/>
        </p:nvSpPr>
        <p:spPr>
          <a:xfrm>
            <a:off x="292963" y="727969"/>
            <a:ext cx="8726750" cy="646331"/>
          </a:xfrm>
          <a:prstGeom prst="rect">
            <a:avLst/>
          </a:prstGeom>
          <a:noFill/>
        </p:spPr>
        <p:txBody>
          <a:bodyPr wrap="square" rtlCol="0">
            <a:spAutoFit/>
          </a:bodyPr>
          <a:lstStyle/>
          <a:p>
            <a:pPr algn="ctr"/>
            <a:r>
              <a:rPr lang="en-US" sz="3600">
                <a:solidFill>
                  <a:schemeClr val="bg1"/>
                </a:solidFill>
                <a:cs typeface="Times New Roman" panose="02020603050405020304" pitchFamily="18" charset="0"/>
              </a:rPr>
              <a:t>Grant Objective 3:</a:t>
            </a:r>
            <a:endParaRPr lang="en-US" sz="3600">
              <a:solidFill>
                <a:schemeClr val="bg1"/>
              </a:solidFill>
            </a:endParaRPr>
          </a:p>
        </p:txBody>
      </p:sp>
      <p:pic>
        <p:nvPicPr>
          <p:cNvPr id="5" name="Picture 5">
            <a:hlinkClick r:id="" action="ppaction://media"/>
            <a:extLst>
              <a:ext uri="{FF2B5EF4-FFF2-40B4-BE49-F238E27FC236}">
                <a16:creationId xmlns:a16="http://schemas.microsoft.com/office/drawing/2014/main" id="{444E6115-1DBE-4CAD-813B-21FD97323433}"/>
              </a:ext>
            </a:extLst>
          </p:cNvPr>
          <p:cNvPicPr>
            <a:picLocks noRot="1" noChangeAspect="1"/>
          </p:cNvPicPr>
          <p:nvPr>
            <a:videoFile r:link="rId1"/>
          </p:nvPr>
        </p:nvPicPr>
        <p:blipFill>
          <a:blip r:embed="rId4"/>
          <a:stretch>
            <a:fillRect/>
          </a:stretch>
        </p:blipFill>
        <p:spPr>
          <a:xfrm>
            <a:off x="2197319" y="2951107"/>
            <a:ext cx="4838043" cy="3093982"/>
          </a:xfrm>
          <a:prstGeom prst="rect">
            <a:avLst/>
          </a:prstGeom>
        </p:spPr>
      </p:pic>
    </p:spTree>
    <p:extLst>
      <p:ext uri="{BB962C8B-B14F-4D97-AF65-F5344CB8AC3E}">
        <p14:creationId xmlns:p14="http://schemas.microsoft.com/office/powerpoint/2010/main" val="394255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wind"/>
      </p:transition>
    </mc:Choice>
    <mc:Fallback xmlns="">
      <p:transition>
        <p:fade/>
      </p:transition>
    </mc:Fallback>
  </mc:AlternateContent>
</p:sld>
</file>

<file path=ppt/theme/theme1.xml><?xml version="1.0" encoding="utf-8"?>
<a:theme xmlns:a="http://schemas.openxmlformats.org/drawingml/2006/main" name="White Radian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 powerpoint template" id="{48483ED6-DE6A-7849-B0B9-7310C568E2ED}" vid="{CD99A1AB-F454-4A4C-9FBB-88A9B6831C62}"/>
    </a:ext>
  </a:extLst>
</a:theme>
</file>

<file path=ppt/theme/theme2.xml><?xml version="1.0" encoding="utf-8"?>
<a:theme xmlns:a="http://schemas.openxmlformats.org/drawingml/2006/main" name="Blu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 powerpoint template" id="{48483ED6-DE6A-7849-B0B9-7310C568E2ED}" vid="{0EA1EBE8-9D1C-744F-864F-F90E714675B4}"/>
    </a:ext>
  </a:extLst>
</a:theme>
</file>

<file path=ppt/theme/theme3.xml><?xml version="1.0" encoding="utf-8"?>
<a:theme xmlns:a="http://schemas.openxmlformats.org/drawingml/2006/main" name="Blue Radian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 powerpoint template" id="{48483ED6-DE6A-7849-B0B9-7310C568E2ED}" vid="{47638E1B-5740-334A-A630-7532F8DEF1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4B685A7CFB1041BA0FCCB171832982" ma:contentTypeVersion="12" ma:contentTypeDescription="Create a new document." ma:contentTypeScope="" ma:versionID="2ad53ed3999086fbff02e2f0530cf5d0">
  <xsd:schema xmlns:xsd="http://www.w3.org/2001/XMLSchema" xmlns:xs="http://www.w3.org/2001/XMLSchema" xmlns:p="http://schemas.microsoft.com/office/2006/metadata/properties" xmlns:ns2="b1d732f3-c280-49bb-8241-9792368b2f38" xmlns:ns3="1201fc1a-c050-41c4-a464-5f2d835d7b9a" targetNamespace="http://schemas.microsoft.com/office/2006/metadata/properties" ma:root="true" ma:fieldsID="1a3d67ce45dacea1c10ad957f6f5c83a" ns2:_="" ns3:_="">
    <xsd:import namespace="b1d732f3-c280-49bb-8241-9792368b2f38"/>
    <xsd:import namespace="1201fc1a-c050-41c4-a464-5f2d835d7b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d732f3-c280-49bb-8241-9792368b2f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01fc1a-c050-41c4-a464-5f2d835d7b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0B18E3-66A7-4F6B-BE2E-175F38CA6D3C}">
  <ds:schemaRefs>
    <ds:schemaRef ds:uri="1201fc1a-c050-41c4-a464-5f2d835d7b9a"/>
    <ds:schemaRef ds:uri="b1d732f3-c280-49bb-8241-9792368b2f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4C9F35-3980-4589-A0C1-5993E4DEBCAB}">
  <ds:schemaRefs>
    <ds:schemaRef ds:uri="http://schemas.microsoft.com/sharepoint/v3/contenttype/forms"/>
  </ds:schemaRefs>
</ds:datastoreItem>
</file>

<file path=customXml/itemProps3.xml><?xml version="1.0" encoding="utf-8"?>
<ds:datastoreItem xmlns:ds="http://schemas.openxmlformats.org/officeDocument/2006/customXml" ds:itemID="{D350F696-B655-46FB-9261-5C3BC1FB4343}">
  <ds:schemaRefs>
    <ds:schemaRef ds:uri="1201fc1a-c050-41c4-a464-5f2d835d7b9a"/>
    <ds:schemaRef ds:uri="b1d732f3-c280-49bb-8241-9792368b2f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1501</Words>
  <Application>Microsoft Office PowerPoint</Application>
  <PresentationFormat>On-screen Show (4:3)</PresentationFormat>
  <Paragraphs>92</Paragraphs>
  <Slides>20</Slides>
  <Notes>17</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Cambria</vt:lpstr>
      <vt:lpstr>Cooper Black</vt:lpstr>
      <vt:lpstr>Times New Roman</vt:lpstr>
      <vt:lpstr>White Radiant</vt:lpstr>
      <vt:lpstr>Blue</vt:lpstr>
      <vt:lpstr>Blue Radiant</vt:lpstr>
      <vt:lpstr>PowerPoint Presentation</vt:lpstr>
      <vt:lpstr>PowerPoint Presentation</vt:lpstr>
      <vt:lpstr>It’s  GRRATE!!</vt:lpstr>
      <vt:lpstr>Program Description – ISC1006</vt:lpstr>
      <vt:lpstr>GRRATE's  online presence:</vt:lpstr>
      <vt:lpstr>PowerPoint Presentation</vt:lpstr>
      <vt:lpstr>Grant Objective 1:</vt:lpstr>
      <vt:lpstr>PowerPoint Presentation</vt:lpstr>
      <vt:lpstr>PowerPoint Presentation</vt:lpstr>
      <vt:lpstr>Grant Objective 4: </vt:lpstr>
      <vt:lpstr>Key Challenges: Student Related</vt:lpstr>
      <vt:lpstr>PowerPoint Presentation</vt:lpstr>
      <vt:lpstr>PowerPoint Presentation</vt:lpstr>
      <vt:lpstr>PowerPoint Presentation</vt:lpstr>
      <vt:lpstr>PowerPoint Presentation</vt:lpstr>
      <vt:lpstr>PowerPoint Presentation</vt:lpstr>
      <vt:lpstr>Challenges: COVID-19</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Hall</dc:creator>
  <cp:lastModifiedBy>AFC</cp:lastModifiedBy>
  <cp:revision>3</cp:revision>
  <cp:lastPrinted>2019-10-10T18:27:04Z</cp:lastPrinted>
  <dcterms:created xsi:type="dcterms:W3CDTF">2015-04-20T16:55:10Z</dcterms:created>
  <dcterms:modified xsi:type="dcterms:W3CDTF">2020-05-28T17:24:16Z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0x010100624B685A7CFB1041BA0FCCB171832982</vt:lpwstr>
  </property>
</Properties>
</file>