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5" r:id="rId2"/>
    <p:sldId id="345" r:id="rId3"/>
    <p:sldId id="355" r:id="rId4"/>
    <p:sldId id="347" r:id="rId5"/>
    <p:sldId id="348" r:id="rId6"/>
    <p:sldId id="356" r:id="rId7"/>
    <p:sldId id="359" r:id="rId8"/>
    <p:sldId id="361" r:id="rId9"/>
    <p:sldId id="292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D8"/>
    <a:srgbClr val="002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4" d="100"/>
          <a:sy n="44" d="100"/>
        </p:scale>
        <p:origin x="768" y="60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21D02-0740-439A-9003-9431162C046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36EBC-8387-43F9-8D74-E000B1D3BF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6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0352"/>
            <a:ext cx="9144000" cy="238760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88295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833533"/>
            <a:ext cx="12192000" cy="10244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436" y="6122113"/>
            <a:ext cx="158517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ject 18"/>
          <p:cNvSpPr>
            <a:spLocks noChangeAspect="1"/>
          </p:cNvSpPr>
          <p:nvPr userDrawn="1"/>
        </p:nvSpPr>
        <p:spPr>
          <a:xfrm>
            <a:off x="0" y="5756987"/>
            <a:ext cx="12188952" cy="146206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  <p:sp>
        <p:nvSpPr>
          <p:cNvPr id="12" name="object 18"/>
          <p:cNvSpPr>
            <a:spLocks noChangeAspect="1"/>
          </p:cNvSpPr>
          <p:nvPr userDrawn="1"/>
        </p:nvSpPr>
        <p:spPr>
          <a:xfrm>
            <a:off x="0" y="5765455"/>
            <a:ext cx="12188952" cy="146206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1608670" y="3256279"/>
            <a:ext cx="4138863" cy="45719"/>
          </a:xfrm>
          <a:prstGeom prst="rect">
            <a:avLst/>
          </a:prstGeom>
          <a:solidFill>
            <a:srgbClr val="00A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76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163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2206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86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9619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03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323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098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142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89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705258"/>
          </a:xfrm>
          <a:prstGeom prst="rect">
            <a:avLst/>
          </a:prstGeom>
          <a:solidFill>
            <a:srgbClr val="002C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1904" y="6202364"/>
            <a:ext cx="1091670" cy="356464"/>
          </a:xfrm>
          <a:prstGeom prst="rect">
            <a:avLst/>
          </a:prstGeom>
        </p:spPr>
      </p:pic>
      <p:sp>
        <p:nvSpPr>
          <p:cNvPr id="14" name="object 18"/>
          <p:cNvSpPr>
            <a:spLocks noChangeAspect="1"/>
          </p:cNvSpPr>
          <p:nvPr userDrawn="1"/>
        </p:nvSpPr>
        <p:spPr>
          <a:xfrm>
            <a:off x="0" y="6705258"/>
            <a:ext cx="12188952" cy="154677"/>
          </a:xfrm>
          <a:custGeom>
            <a:avLst/>
            <a:gdLst/>
            <a:ahLst/>
            <a:cxnLst/>
            <a:rect l="l" t="t" r="r" b="b"/>
            <a:pathLst>
              <a:path w="20104100" h="241300">
                <a:moveTo>
                  <a:pt x="0" y="240830"/>
                </a:moveTo>
                <a:lnTo>
                  <a:pt x="20104099" y="240830"/>
                </a:lnTo>
                <a:lnTo>
                  <a:pt x="20104099" y="0"/>
                </a:lnTo>
                <a:lnTo>
                  <a:pt x="0" y="0"/>
                </a:lnTo>
                <a:lnTo>
                  <a:pt x="0" y="240830"/>
                </a:lnTo>
                <a:close/>
              </a:path>
            </a:pathLst>
          </a:custGeom>
          <a:solidFill>
            <a:srgbClr val="00AED7"/>
          </a:solidFill>
        </p:spPr>
        <p:txBody>
          <a:bodyPr wrap="square" lIns="0" tIns="0" rIns="0" bIns="0" rtlCol="0"/>
          <a:lstStyle/>
          <a:p>
            <a:endParaRPr sz="2969"/>
          </a:p>
        </p:txBody>
      </p:sp>
    </p:spTree>
    <p:extLst>
      <p:ext uri="{BB962C8B-B14F-4D97-AF65-F5344CB8AC3E}">
        <p14:creationId xmlns:p14="http://schemas.microsoft.com/office/powerpoint/2010/main" val="114907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centersupport@usf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65" y="2401307"/>
            <a:ext cx="11806813" cy="1380351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Finding My Positive!!</a:t>
            </a:r>
            <a:br>
              <a:rPr lang="en-US" dirty="0"/>
            </a:b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0042" y="2725723"/>
            <a:ext cx="8670759" cy="274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0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BayCare Behavioral Health</a:t>
            </a:r>
            <a:endParaRPr lang="en-US" altLang="en-US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61519" cy="732467"/>
          </a:xfrm>
        </p:spPr>
        <p:txBody>
          <a:bodyPr>
            <a:normAutofit/>
          </a:bodyPr>
          <a:lstStyle/>
          <a:p>
            <a:r>
              <a:rPr lang="en-US" sz="3800" b="1" dirty="0"/>
              <a:t>               Understanding Negative Thoughts </a:t>
            </a:r>
            <a:endParaRPr lang="en-US" sz="38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732468"/>
            <a:ext cx="12191999" cy="61255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What things am I identifying with that are creating negative thought patterns?</a:t>
            </a:r>
          </a:p>
          <a:p>
            <a:pPr marL="514350" lvl="0" indent="-514350">
              <a:buAutoNum type="alphaLcPeriod"/>
            </a:pPr>
            <a:r>
              <a:rPr lang="en-US" dirty="0"/>
              <a:t>Loss of rights and privileges </a:t>
            </a:r>
          </a:p>
          <a:p>
            <a:pPr marL="514350" lvl="0" indent="-514350">
              <a:buAutoNum type="alphaLcPeriod"/>
            </a:pPr>
            <a:r>
              <a:rPr lang="en-US" dirty="0"/>
              <a:t>Financial hardship</a:t>
            </a:r>
          </a:p>
          <a:p>
            <a:pPr marL="514350" lvl="0" indent="-514350">
              <a:buAutoNum type="alphaLcPeriod"/>
            </a:pPr>
            <a:r>
              <a:rPr lang="en-US" dirty="0"/>
              <a:t>Working from home</a:t>
            </a:r>
          </a:p>
          <a:p>
            <a:pPr marL="514350" lvl="0" indent="-514350">
              <a:buAutoNum type="alphaLcPeriod"/>
            </a:pPr>
            <a:r>
              <a:rPr lang="en-US" dirty="0"/>
              <a:t>Being around family members all the time</a:t>
            </a:r>
          </a:p>
          <a:p>
            <a:pPr marL="514350" lvl="0" indent="-514350">
              <a:buAutoNum type="alphaLcPeriod"/>
            </a:pPr>
            <a:r>
              <a:rPr lang="en-US" dirty="0"/>
              <a:t>No privacy</a:t>
            </a:r>
          </a:p>
          <a:p>
            <a:pPr marL="514350" lvl="0" indent="-514350">
              <a:buAutoNum type="alphaLcPeriod"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Negative thoughts that shape daily living? </a:t>
            </a:r>
          </a:p>
          <a:p>
            <a:pPr marL="0" lvl="0" indent="0">
              <a:buNone/>
            </a:pPr>
            <a:r>
              <a:rPr lang="en-US" dirty="0"/>
              <a:t>a. Stuck in cyclical thinking that is surrounded by worry, fear, and doubt </a:t>
            </a:r>
          </a:p>
          <a:p>
            <a:pPr marL="0" lvl="0" indent="0">
              <a:buNone/>
            </a:pPr>
            <a:r>
              <a:rPr lang="en-US" dirty="0"/>
              <a:t>b. Generalizing and fault finding and blaming</a:t>
            </a:r>
          </a:p>
          <a:p>
            <a:pPr marL="0" lvl="0" indent="0">
              <a:buNone/>
            </a:pPr>
            <a:r>
              <a:rPr lang="en-US" dirty="0"/>
              <a:t>c. Doom and gloom thinking</a:t>
            </a:r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8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127"/>
            <a:ext cx="12192000" cy="637586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Ways to recognize when thoughts are negative?</a:t>
            </a:r>
          </a:p>
          <a:p>
            <a:pPr marL="514350" lvl="0" indent="-514350">
              <a:buAutoNum type="alphaLcPeriod"/>
            </a:pPr>
            <a:r>
              <a:rPr lang="en-US" dirty="0"/>
              <a:t>Reaction time for handling stress…short fused all of a sudden!</a:t>
            </a:r>
          </a:p>
          <a:p>
            <a:pPr marL="514350" lvl="0" indent="-514350">
              <a:buAutoNum type="alphaLcPeriod"/>
            </a:pPr>
            <a:r>
              <a:rPr lang="en-US" dirty="0"/>
              <a:t>Mind always on red alert to speak with a negative voice</a:t>
            </a:r>
          </a:p>
          <a:p>
            <a:pPr marL="514350" lvl="0" indent="-514350">
              <a:buAutoNum type="alphaLcPeriod"/>
            </a:pPr>
            <a:r>
              <a:rPr lang="en-US" dirty="0"/>
              <a:t>Negative thoughts are strong and getting stronger</a:t>
            </a:r>
          </a:p>
          <a:p>
            <a:pPr marL="514350" lvl="0" indent="-514350">
              <a:buAutoNum type="alphaLcPeriod"/>
            </a:pPr>
            <a:r>
              <a:rPr lang="en-US" dirty="0"/>
              <a:t>Beating yourself up when you catch yourself thinking negative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US" dirty="0"/>
              <a:t>Thoughts you have inside your head do not reflect who you are as a friend, partner, parent, or worker.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Are these new thoughts for me, if so what feelings am I exhibiting?</a:t>
            </a:r>
          </a:p>
          <a:p>
            <a:pPr marL="0" indent="0">
              <a:buNone/>
            </a:pPr>
            <a:r>
              <a:rPr lang="en-US" dirty="0"/>
              <a:t>a. Feeling sorry for yourself or worrying without even realizing it.</a:t>
            </a:r>
          </a:p>
          <a:p>
            <a:pPr marL="0" indent="0">
              <a:buNone/>
            </a:pPr>
            <a:r>
              <a:rPr lang="en-US" dirty="0"/>
              <a:t>b. Having real internal mental battles that’s causing irritability and anger</a:t>
            </a:r>
          </a:p>
          <a:p>
            <a:pPr marL="0" indent="0">
              <a:buNone/>
            </a:pPr>
            <a:r>
              <a:rPr lang="en-US" dirty="0"/>
              <a:t>c. Noticing that my peaceful state is not the same</a:t>
            </a:r>
          </a:p>
          <a:p>
            <a:pPr marL="0" indent="0">
              <a:buNone/>
            </a:pPr>
            <a:r>
              <a:rPr lang="en-US" dirty="0"/>
              <a:t>d. The loss of control and struggling with life balance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1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-207817" y="233267"/>
            <a:ext cx="12161519" cy="732467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Factors That Can Help Positive Thinking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65734"/>
            <a:ext cx="12191999" cy="528543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Have a Strong Determination and Never Give Up</a:t>
            </a:r>
          </a:p>
          <a:p>
            <a:pPr marL="0" lvl="0" indent="0" algn="ctr">
              <a:buNone/>
            </a:pPr>
            <a:r>
              <a:rPr lang="en-US" dirty="0"/>
              <a:t>A Strong Desire to Achieve More</a:t>
            </a:r>
          </a:p>
          <a:p>
            <a:pPr marL="0" lvl="0" indent="0" algn="ctr">
              <a:buNone/>
            </a:pPr>
            <a:r>
              <a:rPr lang="en-US" dirty="0"/>
              <a:t>Displaying Passion and Enthusiasm</a:t>
            </a:r>
          </a:p>
          <a:p>
            <a:pPr marL="0" lvl="0" indent="0" algn="ctr">
              <a:buNone/>
            </a:pPr>
            <a:r>
              <a:rPr lang="en-US" dirty="0"/>
              <a:t>Always being Optimistic</a:t>
            </a:r>
          </a:p>
          <a:p>
            <a:pPr marL="0" lvl="0" indent="0" algn="ctr">
              <a:buNone/>
            </a:pPr>
            <a:r>
              <a:rPr lang="en-US" dirty="0"/>
              <a:t>Be Goals Oriented</a:t>
            </a:r>
          </a:p>
          <a:p>
            <a:pPr marL="0" lvl="0" indent="0" algn="ctr">
              <a:buNone/>
            </a:pPr>
            <a:r>
              <a:rPr lang="en-US" dirty="0"/>
              <a:t>Focus on Your Vision</a:t>
            </a:r>
          </a:p>
          <a:p>
            <a:pPr marL="0" lvl="0" indent="0" algn="ctr">
              <a:buNone/>
            </a:pPr>
            <a:r>
              <a:rPr lang="en-US" dirty="0"/>
              <a:t>Strong Mental Fortitude </a:t>
            </a:r>
          </a:p>
          <a:p>
            <a:pPr marL="0" lv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6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" y="0"/>
            <a:ext cx="12191999" cy="914400"/>
          </a:xfrm>
        </p:spPr>
        <p:txBody>
          <a:bodyPr>
            <a:normAutofit/>
          </a:bodyPr>
          <a:lstStyle/>
          <a:p>
            <a:r>
              <a:rPr lang="en-US" sz="3800" dirty="0"/>
              <a:t>    Examples of Positive Automatic Thought Processes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" y="1080654"/>
            <a:ext cx="12191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“My future looks bright.”                              “There’s nothing to worry about.”   </a:t>
            </a:r>
          </a:p>
          <a:p>
            <a:r>
              <a:rPr lang="en-US" sz="2800" dirty="0"/>
              <a:t>“I’m proud of myself.”                                   “I’m warm and comfortable.”</a:t>
            </a:r>
          </a:p>
          <a:p>
            <a:r>
              <a:rPr lang="en-US" sz="2800" dirty="0"/>
              <a:t>“I feel fine.”                     “I feel confident I can do anything I set my mind to.”</a:t>
            </a:r>
          </a:p>
          <a:p>
            <a:r>
              <a:rPr lang="en-US" sz="2800" dirty="0"/>
              <a:t>“No matter what happens, I know I’ll make it.   “I feel very happy.”</a:t>
            </a:r>
          </a:p>
          <a:p>
            <a:r>
              <a:rPr lang="en-US" sz="2800" dirty="0"/>
              <a:t>“I can accomplish anything.”		              “This is super!” </a:t>
            </a:r>
          </a:p>
          <a:p>
            <a:r>
              <a:rPr lang="en-US" sz="2800" dirty="0"/>
              <a:t>“I feel good.”				         	     “I’m luckier than most people.”</a:t>
            </a:r>
          </a:p>
          <a:p>
            <a:r>
              <a:rPr lang="en-US" sz="2800" dirty="0"/>
              <a:t>“I am in a great mood.”                                  “I’m happy with the way I look.”</a:t>
            </a:r>
          </a:p>
          <a:p>
            <a:r>
              <a:rPr lang="en-US" sz="2800" dirty="0"/>
              <a:t>“Life is exciting.”                                             “Today I’ve accomplished a lot.”</a:t>
            </a:r>
          </a:p>
          <a:p>
            <a:r>
              <a:rPr lang="en-US" sz="2800" dirty="0"/>
              <a:t>“I’m proud of my accomplishments.               “I deserve the best in life.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9278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65204"/>
            <a:ext cx="12192000" cy="1325563"/>
          </a:xfrm>
        </p:spPr>
        <p:txBody>
          <a:bodyPr/>
          <a:lstStyle/>
          <a:p>
            <a:r>
              <a:rPr lang="en-US" dirty="0"/>
              <a:t> Generating Positive Behaviors and Emotions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0359"/>
            <a:ext cx="12119956" cy="4351338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n-US" dirty="0"/>
              <a:t>No longer being entangled in negative thoughts that generate unpleasant emotions.</a:t>
            </a:r>
          </a:p>
          <a:p>
            <a:pPr marL="514350" indent="-514350">
              <a:buAutoNum type="alphaLcPeriod"/>
            </a:pPr>
            <a:r>
              <a:rPr lang="en-US" dirty="0"/>
              <a:t>Redirect your attention out of the thoughts in your head and bring your focus to your sense perceptions.</a:t>
            </a:r>
          </a:p>
          <a:p>
            <a:pPr marL="514350" indent="-514350">
              <a:buAutoNum type="alphaLcPeriod"/>
            </a:pPr>
            <a:r>
              <a:rPr lang="en-US" dirty="0"/>
              <a:t>Redirect your substantial energy of frustration and turn it into positive, effective, unstoppable determination.</a:t>
            </a:r>
          </a:p>
          <a:p>
            <a:pPr marL="514350" indent="-514350">
              <a:buAutoNum type="alphaLcPeriod"/>
            </a:pPr>
            <a:r>
              <a:rPr lang="en-US" dirty="0"/>
              <a:t>Identify why each thoughts are negative; this can help to get a grasp on why this particular thought needs changing.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198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29" y="74179"/>
            <a:ext cx="11073938" cy="1325563"/>
          </a:xfrm>
        </p:spPr>
        <p:txBody>
          <a:bodyPr/>
          <a:lstStyle/>
          <a:p>
            <a:r>
              <a:rPr lang="en-US" dirty="0"/>
              <a:t>       Things You Can Do To Think Positive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1181"/>
            <a:ext cx="12092247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Avoid Negative Self-Talk </a:t>
            </a:r>
          </a:p>
          <a:p>
            <a:pPr marL="0" indent="0" algn="ctr">
              <a:buNone/>
            </a:pPr>
            <a:r>
              <a:rPr lang="en-US" dirty="0"/>
              <a:t>Try Humor</a:t>
            </a:r>
          </a:p>
          <a:p>
            <a:pPr marL="0" indent="0" algn="ctr">
              <a:buNone/>
            </a:pPr>
            <a:r>
              <a:rPr lang="en-US" dirty="0"/>
              <a:t>Cultivate Optimism</a:t>
            </a:r>
          </a:p>
          <a:p>
            <a:pPr marL="0" indent="0" algn="ctr">
              <a:buNone/>
            </a:pPr>
            <a:r>
              <a:rPr lang="en-US" dirty="0"/>
              <a:t>Focus on Your Positive Thoughts</a:t>
            </a:r>
          </a:p>
          <a:p>
            <a:pPr marL="0" indent="0" algn="ctr">
              <a:buNone/>
            </a:pPr>
            <a:r>
              <a:rPr lang="en-US" dirty="0"/>
              <a:t>Look For Effective Ways To Resolve Conflict </a:t>
            </a:r>
          </a:p>
          <a:p>
            <a:pPr marL="0" indent="0" algn="ctr">
              <a:buNone/>
            </a:pPr>
            <a:r>
              <a:rPr lang="en-US" dirty="0"/>
              <a:t>Come Up With Creative Solutions</a:t>
            </a:r>
          </a:p>
          <a:p>
            <a:pPr marL="0" indent="0" algn="ctr">
              <a:buNone/>
            </a:pPr>
            <a:r>
              <a:rPr lang="en-US" dirty="0"/>
              <a:t>Explore Creative Concepts For Change</a:t>
            </a:r>
          </a:p>
          <a:p>
            <a:pPr marL="0" indent="0" algn="ctr">
              <a:buNone/>
            </a:pPr>
            <a:r>
              <a:rPr lang="en-US" dirty="0"/>
              <a:t>Maintain Your Vision </a:t>
            </a:r>
          </a:p>
          <a:p>
            <a:pPr marL="0" indent="0" algn="ctr">
              <a:buNone/>
            </a:pPr>
            <a:r>
              <a:rPr lang="en-US" dirty="0"/>
              <a:t>Have A Plan For Your Life Balance </a:t>
            </a:r>
          </a:p>
        </p:txBody>
      </p:sp>
    </p:spTree>
    <p:extLst>
      <p:ext uri="{BB962C8B-B14F-4D97-AF65-F5344CB8AC3E}">
        <p14:creationId xmlns:p14="http://schemas.microsoft.com/office/powerpoint/2010/main" val="3118877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830" y="79288"/>
            <a:ext cx="10515600" cy="452727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</a:t>
            </a:r>
            <a:r>
              <a:rPr lang="en-US" sz="4000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50683" cy="6550429"/>
          </a:xfrm>
        </p:spPr>
        <p:txBody>
          <a:bodyPr>
            <a:normAutofit fontScale="47500" lnSpcReduction="20000"/>
          </a:bodyPr>
          <a:lstStyle/>
          <a:p>
            <a:endParaRPr lang="en-US" sz="3800" dirty="0"/>
          </a:p>
          <a:p>
            <a:r>
              <a:rPr lang="en-US" sz="3800" dirty="0"/>
              <a:t> </a:t>
            </a:r>
            <a:r>
              <a:rPr lang="en-US" sz="3800" dirty="0">
                <a:hlinkClick r:id="rId2"/>
              </a:rPr>
              <a:t>centersupport@usf.edu</a:t>
            </a:r>
            <a:endParaRPr lang="en-US" sz="3800" dirty="0"/>
          </a:p>
          <a:p>
            <a:endParaRPr lang="en-US" sz="3800" dirty="0"/>
          </a:p>
          <a:p>
            <a:r>
              <a:rPr lang="en-US" sz="3800" dirty="0"/>
              <a:t>https://www.cdc.gov/coronavirus/2019-ncov/index.html </a:t>
            </a:r>
          </a:p>
          <a:p>
            <a:endParaRPr lang="en-US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/>
              <a:t> Coping With Stress During Infectious Disease Outbreaks, https://store.samhsa.gov/product/Coping-with-Stress-During-Infectious-Disease-Outbreaks/sma14-4885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/>
              <a:t>• Centers for Disease Control and Prevention, Coronavirus Disease 2019 (COVID-19), https://www.cdc.gov/coronavirus/2019-ncov/prepare/children.html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/>
              <a:t>• Handwashing and Hand Sanitizer Use at Home, at Play, and Out and About, https://www.cdc.gov/handwashing/pdf/hand-sanitizer-factsheet.pdf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3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800" dirty="0"/>
              <a:t>• NASP COVID-19 Resource Center, https://www.nasponline.org/COVID-19 </a:t>
            </a:r>
          </a:p>
          <a:p>
            <a:endParaRPr lang="en-US" sz="3800" dirty="0"/>
          </a:p>
          <a:p>
            <a:r>
              <a:rPr lang="en-US" sz="3800" dirty="0"/>
              <a:t>How to prevent COVID (video) o https://www.childrensmn.org/coronavirus-covid-19/ </a:t>
            </a:r>
          </a:p>
          <a:p>
            <a:endParaRPr lang="en-US" sz="3800" dirty="0"/>
          </a:p>
          <a:p>
            <a:r>
              <a:rPr lang="en-US" sz="3800" dirty="0"/>
              <a:t>• Video and other materials on COVID o http://neatoday.org/2020/01/06/schools-and-coronavirus/ </a:t>
            </a:r>
          </a:p>
          <a:p>
            <a:r>
              <a:rPr lang="en-US" sz="3800" dirty="0"/>
              <a:t>o https://www.brainpop.com/health/diseasesinjuriesandconditions/coronavirus/ </a:t>
            </a:r>
          </a:p>
          <a:p>
            <a:endParaRPr lang="en-US" sz="3800" dirty="0"/>
          </a:p>
          <a:p>
            <a:r>
              <a:rPr lang="en-US" sz="3800" dirty="0"/>
              <a:t>• Lesson Plan Related to COVID19 o https://sharemylesson.com/collections/coronavirus </a:t>
            </a:r>
          </a:p>
          <a:p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94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3666" y="288926"/>
            <a:ext cx="5359400" cy="1325563"/>
          </a:xfrm>
        </p:spPr>
        <p:txBody>
          <a:bodyPr>
            <a:normAutofit/>
          </a:bodyPr>
          <a:lstStyle/>
          <a:p>
            <a:r>
              <a:rPr lang="en-US" sz="6000" dirty="0"/>
              <a:t>Questions????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377" y="1808691"/>
            <a:ext cx="4079379" cy="4351338"/>
          </a:xfrm>
        </p:spPr>
      </p:pic>
    </p:spTree>
    <p:extLst>
      <p:ext uri="{BB962C8B-B14F-4D97-AF65-F5344CB8AC3E}">
        <p14:creationId xmlns:p14="http://schemas.microsoft.com/office/powerpoint/2010/main" val="362598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yCare Brand Colors">
      <a:dk1>
        <a:srgbClr val="FFFFFF"/>
      </a:dk1>
      <a:lt1>
        <a:srgbClr val="FFFFFF"/>
      </a:lt1>
      <a:dk2>
        <a:srgbClr val="002C77"/>
      </a:dk2>
      <a:lt2>
        <a:srgbClr val="6E267B"/>
      </a:lt2>
      <a:accent1>
        <a:srgbClr val="00AFD8"/>
      </a:accent1>
      <a:accent2>
        <a:srgbClr val="009944"/>
      </a:accent2>
      <a:accent3>
        <a:srgbClr val="F0AB00"/>
      </a:accent3>
      <a:accent4>
        <a:srgbClr val="C60C30"/>
      </a:accent4>
      <a:accent5>
        <a:srgbClr val="C9CAC8"/>
      </a:accent5>
      <a:accent6>
        <a:srgbClr val="DCA9E5"/>
      </a:accent6>
      <a:hlink>
        <a:srgbClr val="F2F2F2"/>
      </a:hlink>
      <a:folHlink>
        <a:srgbClr val="7F7F7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12018</TotalTime>
  <Words>715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Finding My Positive!!   </vt:lpstr>
      <vt:lpstr>               Understanding Negative Thoughts </vt:lpstr>
      <vt:lpstr>PowerPoint Presentation</vt:lpstr>
      <vt:lpstr>             Factors That Can Help Positive Thinking</vt:lpstr>
      <vt:lpstr>    Examples of Positive Automatic Thought Processes</vt:lpstr>
      <vt:lpstr> Generating Positive Behaviors and Emotions</vt:lpstr>
      <vt:lpstr>       Things You Can Do To Think Positive</vt:lpstr>
      <vt:lpstr>                             Resources</vt:lpstr>
      <vt:lpstr>Questions????</vt:lpstr>
    </vt:vector>
  </TitlesOfParts>
  <Company>BayCare Health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Quioco, Ed</dc:creator>
  <cp:lastModifiedBy>Eileen Johnson</cp:lastModifiedBy>
  <cp:revision>224</cp:revision>
  <cp:lastPrinted>2018-01-25T21:53:18Z</cp:lastPrinted>
  <dcterms:created xsi:type="dcterms:W3CDTF">2018-01-25T19:41:23Z</dcterms:created>
  <dcterms:modified xsi:type="dcterms:W3CDTF">2020-04-30T20:30:43Z</dcterms:modified>
</cp:coreProperties>
</file>