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5" r:id="rId2"/>
    <p:sldId id="345" r:id="rId3"/>
    <p:sldId id="347" r:id="rId4"/>
    <p:sldId id="348" r:id="rId5"/>
    <p:sldId id="346" r:id="rId6"/>
    <p:sldId id="349" r:id="rId7"/>
    <p:sldId id="292" r:id="rId8"/>
    <p:sldId id="35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D8"/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78" y="9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21D02-0740-439A-9003-9431162C046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36EBC-8387-43F9-8D74-E000B1D3B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6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0352"/>
            <a:ext cx="9144000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88295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833533"/>
            <a:ext cx="12192000" cy="1024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436" y="6122113"/>
            <a:ext cx="158517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8"/>
          <p:cNvSpPr>
            <a:spLocks noChangeAspect="1"/>
          </p:cNvSpPr>
          <p:nvPr userDrawn="1"/>
        </p:nvSpPr>
        <p:spPr>
          <a:xfrm>
            <a:off x="0" y="5756987"/>
            <a:ext cx="12188952" cy="146206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  <p:sp>
        <p:nvSpPr>
          <p:cNvPr id="12" name="object 18"/>
          <p:cNvSpPr>
            <a:spLocks noChangeAspect="1"/>
          </p:cNvSpPr>
          <p:nvPr userDrawn="1"/>
        </p:nvSpPr>
        <p:spPr>
          <a:xfrm>
            <a:off x="0" y="5765455"/>
            <a:ext cx="12188952" cy="146206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1608670" y="3256279"/>
            <a:ext cx="4138863" cy="45719"/>
          </a:xfrm>
          <a:prstGeom prst="rect">
            <a:avLst/>
          </a:prstGeom>
          <a:solidFill>
            <a:srgbClr val="00A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7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63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220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86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961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03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323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098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142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89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705258"/>
          </a:xfrm>
          <a:prstGeom prst="rect">
            <a:avLst/>
          </a:prstGeom>
          <a:solidFill>
            <a:srgbClr val="002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904" y="6202364"/>
            <a:ext cx="1091670" cy="356464"/>
          </a:xfrm>
          <a:prstGeom prst="rect">
            <a:avLst/>
          </a:prstGeom>
        </p:spPr>
      </p:pic>
      <p:sp>
        <p:nvSpPr>
          <p:cNvPr id="14" name="object 18"/>
          <p:cNvSpPr>
            <a:spLocks noChangeAspect="1"/>
          </p:cNvSpPr>
          <p:nvPr userDrawn="1"/>
        </p:nvSpPr>
        <p:spPr>
          <a:xfrm>
            <a:off x="0" y="6705258"/>
            <a:ext cx="12188952" cy="154677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</p:spTree>
    <p:extLst>
      <p:ext uri="{BB962C8B-B14F-4D97-AF65-F5344CB8AC3E}">
        <p14:creationId xmlns:p14="http://schemas.microsoft.com/office/powerpoint/2010/main" val="114907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65" y="2401307"/>
            <a:ext cx="11806813" cy="1380351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CABIN FEVER / ISOLATION</a:t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I DO!!! </a:t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0042" y="2725723"/>
            <a:ext cx="8670759" cy="274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BayCare Behavioral Health</a:t>
            </a:r>
            <a:endParaRPr lang="en-US" alt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0165"/>
            <a:ext cx="12161519" cy="7324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Cabin Fever / Isolation</a:t>
            </a: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03158"/>
            <a:ext cx="12161519" cy="5285436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FFFFFF"/>
                </a:solidFill>
                <a:cs typeface="Times New Roman" panose="02020603050405020304" pitchFamily="18" charset="0"/>
              </a:rPr>
              <a:t>Understand your meaning of “Cabin Fever / Isolation”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FFFFFF"/>
                </a:solidFill>
                <a:cs typeface="Times New Roman" panose="02020603050405020304" pitchFamily="18" charset="0"/>
              </a:rPr>
              <a:t>Definition: A  reaction to being isolated inside during a period of time. It’s ultimately rooted in intense isolation, which could reach the level of a specific phobia.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It’s normal to feel sad, stressed, confused, scared or angry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Try and see it as a </a:t>
            </a:r>
            <a:r>
              <a:rPr lang="en-US" i="1" dirty="0">
                <a:cs typeface="Times New Roman" panose="02020603050405020304" pitchFamily="18" charset="0"/>
              </a:rPr>
              <a:t>different</a:t>
            </a:r>
            <a:r>
              <a:rPr lang="en-US" dirty="0">
                <a:cs typeface="Times New Roman" panose="02020603050405020304" pitchFamily="18" charset="0"/>
              </a:rPr>
              <a:t> time in your life, and not necessarily a bad one, even if you didn’t choose it.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Rumor and speculation can fuel anxiety. Access to reliable, accurate information can help you feel more in control.</a:t>
            </a:r>
          </a:p>
        </p:txBody>
      </p:sp>
    </p:spTree>
    <p:extLst>
      <p:ext uri="{BB962C8B-B14F-4D97-AF65-F5344CB8AC3E}">
        <p14:creationId xmlns:p14="http://schemas.microsoft.com/office/powerpoint/2010/main" val="101198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0165"/>
            <a:ext cx="12161519" cy="7324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Cabin Fever / Isolation</a:t>
            </a:r>
            <a:endParaRPr lang="en-US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03158"/>
            <a:ext cx="12161519" cy="528543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Prioritize self care – physical, emotional, spiritual, psychological, and physiological.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Know your stressors and your stress buttons and how they affect you during this time.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cs typeface="Times New Roman" panose="02020603050405020304" pitchFamily="18" charset="0"/>
              </a:rPr>
              <a:t>Boredom can also be a stress, so recognize this as well!</a:t>
            </a:r>
            <a:endParaRPr lang="en-US" dirty="0"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marL="34747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FFFF"/>
                </a:solidFill>
                <a:cs typeface="Times New Roman" panose="02020603050405020304" pitchFamily="18" charset="0"/>
              </a:rPr>
              <a:t>“Boredom is an </a:t>
            </a:r>
            <a:r>
              <a:rPr lang="en-US" dirty="0"/>
              <a:t>uncomfortable, quite unpleasant feeling that tells us something is not right with our lives. It’s a request for stimulation, a signal that our needs are not being met, a feeling of being trapped.”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36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166254"/>
            <a:ext cx="12191999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800" b="1" dirty="0">
                <a:solidFill>
                  <a:schemeClr val="hlink"/>
                </a:solidFill>
                <a:latin typeface="+mn-lt"/>
              </a:rPr>
              <a:t>Essentials to Healthy Thinking</a:t>
            </a:r>
            <a:endParaRPr lang="en-US" altLang="en-US" sz="48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64775"/>
            <a:ext cx="12191998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Stick to a daily routine.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Stay in touch with family and friends on social media, but try not to sensationalize things. 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Find a balance in your overall thinking that encompass stability of thought.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Acknowledge your feelings and the way you feel, and remind yourself daily of how your spiritual, physical, and mental health are affected.</a:t>
            </a:r>
          </a:p>
        </p:txBody>
      </p:sp>
    </p:spTree>
    <p:extLst>
      <p:ext uri="{BB962C8B-B14F-4D97-AF65-F5344CB8AC3E}">
        <p14:creationId xmlns:p14="http://schemas.microsoft.com/office/powerpoint/2010/main" val="18319278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166254"/>
            <a:ext cx="12191999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800" b="1" dirty="0">
                <a:solidFill>
                  <a:schemeClr val="hlink"/>
                </a:solidFill>
                <a:latin typeface="+mn-lt"/>
              </a:rPr>
              <a:t>Essentials to Healthy Thinking</a:t>
            </a:r>
            <a:endParaRPr lang="en-US" altLang="en-US" sz="48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88838"/>
            <a:ext cx="12191998" cy="460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Incorporate exercise, mindful walking, mentally aware breaks, cooking, prayer/meditation into your routine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Be aware of and avoid increasing habits that may not be helpful in the long term, like smoking and drinking.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Understand your stress! </a:t>
            </a:r>
          </a:p>
          <a:p>
            <a:r>
              <a:rPr lang="en-US" sz="2800" dirty="0">
                <a:cs typeface="Times New Roman" panose="02020603050405020304" pitchFamily="18" charset="0"/>
              </a:rPr>
              <a:t>a. After the novelty of your new work-from-home wear off know your stressors!</a:t>
            </a:r>
          </a:p>
          <a:p>
            <a:r>
              <a:rPr lang="en-US" sz="2800" dirty="0">
                <a:cs typeface="Times New Roman" panose="02020603050405020304" pitchFamily="18" charset="0"/>
              </a:rPr>
              <a:t>“Stressors before stay at home could have been:  long commute times, toxic co-worker interactions, or to many deadlines and not enough time to finish.”</a:t>
            </a:r>
          </a:p>
        </p:txBody>
      </p:sp>
    </p:spTree>
    <p:extLst>
      <p:ext uri="{BB962C8B-B14F-4D97-AF65-F5344CB8AC3E}">
        <p14:creationId xmlns:p14="http://schemas.microsoft.com/office/powerpoint/2010/main" val="259954833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166254"/>
            <a:ext cx="12191999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800" b="1" dirty="0">
                <a:solidFill>
                  <a:schemeClr val="hlink"/>
                </a:solidFill>
                <a:latin typeface="+mn-lt"/>
              </a:rPr>
              <a:t>Mindfulness</a:t>
            </a:r>
            <a:endParaRPr lang="en-US" altLang="en-US" sz="48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779205"/>
            <a:ext cx="1219199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Practice mindfulness techniques as much possible.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Focus on being intensely aware of what you're sensing and feeling in the moment, without interpretation or judgment.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cs typeface="Times New Roman" panose="02020603050405020304" pitchFamily="18" charset="0"/>
              </a:rPr>
              <a:t>Practicing mindfulness involves breathing methods, guided imagery, and other practices to relax the body and mind and help reduce stress.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040388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1A5477-FA41-4290-B0FB-015D238EA359}"/>
              </a:ext>
            </a:extLst>
          </p:cNvPr>
          <p:cNvSpPr txBox="1">
            <a:spLocks/>
          </p:cNvSpPr>
          <p:nvPr/>
        </p:nvSpPr>
        <p:spPr>
          <a:xfrm>
            <a:off x="6096000" y="2981706"/>
            <a:ext cx="5640978" cy="2679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3600" b="1" dirty="0"/>
              <a:t>(800) 878-5470</a:t>
            </a:r>
          </a:p>
          <a:p>
            <a:pPr algn="ctr">
              <a:lnSpc>
                <a:spcPct val="150000"/>
              </a:lnSpc>
            </a:pPr>
            <a:r>
              <a:rPr lang="en-US" sz="3600" b="1" dirty="0"/>
              <a:t>BayCareSAP@baycare.org</a:t>
            </a:r>
          </a:p>
          <a:p>
            <a:pPr algn="ctr">
              <a:lnSpc>
                <a:spcPct val="150000"/>
              </a:lnSpc>
            </a:pPr>
            <a:r>
              <a:rPr lang="en-US" sz="3600" b="1" dirty="0"/>
              <a:t>BayCareEAP@baycare.org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DCC537-0B22-4878-9918-4B020D69A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43818"/>
            <a:ext cx="5181600" cy="51179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dirty="0"/>
              <a:t>Student Assistance Program </a:t>
            </a:r>
          </a:p>
          <a:p>
            <a:r>
              <a:rPr lang="en-US" dirty="0"/>
              <a:t>Chipola College</a:t>
            </a:r>
          </a:p>
          <a:p>
            <a:r>
              <a:rPr lang="en-US" dirty="0"/>
              <a:t>College of Central Florida</a:t>
            </a:r>
          </a:p>
          <a:p>
            <a:r>
              <a:rPr lang="en-US" dirty="0"/>
              <a:t>Florida Gateway College</a:t>
            </a:r>
          </a:p>
          <a:p>
            <a:r>
              <a:rPr lang="en-US" dirty="0"/>
              <a:t>Hillsborough Community College</a:t>
            </a:r>
          </a:p>
          <a:p>
            <a:r>
              <a:rPr lang="en-US" dirty="0"/>
              <a:t>Northwest Florida State College</a:t>
            </a:r>
          </a:p>
          <a:p>
            <a:r>
              <a:rPr lang="en-US" dirty="0"/>
              <a:t>Pasco-Hernando State College</a:t>
            </a:r>
          </a:p>
          <a:p>
            <a:r>
              <a:rPr lang="en-US" dirty="0">
                <a:solidFill>
                  <a:srgbClr val="FF0000"/>
                </a:solidFill>
              </a:rPr>
              <a:t>Pensacola State College</a:t>
            </a:r>
          </a:p>
          <a:p>
            <a:r>
              <a:rPr lang="en-US" dirty="0"/>
              <a:t>Polk State College</a:t>
            </a:r>
          </a:p>
          <a:p>
            <a:r>
              <a:rPr lang="en-US" dirty="0"/>
              <a:t>South Florida State College</a:t>
            </a:r>
          </a:p>
          <a:p>
            <a:r>
              <a:rPr lang="en-US" dirty="0"/>
              <a:t>St. Petersburg College</a:t>
            </a:r>
          </a:p>
          <a:p>
            <a:r>
              <a:rPr lang="en-US" dirty="0"/>
              <a:t>Tallahassee Community College</a:t>
            </a:r>
          </a:p>
          <a:p>
            <a:r>
              <a:rPr lang="en-US" dirty="0"/>
              <a:t>Valencia College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54D6D4B-928D-4A98-901E-2F0D984A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BayCare Student &amp; Employee Assistance Programs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29E39523-6488-4979-8DB5-3D8DEB2E25BA}"/>
              </a:ext>
            </a:extLst>
          </p:cNvPr>
          <p:cNvSpPr txBox="1">
            <a:spLocks/>
          </p:cNvSpPr>
          <p:nvPr/>
        </p:nvSpPr>
        <p:spPr>
          <a:xfrm>
            <a:off x="6209216" y="1343818"/>
            <a:ext cx="5599611" cy="1651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b="1" dirty="0"/>
              <a:t>Employee Assistance Program 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Eastern Florida State College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Pasco-Hernando State College</a:t>
            </a:r>
          </a:p>
        </p:txBody>
      </p:sp>
    </p:spTree>
    <p:extLst>
      <p:ext uri="{BB962C8B-B14F-4D97-AF65-F5344CB8AC3E}">
        <p14:creationId xmlns:p14="http://schemas.microsoft.com/office/powerpoint/2010/main" val="362598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3666" y="288926"/>
            <a:ext cx="5359400" cy="1325563"/>
          </a:xfrm>
        </p:spPr>
        <p:txBody>
          <a:bodyPr>
            <a:normAutofit/>
          </a:bodyPr>
          <a:lstStyle/>
          <a:p>
            <a:r>
              <a:rPr lang="en-US" sz="6000" dirty="0"/>
              <a:t>Questions????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377" y="1808691"/>
            <a:ext cx="4079379" cy="4351338"/>
          </a:xfrm>
        </p:spPr>
      </p:pic>
    </p:spTree>
    <p:extLst>
      <p:ext uri="{BB962C8B-B14F-4D97-AF65-F5344CB8AC3E}">
        <p14:creationId xmlns:p14="http://schemas.microsoft.com/office/powerpoint/2010/main" val="202431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yCare Brand Colors">
      <a:dk1>
        <a:srgbClr val="FFFFFF"/>
      </a:dk1>
      <a:lt1>
        <a:srgbClr val="FFFFFF"/>
      </a:lt1>
      <a:dk2>
        <a:srgbClr val="002C77"/>
      </a:dk2>
      <a:lt2>
        <a:srgbClr val="6E267B"/>
      </a:lt2>
      <a:accent1>
        <a:srgbClr val="00AFD8"/>
      </a:accent1>
      <a:accent2>
        <a:srgbClr val="009944"/>
      </a:accent2>
      <a:accent3>
        <a:srgbClr val="F0AB00"/>
      </a:accent3>
      <a:accent4>
        <a:srgbClr val="C60C30"/>
      </a:accent4>
      <a:accent5>
        <a:srgbClr val="C9CAC8"/>
      </a:accent5>
      <a:accent6>
        <a:srgbClr val="DCA9E5"/>
      </a:accent6>
      <a:hlink>
        <a:srgbClr val="F2F2F2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11115</TotalTime>
  <Words>496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    CABIN FEVER / ISOLATION WHAT CAN I DO!!!   </vt:lpstr>
      <vt:lpstr>Reducing Cabin Fever / Isolation</vt:lpstr>
      <vt:lpstr>Reducing Cabin Fever / Isolation</vt:lpstr>
      <vt:lpstr>Essentials to Healthy Thinking</vt:lpstr>
      <vt:lpstr>Essentials to Healthy Thinking</vt:lpstr>
      <vt:lpstr>Mindfulness</vt:lpstr>
      <vt:lpstr>BayCare Student &amp; Employee Assistance Programs</vt:lpstr>
      <vt:lpstr>Questions????</vt:lpstr>
    </vt:vector>
  </TitlesOfParts>
  <Company>BayCare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Quioco, Ed</dc:creator>
  <cp:lastModifiedBy>Eileen Johnson</cp:lastModifiedBy>
  <cp:revision>182</cp:revision>
  <cp:lastPrinted>2018-01-25T21:53:18Z</cp:lastPrinted>
  <dcterms:created xsi:type="dcterms:W3CDTF">2018-01-25T19:41:23Z</dcterms:created>
  <dcterms:modified xsi:type="dcterms:W3CDTF">2020-04-16T21:29:00Z</dcterms:modified>
</cp:coreProperties>
</file>