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sldIdLst>
    <p:sldId id="256" r:id="rId2"/>
    <p:sldId id="257" r:id="rId3"/>
    <p:sldId id="261" r:id="rId4"/>
    <p:sldId id="264" r:id="rId5"/>
    <p:sldId id="267" r:id="rId6"/>
    <p:sldId id="265" r:id="rId7"/>
    <p:sldId id="266" r:id="rId8"/>
    <p:sldId id="259" r:id="rId9"/>
    <p:sldId id="258" r:id="rId10"/>
    <p:sldId id="262" r:id="rId11"/>
    <p:sldId id="269" r:id="rId12"/>
    <p:sldId id="270" r:id="rId13"/>
    <p:sldId id="263" r:id="rId14"/>
    <p:sldId id="271"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rlene Latimer" initials="CL" lastIdx="1" clrIdx="0">
    <p:extLst>
      <p:ext uri="{19B8F6BF-5375-455C-9EA6-DF929625EA0E}">
        <p15:presenceInfo xmlns:p15="http://schemas.microsoft.com/office/powerpoint/2012/main" userId="S-1-5-21-794969685-1822949541-1148177336-138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3" autoAdjust="0"/>
    <p:restoredTop sz="94660"/>
  </p:normalViewPr>
  <p:slideViewPr>
    <p:cSldViewPr snapToGrid="0">
      <p:cViewPr varScale="1">
        <p:scale>
          <a:sx n="87" d="100"/>
          <a:sy n="87" d="100"/>
        </p:scale>
        <p:origin x="389" y="67"/>
      </p:cViewPr>
      <p:guideLst/>
    </p:cSldViewPr>
  </p:slideViewPr>
  <p:notesTextViewPr>
    <p:cViewPr>
      <p:scale>
        <a:sx n="1" d="1"/>
        <a:sy n="1" d="1"/>
      </p:scale>
      <p:origin x="0" y="0"/>
    </p:cViewPr>
  </p:notesTextViewPr>
  <p:sorterViewPr>
    <p:cViewPr>
      <p:scale>
        <a:sx n="100" d="100"/>
        <a:sy n="100" d="100"/>
      </p:scale>
      <p:origin x="0" y="-39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7-01-27T02:24:40.918" idx="1">
    <p:pos x="10" y="10"/>
    <p:text>The Certified College Professional (CCP) program is designed to provide a statewide overview of the Florida College System (FCS), enhance individual job performance, build future leaders, and designate college professionals who demonstrate the knowledge essential to the practice of higher education.</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38083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45055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80442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251082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66608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483657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7802086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55115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08466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95510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4/28/2020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2858791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83120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88557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10316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4/28/2020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648835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4/28/2020</a:t>
            </a:fld>
            <a:endParaRPr lang="en-US" dirty="0"/>
          </a:p>
        </p:txBody>
      </p:sp>
    </p:spTree>
    <p:extLst>
      <p:ext uri="{BB962C8B-B14F-4D97-AF65-F5344CB8AC3E}">
        <p14:creationId xmlns:p14="http://schemas.microsoft.com/office/powerpoint/2010/main" val="2075533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4/28/2020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51856206"/>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urldefense.com/v3/__https:/nam10.safelinks.protection.outlook.com/?url=https*3A*2F*2Fwww.youtube.com*2Fwatch*3Fv*3D9l3E8zZAxxQ&amp;data=02*7C01*7CStCampbell*40polk.edu*7C26c22737b51347e5b1a808d7e957527d*7C6c45d56b3363401abfa8582773cad37e*7C0*7C0*7C637234433582686351&amp;sdata=sRSyxttfz5wpo0nyCFelSXTl2QZnFvJThg0zalcdE*2Fc*3D&amp;reserved=0__;JSUlJSUlJSUlJSUlJSUlJQ!!BVq1D6C5WG8M!knxuKsgRaYYoESTir2coFjH_3wCZ0p86YCzeUivtRulh3enUEGi6SxPGdc4BRIxEteH6o1c0LFw$"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solidFill>
                  <a:schemeClr val="accent2"/>
                </a:solidFill>
              </a:rPr>
              <a:t>CERTIFIED COLLEGE PROFESSIONAL PROGRAM</a:t>
            </a:r>
          </a:p>
        </p:txBody>
      </p:sp>
      <p:sp>
        <p:nvSpPr>
          <p:cNvPr id="3" name="Subtitle 2"/>
          <p:cNvSpPr>
            <a:spLocks noGrp="1"/>
          </p:cNvSpPr>
          <p:nvPr>
            <p:ph type="subTitle" idx="1"/>
          </p:nvPr>
        </p:nvSpPr>
        <p:spPr/>
        <p:txBody>
          <a:bodyPr/>
          <a:lstStyle/>
          <a:p>
            <a:r>
              <a:rPr lang="en-US" dirty="0"/>
              <a:t>CCP </a:t>
            </a:r>
          </a:p>
          <a:p>
            <a:r>
              <a:rPr lang="en-US" dirty="0"/>
              <a:t>April 28, 2020</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7231" y="3364707"/>
            <a:ext cx="3278982" cy="3064668"/>
          </a:xfrm>
          <a:prstGeom prst="rect">
            <a:avLst/>
          </a:prstGeom>
        </p:spPr>
      </p:pic>
    </p:spTree>
    <p:extLst>
      <p:ext uri="{BB962C8B-B14F-4D97-AF65-F5344CB8AC3E}">
        <p14:creationId xmlns:p14="http://schemas.microsoft.com/office/powerpoint/2010/main" val="34402247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solidFill>
                  <a:schemeClr val="accent2"/>
                </a:solidFill>
              </a:rPr>
              <a:t>Let’s Hear From more Graduates!</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21706" y="2085976"/>
            <a:ext cx="5493543" cy="4150518"/>
          </a:xfrm>
        </p:spPr>
      </p:pic>
    </p:spTree>
    <p:extLst>
      <p:ext uri="{BB962C8B-B14F-4D97-AF65-F5344CB8AC3E}">
        <p14:creationId xmlns:p14="http://schemas.microsoft.com/office/powerpoint/2010/main" val="6032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295DD-6170-4481-9842-3496C7A8C0F7}"/>
              </a:ext>
            </a:extLst>
          </p:cNvPr>
          <p:cNvSpPr>
            <a:spLocks noGrp="1"/>
          </p:cNvSpPr>
          <p:nvPr>
            <p:ph type="title"/>
          </p:nvPr>
        </p:nvSpPr>
        <p:spPr>
          <a:xfrm>
            <a:off x="677334" y="609600"/>
            <a:ext cx="8596668" cy="832338"/>
          </a:xfrm>
        </p:spPr>
        <p:txBody>
          <a:bodyPr/>
          <a:lstStyle/>
          <a:p>
            <a:r>
              <a:rPr lang="en-US" dirty="0"/>
              <a:t>Quotes from Graduates</a:t>
            </a:r>
          </a:p>
        </p:txBody>
      </p:sp>
      <p:sp>
        <p:nvSpPr>
          <p:cNvPr id="3" name="Content Placeholder 2">
            <a:extLst>
              <a:ext uri="{FF2B5EF4-FFF2-40B4-BE49-F238E27FC236}">
                <a16:creationId xmlns:a16="http://schemas.microsoft.com/office/drawing/2014/main" id="{C068C166-41E3-47ED-82B2-746720E43346}"/>
              </a:ext>
            </a:extLst>
          </p:cNvPr>
          <p:cNvSpPr>
            <a:spLocks noGrp="1"/>
          </p:cNvSpPr>
          <p:nvPr>
            <p:ph idx="1"/>
          </p:nvPr>
        </p:nvSpPr>
        <p:spPr>
          <a:xfrm>
            <a:off x="677334" y="1441939"/>
            <a:ext cx="8596668" cy="4599424"/>
          </a:xfrm>
        </p:spPr>
        <p:txBody>
          <a:bodyPr/>
          <a:lstStyle/>
          <a:p>
            <a:r>
              <a:rPr lang="en-US" dirty="0"/>
              <a:t>I have the privilege of being among the first class of CCP and I am glad I made the decision to join the group.  This program helps me understand:</a:t>
            </a:r>
          </a:p>
          <a:p>
            <a:r>
              <a:rPr lang="en-US" dirty="0"/>
              <a:t>. The  Florida State College System</a:t>
            </a:r>
          </a:p>
          <a:p>
            <a:r>
              <a:rPr lang="en-US" dirty="0"/>
              <a:t>. The meaning of the great 28</a:t>
            </a:r>
          </a:p>
          <a:p>
            <a:r>
              <a:rPr lang="en-US" dirty="0"/>
              <a:t>. The state budget, and how it affects the colleges</a:t>
            </a:r>
          </a:p>
          <a:p>
            <a:r>
              <a:rPr lang="en-US" dirty="0"/>
              <a:t>. Great source of professional development</a:t>
            </a:r>
          </a:p>
          <a:p>
            <a:r>
              <a:rPr lang="en-US" dirty="0"/>
              <a:t> </a:t>
            </a:r>
          </a:p>
          <a:p>
            <a:r>
              <a:rPr lang="en-US" dirty="0"/>
              <a:t>Anyone who wants to advance in their profession should enrolled in this program.</a:t>
            </a:r>
          </a:p>
          <a:p>
            <a:r>
              <a:rPr lang="en-US" b="1" dirty="0"/>
              <a:t>Mercedes Clement</a:t>
            </a:r>
            <a:r>
              <a:rPr lang="en-US" dirty="0"/>
              <a:t>, Daytona State College, class of 2012</a:t>
            </a:r>
          </a:p>
        </p:txBody>
      </p:sp>
    </p:spTree>
    <p:extLst>
      <p:ext uri="{BB962C8B-B14F-4D97-AF65-F5344CB8AC3E}">
        <p14:creationId xmlns:p14="http://schemas.microsoft.com/office/powerpoint/2010/main" val="4088525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5E095-9450-4FB4-8323-B144123BA79C}"/>
              </a:ext>
            </a:extLst>
          </p:cNvPr>
          <p:cNvSpPr>
            <a:spLocks noGrp="1"/>
          </p:cNvSpPr>
          <p:nvPr>
            <p:ph type="title"/>
          </p:nvPr>
        </p:nvSpPr>
        <p:spPr>
          <a:xfrm>
            <a:off x="677334" y="609600"/>
            <a:ext cx="8596668" cy="770792"/>
          </a:xfrm>
        </p:spPr>
        <p:txBody>
          <a:bodyPr/>
          <a:lstStyle/>
          <a:p>
            <a:r>
              <a:rPr lang="en-US" dirty="0"/>
              <a:t>Quotes from Graduates</a:t>
            </a:r>
          </a:p>
        </p:txBody>
      </p:sp>
      <p:sp>
        <p:nvSpPr>
          <p:cNvPr id="3" name="Content Placeholder 2">
            <a:extLst>
              <a:ext uri="{FF2B5EF4-FFF2-40B4-BE49-F238E27FC236}">
                <a16:creationId xmlns:a16="http://schemas.microsoft.com/office/drawing/2014/main" id="{D676D397-5A11-472E-ADD5-712D4D10A3C5}"/>
              </a:ext>
            </a:extLst>
          </p:cNvPr>
          <p:cNvSpPr>
            <a:spLocks noGrp="1"/>
          </p:cNvSpPr>
          <p:nvPr>
            <p:ph idx="1"/>
          </p:nvPr>
        </p:nvSpPr>
        <p:spPr>
          <a:xfrm>
            <a:off x="677334" y="1301263"/>
            <a:ext cx="8596668" cy="4740100"/>
          </a:xfrm>
        </p:spPr>
        <p:txBody>
          <a:bodyPr>
            <a:normAutofit fontScale="47500" lnSpcReduction="20000"/>
          </a:bodyPr>
          <a:lstStyle/>
          <a:p>
            <a:endParaRPr lang="en-US" sz="2600" dirty="0"/>
          </a:p>
          <a:p>
            <a:r>
              <a:rPr lang="en-US" sz="2900" dirty="0"/>
              <a:t>“CCP allowed me to have a clear understanding that Leadership is a journey that starts where you are, and not where you want to be.   </a:t>
            </a:r>
            <a:r>
              <a:rPr lang="en-US" sz="2900" b="1" dirty="0"/>
              <a:t>CCP help me to get focused on what I was doing at that moment and time in my career.</a:t>
            </a:r>
            <a:r>
              <a:rPr lang="en-US" sz="2900" dirty="0"/>
              <a:t>   It helped me to have my eyes fixed on my current goals, and not the ones I wish I had or dreamed of some day. It kept me focused.   </a:t>
            </a:r>
            <a:r>
              <a:rPr lang="en-US" sz="2900" b="1" dirty="0"/>
              <a:t>I got promoted as a result of graduating from CCP twice in less than four years. </a:t>
            </a:r>
            <a:r>
              <a:rPr lang="en-US" sz="2900" dirty="0"/>
              <a:t> They were large enough promotions to elevate my tax bracket and I knew that in order for me to succeed where I was, I had to continue to do my job with excellence and build relationships and develop greater influence.   I know that CCP method of learning and practicing what I learned would speak for itself.    I continue to prove my worth daily and never stop growing.    </a:t>
            </a:r>
          </a:p>
          <a:p>
            <a:r>
              <a:rPr lang="en-US" sz="2900" dirty="0"/>
              <a:t>It all starts from the heart.  Even during this time in crisis, I know that my training and loyalty to AFC has prepared me to stand strong and know that we ALL must remember we are in this together. I’d like to share this short video on how I see things from the mirror I view. ” </a:t>
            </a:r>
          </a:p>
          <a:p>
            <a:r>
              <a:rPr lang="en-US" sz="2900" dirty="0"/>
              <a:t> </a:t>
            </a:r>
          </a:p>
          <a:p>
            <a:r>
              <a:rPr lang="en-US" u="sng" dirty="0"/>
              <a:t>The Best Of Us Must Help The Rest Of Us.</a:t>
            </a:r>
            <a:endParaRPr lang="en-US" dirty="0"/>
          </a:p>
          <a:p>
            <a:r>
              <a:rPr lang="en-US" b="1" dirty="0"/>
              <a:t> Stephanie Campbell</a:t>
            </a:r>
            <a:r>
              <a:rPr lang="en-US" dirty="0"/>
              <a:t>, Polk State College, class of 2012</a:t>
            </a:r>
          </a:p>
          <a:p>
            <a:r>
              <a:rPr lang="en-US" dirty="0"/>
              <a:t>Enjoy………. </a:t>
            </a:r>
          </a:p>
          <a:p>
            <a:r>
              <a:rPr lang="en-US" dirty="0"/>
              <a:t> </a:t>
            </a:r>
          </a:p>
          <a:p>
            <a:r>
              <a:rPr lang="en-US" u="sng" dirty="0">
                <a:hlinkClick r:id="rId2"/>
              </a:rPr>
              <a:t>https://www.youtube.com/watch?v=9l3E8zZAxxQ [nam10.safelinks.protection.outlook.com]</a:t>
            </a:r>
            <a:r>
              <a:rPr lang="en-US" dirty="0"/>
              <a:t> </a:t>
            </a:r>
          </a:p>
          <a:p>
            <a:r>
              <a:rPr lang="en-US" dirty="0"/>
              <a:t> </a:t>
            </a:r>
          </a:p>
          <a:p>
            <a:r>
              <a:rPr lang="en-US" dirty="0"/>
              <a:t> </a:t>
            </a:r>
          </a:p>
          <a:p>
            <a:endParaRPr lang="en-US" dirty="0"/>
          </a:p>
        </p:txBody>
      </p:sp>
    </p:spTree>
    <p:extLst>
      <p:ext uri="{BB962C8B-B14F-4D97-AF65-F5344CB8AC3E}">
        <p14:creationId xmlns:p14="http://schemas.microsoft.com/office/powerpoint/2010/main" val="35260730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BDBB8-54E9-402E-9030-FC6DF457CCF0}"/>
              </a:ext>
            </a:extLst>
          </p:cNvPr>
          <p:cNvSpPr>
            <a:spLocks noGrp="1"/>
          </p:cNvSpPr>
          <p:nvPr>
            <p:ph type="title"/>
          </p:nvPr>
        </p:nvSpPr>
        <p:spPr/>
        <p:txBody>
          <a:bodyPr/>
          <a:lstStyle/>
          <a:p>
            <a:r>
              <a:rPr lang="en-US" dirty="0"/>
              <a:t>Quotes from Graduates</a:t>
            </a:r>
          </a:p>
        </p:txBody>
      </p:sp>
      <p:sp>
        <p:nvSpPr>
          <p:cNvPr id="3" name="Content Placeholder 2">
            <a:extLst>
              <a:ext uri="{FF2B5EF4-FFF2-40B4-BE49-F238E27FC236}">
                <a16:creationId xmlns:a16="http://schemas.microsoft.com/office/drawing/2014/main" id="{535A0AEC-6ECA-4293-83FB-CFF4ECF7A863}"/>
              </a:ext>
            </a:extLst>
          </p:cNvPr>
          <p:cNvSpPr>
            <a:spLocks noGrp="1"/>
          </p:cNvSpPr>
          <p:nvPr>
            <p:ph idx="1"/>
          </p:nvPr>
        </p:nvSpPr>
        <p:spPr/>
        <p:txBody>
          <a:bodyPr>
            <a:normAutofit/>
          </a:bodyPr>
          <a:lstStyle/>
          <a:p>
            <a:r>
              <a:rPr lang="en-US" i="1" dirty="0"/>
              <a:t>How achieving the FCPC has been beneficial to me:</a:t>
            </a:r>
            <a:endParaRPr lang="en-US" dirty="0"/>
          </a:p>
          <a:p>
            <a:r>
              <a:rPr lang="en-US" dirty="0"/>
              <a:t>“The CCP program helped me navigate the Florida College System and provided me with the opportunity to share and contrast occupational ideologies with other college professionals.”</a:t>
            </a:r>
          </a:p>
          <a:p>
            <a:r>
              <a:rPr lang="en-US" b="1" dirty="0"/>
              <a:t>Harry Holdorf</a:t>
            </a:r>
            <a:r>
              <a:rPr lang="en-US" dirty="0"/>
              <a:t>, Eastern Florida State College, class of 2016</a:t>
            </a:r>
          </a:p>
          <a:p>
            <a:r>
              <a:rPr lang="en-US" dirty="0"/>
              <a:t>“CCP gave me the background on the FCS that I was looking for. It provided important information that I believe every employee of the FSC should know,  Including our history, the importance of the legislative process and a better understanding of where our funding comes from. Taking part in CCP is one of the best decisions I have made as a member of AFC.”</a:t>
            </a:r>
          </a:p>
          <a:p>
            <a:r>
              <a:rPr lang="en-US" b="1" dirty="0"/>
              <a:t>Kimberly Sellers</a:t>
            </a:r>
            <a:r>
              <a:rPr lang="en-US" dirty="0"/>
              <a:t>, College of Central Florida, class of 2019</a:t>
            </a:r>
          </a:p>
          <a:p>
            <a:endParaRPr lang="en-US" dirty="0"/>
          </a:p>
        </p:txBody>
      </p:sp>
    </p:spTree>
    <p:extLst>
      <p:ext uri="{BB962C8B-B14F-4D97-AF65-F5344CB8AC3E}">
        <p14:creationId xmlns:p14="http://schemas.microsoft.com/office/powerpoint/2010/main" val="2230357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69B5A-0B1C-4C9C-93E4-7D6579A7B635}"/>
              </a:ext>
            </a:extLst>
          </p:cNvPr>
          <p:cNvSpPr>
            <a:spLocks noGrp="1"/>
          </p:cNvSpPr>
          <p:nvPr>
            <p:ph type="title"/>
          </p:nvPr>
        </p:nvSpPr>
        <p:spPr/>
        <p:txBody>
          <a:bodyPr>
            <a:normAutofit/>
          </a:bodyPr>
          <a:lstStyle/>
          <a:p>
            <a:r>
              <a:rPr lang="en-US" sz="5400" dirty="0"/>
              <a:t>Ready to Join?</a:t>
            </a:r>
          </a:p>
        </p:txBody>
      </p:sp>
      <p:sp>
        <p:nvSpPr>
          <p:cNvPr id="3" name="Content Placeholder 2">
            <a:extLst>
              <a:ext uri="{FF2B5EF4-FFF2-40B4-BE49-F238E27FC236}">
                <a16:creationId xmlns:a16="http://schemas.microsoft.com/office/drawing/2014/main" id="{1F1B7D3D-E142-474C-BD4A-8A5B8FA8781F}"/>
              </a:ext>
            </a:extLst>
          </p:cNvPr>
          <p:cNvSpPr>
            <a:spLocks noGrp="1"/>
          </p:cNvSpPr>
          <p:nvPr>
            <p:ph idx="1"/>
          </p:nvPr>
        </p:nvSpPr>
        <p:spPr/>
        <p:txBody>
          <a:bodyPr/>
          <a:lstStyle/>
          <a:p>
            <a:r>
              <a:rPr lang="en-US" dirty="0"/>
              <a:t>Contact:</a:t>
            </a:r>
          </a:p>
          <a:p>
            <a:r>
              <a:rPr lang="en-US" sz="2400" dirty="0"/>
              <a:t>Marsha Kiner </a:t>
            </a:r>
          </a:p>
          <a:p>
            <a:pPr lvl="1"/>
            <a:r>
              <a:rPr lang="en-US" dirty="0"/>
              <a:t>mkiner@myafchome.org</a:t>
            </a:r>
          </a:p>
          <a:p>
            <a:r>
              <a:rPr lang="en-US" sz="2400" dirty="0"/>
              <a:t>Sharlee Whiddon</a:t>
            </a:r>
          </a:p>
          <a:p>
            <a:pPr lvl="1"/>
            <a:r>
              <a:rPr lang="en-US" dirty="0"/>
              <a:t>swhiddon@myafchome.org</a:t>
            </a:r>
          </a:p>
          <a:p>
            <a:r>
              <a:rPr lang="en-US" sz="2400" dirty="0"/>
              <a:t>Charlene Latimer </a:t>
            </a:r>
          </a:p>
          <a:p>
            <a:pPr lvl="1"/>
            <a:r>
              <a:rPr lang="en-US" dirty="0"/>
              <a:t>Charlene.Latimer@daytonastate.edu</a:t>
            </a:r>
          </a:p>
        </p:txBody>
      </p:sp>
    </p:spTree>
    <p:extLst>
      <p:ext uri="{BB962C8B-B14F-4D97-AF65-F5344CB8AC3E}">
        <p14:creationId xmlns:p14="http://schemas.microsoft.com/office/powerpoint/2010/main" val="2108212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solidFill>
              </a:rPr>
              <a:t>What is CCP?</a:t>
            </a:r>
          </a:p>
        </p:txBody>
      </p:sp>
      <p:sp>
        <p:nvSpPr>
          <p:cNvPr id="3" name="Content Placeholder 2"/>
          <p:cNvSpPr>
            <a:spLocks noGrp="1"/>
          </p:cNvSpPr>
          <p:nvPr>
            <p:ph idx="1"/>
          </p:nvPr>
        </p:nvSpPr>
        <p:spPr>
          <a:xfrm>
            <a:off x="677334" y="1485901"/>
            <a:ext cx="8596668" cy="4555462"/>
          </a:xfrm>
        </p:spPr>
        <p:txBody>
          <a:bodyPr>
            <a:noAutofit/>
          </a:bodyPr>
          <a:lstStyle/>
          <a:p>
            <a:r>
              <a:rPr lang="en-US" sz="2400" dirty="0"/>
              <a:t>The Certified College Professional (CCP)  Program provides the Florida College Professional Certificate (FCPC).</a:t>
            </a:r>
          </a:p>
          <a:p>
            <a:pPr lvl="1"/>
            <a:r>
              <a:rPr lang="en-US" sz="2400" dirty="0"/>
              <a:t>earn a </a:t>
            </a:r>
            <a:r>
              <a:rPr lang="en-US" sz="2400" u="sng" dirty="0"/>
              <a:t>certificate</a:t>
            </a:r>
            <a:r>
              <a:rPr lang="en-US" sz="2400" dirty="0"/>
              <a:t> related to their work as a college professional, and </a:t>
            </a:r>
          </a:p>
          <a:p>
            <a:pPr lvl="1"/>
            <a:r>
              <a:rPr lang="en-US" sz="2400" dirty="0"/>
              <a:t>exposes them to </a:t>
            </a:r>
            <a:r>
              <a:rPr lang="en-US" sz="2400" u="sng" dirty="0"/>
              <a:t>content and experience</a:t>
            </a:r>
            <a:r>
              <a:rPr lang="en-US" sz="2400" dirty="0"/>
              <a:t> they may not be able to obtain elsewhere. </a:t>
            </a:r>
          </a:p>
          <a:p>
            <a:pPr lvl="1"/>
            <a:r>
              <a:rPr lang="en-US" sz="2400" dirty="0"/>
              <a:t>The CCP program provides significant value-added benefits for membership in the AFC and enhances the AFC’s role as the primary </a:t>
            </a:r>
            <a:r>
              <a:rPr lang="en-US" sz="2400" u="sng" dirty="0"/>
              <a:t>professional development</a:t>
            </a:r>
            <a:r>
              <a:rPr lang="en-US" sz="2400" dirty="0"/>
              <a:t> provider for the Florida College System. </a:t>
            </a:r>
          </a:p>
        </p:txBody>
      </p:sp>
    </p:spTree>
    <p:extLst>
      <p:ext uri="{BB962C8B-B14F-4D97-AF65-F5344CB8AC3E}">
        <p14:creationId xmlns:p14="http://schemas.microsoft.com/office/powerpoint/2010/main" val="3650699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solidFill>
                  <a:schemeClr val="accent2"/>
                </a:solidFill>
              </a:rPr>
              <a:t>PROGRAM COMPONENTS</a:t>
            </a:r>
            <a:endParaRPr lang="en-US" dirty="0">
              <a:solidFill>
                <a:schemeClr val="accent2"/>
              </a:solidFill>
            </a:endParaRPr>
          </a:p>
        </p:txBody>
      </p:sp>
      <p:sp>
        <p:nvSpPr>
          <p:cNvPr id="3" name="Content Placeholder 2"/>
          <p:cNvSpPr>
            <a:spLocks noGrp="1"/>
          </p:cNvSpPr>
          <p:nvPr>
            <p:ph sz="half" idx="1"/>
          </p:nvPr>
        </p:nvSpPr>
        <p:spPr/>
        <p:txBody>
          <a:bodyPr>
            <a:normAutofit/>
          </a:bodyPr>
          <a:lstStyle/>
          <a:p>
            <a:r>
              <a:rPr lang="en-US" sz="2400" b="1" dirty="0"/>
              <a:t>Four Core Courses</a:t>
            </a:r>
            <a:r>
              <a:rPr lang="en-US" sz="2400" dirty="0"/>
              <a:t>  (40 credits)</a:t>
            </a:r>
          </a:p>
          <a:p>
            <a:r>
              <a:rPr lang="en-US" sz="2000" dirty="0"/>
              <a:t>Leadership</a:t>
            </a:r>
          </a:p>
          <a:p>
            <a:r>
              <a:rPr lang="en-US" sz="2000" dirty="0"/>
              <a:t>Legislative Process &amp; Advocacy</a:t>
            </a:r>
          </a:p>
          <a:p>
            <a:r>
              <a:rPr lang="en-US" sz="2000" dirty="0"/>
              <a:t>The Florida College System</a:t>
            </a:r>
          </a:p>
          <a:p>
            <a:r>
              <a:rPr lang="en-US" sz="2000" dirty="0"/>
              <a:t>Building Community &amp; Customer Service</a:t>
            </a:r>
          </a:p>
          <a:p>
            <a:r>
              <a:rPr lang="en-US" sz="2400" b="1" dirty="0"/>
              <a:t>Job Related Activities </a:t>
            </a:r>
            <a:r>
              <a:rPr lang="en-US" sz="2400" dirty="0"/>
              <a:t>(35 credits)</a:t>
            </a:r>
          </a:p>
          <a:p>
            <a:endParaRPr lang="en-US" dirty="0"/>
          </a:p>
        </p:txBody>
      </p:sp>
      <p:sp>
        <p:nvSpPr>
          <p:cNvPr id="4" name="Content Placeholder 3"/>
          <p:cNvSpPr>
            <a:spLocks noGrp="1"/>
          </p:cNvSpPr>
          <p:nvPr>
            <p:ph sz="half" idx="2"/>
          </p:nvPr>
        </p:nvSpPr>
        <p:spPr>
          <a:xfrm>
            <a:off x="5557838" y="2160589"/>
            <a:ext cx="4536280" cy="3880773"/>
          </a:xfrm>
        </p:spPr>
        <p:txBody>
          <a:bodyPr>
            <a:noAutofit/>
          </a:bodyPr>
          <a:lstStyle/>
          <a:p>
            <a:r>
              <a:rPr lang="en-US" sz="2400" b="1" dirty="0"/>
              <a:t>Other Activities </a:t>
            </a:r>
            <a:r>
              <a:rPr lang="en-US" sz="2400" dirty="0"/>
              <a:t>(25 credits)</a:t>
            </a:r>
          </a:p>
          <a:p>
            <a:pPr lvl="1"/>
            <a:r>
              <a:rPr lang="en-US" sz="2400" dirty="0"/>
              <a:t>College coursework</a:t>
            </a:r>
          </a:p>
          <a:p>
            <a:pPr lvl="1"/>
            <a:r>
              <a:rPr lang="en-US" sz="2400" dirty="0"/>
              <a:t>AFC Participation &amp; Leadership</a:t>
            </a:r>
          </a:p>
          <a:p>
            <a:pPr lvl="1"/>
            <a:r>
              <a:rPr lang="en-US" sz="2400" dirty="0"/>
              <a:t>Conferences, workshops, etc.</a:t>
            </a:r>
          </a:p>
          <a:p>
            <a:r>
              <a:rPr lang="en-US" sz="2400" b="1" dirty="0"/>
              <a:t>Practicum</a:t>
            </a:r>
          </a:p>
          <a:p>
            <a:pPr lvl="1"/>
            <a:r>
              <a:rPr lang="en-US" sz="2400" dirty="0"/>
              <a:t>Your Final Project</a:t>
            </a:r>
          </a:p>
        </p:txBody>
      </p:sp>
    </p:spTree>
    <p:extLst>
      <p:ext uri="{BB962C8B-B14F-4D97-AF65-F5344CB8AC3E}">
        <p14:creationId xmlns:p14="http://schemas.microsoft.com/office/powerpoint/2010/main" val="3444460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5E38D-E76D-4EA6-92F9-9CEE1C6AA6A4}"/>
              </a:ext>
            </a:extLst>
          </p:cNvPr>
          <p:cNvSpPr>
            <a:spLocks noGrp="1"/>
          </p:cNvSpPr>
          <p:nvPr>
            <p:ph type="title"/>
          </p:nvPr>
        </p:nvSpPr>
        <p:spPr/>
        <p:txBody>
          <a:bodyPr/>
          <a:lstStyle/>
          <a:p>
            <a:r>
              <a:rPr lang="en-US" dirty="0"/>
              <a:t>Core Coursework (online)</a:t>
            </a:r>
          </a:p>
        </p:txBody>
      </p:sp>
      <p:sp>
        <p:nvSpPr>
          <p:cNvPr id="3" name="Content Placeholder 2">
            <a:extLst>
              <a:ext uri="{FF2B5EF4-FFF2-40B4-BE49-F238E27FC236}">
                <a16:creationId xmlns:a16="http://schemas.microsoft.com/office/drawing/2014/main" id="{64A353F8-E5F4-4409-A0F4-0A74B9E6B7EF}"/>
              </a:ext>
            </a:extLst>
          </p:cNvPr>
          <p:cNvSpPr>
            <a:spLocks noGrp="1"/>
          </p:cNvSpPr>
          <p:nvPr>
            <p:ph idx="1"/>
          </p:nvPr>
        </p:nvSpPr>
        <p:spPr>
          <a:xfrm>
            <a:off x="677334" y="1248508"/>
            <a:ext cx="10128412" cy="5275383"/>
          </a:xfrm>
        </p:spPr>
        <p:txBody>
          <a:bodyPr>
            <a:normAutofit fontScale="85000" lnSpcReduction="20000"/>
          </a:bodyPr>
          <a:lstStyle/>
          <a:p>
            <a:pPr marL="514350" indent="-514350">
              <a:buAutoNum type="arabicParenR"/>
            </a:pPr>
            <a:r>
              <a:rPr lang="en-US" sz="2100" b="1" dirty="0"/>
              <a:t>Leadership </a:t>
            </a:r>
            <a:r>
              <a:rPr lang="en-US" sz="2100" dirty="0"/>
              <a:t>										(10 Credits)</a:t>
            </a:r>
          </a:p>
          <a:p>
            <a:pPr lvl="1"/>
            <a:r>
              <a:rPr lang="en-US" dirty="0"/>
              <a:t>Practical Application of Leadership Skills</a:t>
            </a:r>
          </a:p>
          <a:p>
            <a:pPr lvl="1"/>
            <a:r>
              <a:rPr lang="en-US" dirty="0"/>
              <a:t>Ethics</a:t>
            </a:r>
          </a:p>
          <a:p>
            <a:pPr lvl="1"/>
            <a:r>
              <a:rPr lang="en-US" dirty="0"/>
              <a:t>Effective Communication – Interpersonal Skills</a:t>
            </a:r>
          </a:p>
          <a:p>
            <a:pPr lvl="1"/>
            <a:r>
              <a:rPr lang="en-US" dirty="0"/>
              <a:t>Self-Awareness</a:t>
            </a:r>
          </a:p>
          <a:p>
            <a:pPr marL="514350" indent="-514350">
              <a:buAutoNum type="arabicParenR"/>
            </a:pPr>
            <a:r>
              <a:rPr lang="en-US" sz="2100" b="1" dirty="0"/>
              <a:t>Legislative Process And Advocacy </a:t>
            </a:r>
            <a:r>
              <a:rPr lang="en-US" sz="2100" dirty="0"/>
              <a:t>				(10 Credits)</a:t>
            </a:r>
          </a:p>
          <a:p>
            <a:pPr lvl="1"/>
            <a:r>
              <a:rPr lang="en-US" dirty="0"/>
              <a:t>General knowledge of the legislative process and how it impacts the colleges within the Florida College System</a:t>
            </a:r>
          </a:p>
          <a:p>
            <a:pPr lvl="1"/>
            <a:r>
              <a:rPr lang="en-US" dirty="0"/>
              <a:t>Keys to advocacy</a:t>
            </a:r>
          </a:p>
          <a:p>
            <a:pPr lvl="1"/>
            <a:r>
              <a:rPr lang="en-US" dirty="0"/>
              <a:t>The Florida College System legislative budget process</a:t>
            </a:r>
          </a:p>
          <a:p>
            <a:pPr marL="514350" indent="-514350">
              <a:buAutoNum type="arabicParenR"/>
            </a:pPr>
            <a:r>
              <a:rPr lang="en-US" sz="2100" b="1" dirty="0"/>
              <a:t>The Florida College System </a:t>
            </a:r>
            <a:r>
              <a:rPr lang="en-US" sz="2100" dirty="0"/>
              <a:t>						(10 Credits)</a:t>
            </a:r>
          </a:p>
          <a:p>
            <a:pPr lvl="1"/>
            <a:r>
              <a:rPr lang="en-US" dirty="0"/>
              <a:t>The Florida College System</a:t>
            </a:r>
          </a:p>
          <a:p>
            <a:pPr lvl="1"/>
            <a:r>
              <a:rPr lang="en-US" dirty="0"/>
              <a:t>The History of the Florida College System</a:t>
            </a:r>
          </a:p>
          <a:p>
            <a:pPr lvl="1"/>
            <a:r>
              <a:rPr lang="en-US" dirty="0"/>
              <a:t>The state and the local budget process</a:t>
            </a:r>
          </a:p>
          <a:p>
            <a:pPr lvl="1"/>
            <a:r>
              <a:rPr lang="en-US" dirty="0"/>
              <a:t>Local governance  - the District Board of Trustees</a:t>
            </a:r>
          </a:p>
          <a:p>
            <a:pPr marL="514350" indent="-514350">
              <a:buAutoNum type="arabicParenR"/>
            </a:pPr>
            <a:r>
              <a:rPr lang="en-US" sz="2100" b="1" dirty="0"/>
              <a:t>Building Community And Customer Service</a:t>
            </a:r>
            <a:r>
              <a:rPr lang="en-US" sz="2100" dirty="0"/>
              <a:t>		(10 Credits)</a:t>
            </a:r>
          </a:p>
          <a:p>
            <a:pPr lvl="1"/>
            <a:r>
              <a:rPr lang="en-US" sz="1700" dirty="0"/>
              <a:t>The role of a college employee in the college community</a:t>
            </a:r>
          </a:p>
          <a:p>
            <a:pPr lvl="1"/>
            <a:r>
              <a:rPr lang="en-US" sz="1700" dirty="0"/>
              <a:t>Internal and external customers</a:t>
            </a:r>
          </a:p>
          <a:p>
            <a:endParaRPr lang="en-US" dirty="0"/>
          </a:p>
        </p:txBody>
      </p:sp>
    </p:spTree>
    <p:extLst>
      <p:ext uri="{BB962C8B-B14F-4D97-AF65-F5344CB8AC3E}">
        <p14:creationId xmlns:p14="http://schemas.microsoft.com/office/powerpoint/2010/main" val="1665566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BDBB8-54E9-402E-9030-FC6DF457CCF0}"/>
              </a:ext>
            </a:extLst>
          </p:cNvPr>
          <p:cNvSpPr>
            <a:spLocks noGrp="1"/>
          </p:cNvSpPr>
          <p:nvPr>
            <p:ph type="title"/>
          </p:nvPr>
        </p:nvSpPr>
        <p:spPr/>
        <p:txBody>
          <a:bodyPr/>
          <a:lstStyle/>
          <a:p>
            <a:r>
              <a:rPr lang="en-US" dirty="0"/>
              <a:t>Testimonials</a:t>
            </a:r>
          </a:p>
        </p:txBody>
      </p:sp>
      <p:sp>
        <p:nvSpPr>
          <p:cNvPr id="3" name="Content Placeholder 2">
            <a:extLst>
              <a:ext uri="{FF2B5EF4-FFF2-40B4-BE49-F238E27FC236}">
                <a16:creationId xmlns:a16="http://schemas.microsoft.com/office/drawing/2014/main" id="{535A0AEC-6ECA-4293-83FB-CFF4ECF7A863}"/>
              </a:ext>
            </a:extLst>
          </p:cNvPr>
          <p:cNvSpPr>
            <a:spLocks noGrp="1"/>
          </p:cNvSpPr>
          <p:nvPr>
            <p:ph idx="1"/>
          </p:nvPr>
        </p:nvSpPr>
        <p:spPr>
          <a:xfrm>
            <a:off x="677334" y="1477108"/>
            <a:ext cx="8596668" cy="4590631"/>
          </a:xfrm>
        </p:spPr>
        <p:txBody>
          <a:bodyPr>
            <a:normAutofit/>
          </a:bodyPr>
          <a:lstStyle/>
          <a:p>
            <a:r>
              <a:rPr lang="en-US" i="1" dirty="0"/>
              <a:t>How achieving the FCPC has been beneficial to me:</a:t>
            </a:r>
          </a:p>
          <a:p>
            <a:r>
              <a:rPr lang="en-US" dirty="0"/>
              <a:t>“The CCP program was a great opportunity for me to gain a better understanding of the Florida College System, the legislative process and what it means to be a leader. I am grateful I was able to participate in and graduate from the program.”  ~ </a:t>
            </a:r>
          </a:p>
          <a:p>
            <a:r>
              <a:rPr lang="en-US" b="1" dirty="0"/>
              <a:t>Melonie Miner</a:t>
            </a:r>
            <a:r>
              <a:rPr lang="en-US" dirty="0"/>
              <a:t>, Pensacola State College; class of 2019</a:t>
            </a:r>
          </a:p>
          <a:p>
            <a:r>
              <a:rPr lang="en-US" dirty="0"/>
              <a:t> </a:t>
            </a:r>
          </a:p>
          <a:p>
            <a:r>
              <a:rPr lang="en-US" dirty="0"/>
              <a:t>The CCP program is a wealth of information of the Florida College System and the History of our system. I will encourage anybody with interest in AFC to go through this program.</a:t>
            </a:r>
          </a:p>
          <a:p>
            <a:r>
              <a:rPr lang="en-US" b="1" dirty="0"/>
              <a:t>Gregory D. Williams</a:t>
            </a:r>
            <a:r>
              <a:rPr lang="en-US" i="1" dirty="0"/>
              <a:t>, </a:t>
            </a:r>
            <a:r>
              <a:rPr lang="en-US" dirty="0"/>
              <a:t>Tallahassee Community College, class of 2017</a:t>
            </a:r>
          </a:p>
          <a:p>
            <a:endParaRPr lang="en-US" dirty="0"/>
          </a:p>
          <a:p>
            <a:endParaRPr lang="en-US" dirty="0"/>
          </a:p>
        </p:txBody>
      </p:sp>
    </p:spTree>
    <p:extLst>
      <p:ext uri="{BB962C8B-B14F-4D97-AF65-F5344CB8AC3E}">
        <p14:creationId xmlns:p14="http://schemas.microsoft.com/office/powerpoint/2010/main" val="3729988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B9680-E8FD-4528-8195-9E97B5537201}"/>
              </a:ext>
            </a:extLst>
          </p:cNvPr>
          <p:cNvSpPr>
            <a:spLocks noGrp="1"/>
          </p:cNvSpPr>
          <p:nvPr>
            <p:ph type="title"/>
          </p:nvPr>
        </p:nvSpPr>
        <p:spPr>
          <a:xfrm>
            <a:off x="677334" y="609600"/>
            <a:ext cx="8596668" cy="691662"/>
          </a:xfrm>
        </p:spPr>
        <p:txBody>
          <a:bodyPr>
            <a:normAutofit fontScale="90000"/>
          </a:bodyPr>
          <a:lstStyle/>
          <a:p>
            <a:r>
              <a:rPr lang="en-US" dirty="0"/>
              <a:t>Professional Development Activities</a:t>
            </a:r>
            <a:br>
              <a:rPr lang="en-US" dirty="0"/>
            </a:br>
            <a:endParaRPr lang="en-US" dirty="0"/>
          </a:p>
        </p:txBody>
      </p:sp>
      <p:sp>
        <p:nvSpPr>
          <p:cNvPr id="3" name="Content Placeholder 2">
            <a:extLst>
              <a:ext uri="{FF2B5EF4-FFF2-40B4-BE49-F238E27FC236}">
                <a16:creationId xmlns:a16="http://schemas.microsoft.com/office/drawing/2014/main" id="{B8BCF847-60B5-415C-8136-26468335BDD0}"/>
              </a:ext>
            </a:extLst>
          </p:cNvPr>
          <p:cNvSpPr>
            <a:spLocks noGrp="1"/>
          </p:cNvSpPr>
          <p:nvPr>
            <p:ph idx="1"/>
          </p:nvPr>
        </p:nvSpPr>
        <p:spPr>
          <a:xfrm>
            <a:off x="677334" y="1301263"/>
            <a:ext cx="8596668" cy="4740100"/>
          </a:xfrm>
        </p:spPr>
        <p:txBody>
          <a:bodyPr/>
          <a:lstStyle/>
          <a:p>
            <a:r>
              <a:rPr lang="en-US" dirty="0"/>
              <a:t>Credits can be earned via professional development activities such as:</a:t>
            </a:r>
          </a:p>
          <a:p>
            <a:r>
              <a:rPr lang="en-US" sz="2400" dirty="0"/>
              <a:t>College coursework</a:t>
            </a:r>
          </a:p>
          <a:p>
            <a:pPr lvl="1"/>
            <a:r>
              <a:rPr lang="en-US" sz="2200" dirty="0"/>
              <a:t>Degree programs, work related courses</a:t>
            </a:r>
          </a:p>
          <a:p>
            <a:r>
              <a:rPr lang="en-US" sz="2400" dirty="0"/>
              <a:t>Job related activities</a:t>
            </a:r>
          </a:p>
          <a:p>
            <a:pPr lvl="1"/>
            <a:r>
              <a:rPr lang="en-US" sz="2200" dirty="0"/>
              <a:t>Staff Education Days, workshops, courses </a:t>
            </a:r>
          </a:p>
          <a:p>
            <a:r>
              <a:rPr lang="en-US" sz="2400" dirty="0"/>
              <a:t>AFC Participation and Leadership</a:t>
            </a:r>
          </a:p>
          <a:p>
            <a:pPr lvl="1"/>
            <a:r>
              <a:rPr lang="en-US" sz="2200" dirty="0"/>
              <a:t>Chapter, Region, Commission meetings</a:t>
            </a:r>
          </a:p>
          <a:p>
            <a:pPr lvl="1"/>
            <a:r>
              <a:rPr lang="en-US" sz="2200" dirty="0"/>
              <a:t>AFC Leadership Roles</a:t>
            </a:r>
          </a:p>
          <a:p>
            <a:r>
              <a:rPr lang="en-US" sz="2400" dirty="0"/>
              <a:t>Conferences, webinars, workshops</a:t>
            </a:r>
          </a:p>
          <a:p>
            <a:endParaRPr lang="en-US" dirty="0"/>
          </a:p>
        </p:txBody>
      </p:sp>
    </p:spTree>
    <p:extLst>
      <p:ext uri="{BB962C8B-B14F-4D97-AF65-F5344CB8AC3E}">
        <p14:creationId xmlns:p14="http://schemas.microsoft.com/office/powerpoint/2010/main" val="3254859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BDBB8-54E9-402E-9030-FC6DF457CCF0}"/>
              </a:ext>
            </a:extLst>
          </p:cNvPr>
          <p:cNvSpPr>
            <a:spLocks noGrp="1"/>
          </p:cNvSpPr>
          <p:nvPr>
            <p:ph type="title"/>
          </p:nvPr>
        </p:nvSpPr>
        <p:spPr/>
        <p:txBody>
          <a:bodyPr/>
          <a:lstStyle/>
          <a:p>
            <a:r>
              <a:rPr lang="en-US" dirty="0"/>
              <a:t>Graduate Testimonials</a:t>
            </a:r>
          </a:p>
        </p:txBody>
      </p:sp>
      <p:sp>
        <p:nvSpPr>
          <p:cNvPr id="3" name="Content Placeholder 2">
            <a:extLst>
              <a:ext uri="{FF2B5EF4-FFF2-40B4-BE49-F238E27FC236}">
                <a16:creationId xmlns:a16="http://schemas.microsoft.com/office/drawing/2014/main" id="{535A0AEC-6ECA-4293-83FB-CFF4ECF7A863}"/>
              </a:ext>
            </a:extLst>
          </p:cNvPr>
          <p:cNvSpPr>
            <a:spLocks noGrp="1"/>
          </p:cNvSpPr>
          <p:nvPr>
            <p:ph idx="1"/>
          </p:nvPr>
        </p:nvSpPr>
        <p:spPr/>
        <p:txBody>
          <a:bodyPr>
            <a:normAutofit/>
          </a:bodyPr>
          <a:lstStyle/>
          <a:p>
            <a:r>
              <a:rPr lang="en-US" i="1" dirty="0"/>
              <a:t>How achieving the FCPC has been beneficial to me:</a:t>
            </a:r>
            <a:endParaRPr lang="en-US" dirty="0"/>
          </a:p>
          <a:p>
            <a:r>
              <a:rPr lang="en-US" dirty="0"/>
              <a:t>“I would recommend this program, not only for the materials that are covered, but for the </a:t>
            </a:r>
            <a:r>
              <a:rPr lang="en-US" i="1" dirty="0"/>
              <a:t>kinship</a:t>
            </a:r>
            <a:r>
              <a:rPr lang="en-US" dirty="0"/>
              <a:t> it creates with AFC members and the personal growth that is achieved by completing each step. This program has helped me transform from a ‘desk” employee, to someone who is involved with the many aspects of what really drives our careers in the field of education. Being “in the know” of what is taking place in legislation, collaborating with peers , and making statewide connections in the great 28, are irreplaceable benefits to the CCP program.” </a:t>
            </a:r>
          </a:p>
          <a:p>
            <a:r>
              <a:rPr lang="en-US" b="1" dirty="0"/>
              <a:t>Rory Wells</a:t>
            </a:r>
            <a:r>
              <a:rPr lang="en-US" dirty="0"/>
              <a:t>, College of Central Florida, class of 2019</a:t>
            </a:r>
          </a:p>
          <a:p>
            <a:endParaRPr lang="en-US" dirty="0"/>
          </a:p>
        </p:txBody>
      </p:sp>
    </p:spTree>
    <p:extLst>
      <p:ext uri="{BB962C8B-B14F-4D97-AF65-F5344CB8AC3E}">
        <p14:creationId xmlns:p14="http://schemas.microsoft.com/office/powerpoint/2010/main" val="3573326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a:t>JOINING: EASY AS 1,2,3</a:t>
            </a:r>
          </a:p>
        </p:txBody>
      </p:sp>
      <p:sp>
        <p:nvSpPr>
          <p:cNvPr id="3" name="Content Placeholder 2"/>
          <p:cNvSpPr>
            <a:spLocks noGrp="1"/>
          </p:cNvSpPr>
          <p:nvPr>
            <p:ph idx="1"/>
          </p:nvPr>
        </p:nvSpPr>
        <p:spPr>
          <a:xfrm>
            <a:off x="677334" y="1728789"/>
            <a:ext cx="8596668" cy="4312574"/>
          </a:xfrm>
        </p:spPr>
        <p:txBody>
          <a:bodyPr>
            <a:noAutofit/>
          </a:bodyPr>
          <a:lstStyle/>
          <a:p>
            <a:r>
              <a:rPr lang="en-US" sz="2800" dirty="0"/>
              <a:t>EMPLOYED WITHIN THE FLORIDA COLLEGE SYSTEM </a:t>
            </a:r>
          </a:p>
          <a:p>
            <a:r>
              <a:rPr lang="en-US" sz="2800" dirty="0"/>
              <a:t>MEMBER IN GOOD STANDING WITH AFC</a:t>
            </a:r>
          </a:p>
          <a:p>
            <a:r>
              <a:rPr lang="en-US" sz="2800" dirty="0"/>
              <a:t>COMMITTED TO UPHOLD THE CCP STANDARDS OF CONDUCT </a:t>
            </a:r>
          </a:p>
          <a:p>
            <a:r>
              <a:rPr lang="en-US" sz="2800" dirty="0"/>
              <a:t>SUPPORT OF YOUR COLLEGE PRESIDENT (IF YOUR TUITION IS PAID BY THE COLLEGE)</a:t>
            </a:r>
          </a:p>
          <a:p>
            <a:r>
              <a:rPr lang="en-US" sz="2800" dirty="0"/>
              <a:t>FILL OUT APPLICATION ONLINE</a:t>
            </a:r>
          </a:p>
          <a:p>
            <a:r>
              <a:rPr lang="en-US" sz="2800" dirty="0"/>
              <a:t>PAY THE $200.00 FEE (</a:t>
            </a:r>
            <a:r>
              <a:rPr lang="en-US" sz="2400" dirty="0"/>
              <a:t>YOUR COLLEGE, AFC FOUNDATION, ETC)</a:t>
            </a:r>
            <a:endParaRPr lang="en-US" sz="2800" dirty="0"/>
          </a:p>
        </p:txBody>
      </p:sp>
    </p:spTree>
    <p:extLst>
      <p:ext uri="{BB962C8B-B14F-4D97-AF65-F5344CB8AC3E}">
        <p14:creationId xmlns:p14="http://schemas.microsoft.com/office/powerpoint/2010/main" val="14785549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solidFill>
                  <a:schemeClr val="accent2"/>
                </a:solidFill>
              </a:rPr>
              <a:t>WHY JOIN? </a:t>
            </a:r>
          </a:p>
        </p:txBody>
      </p:sp>
      <p:sp>
        <p:nvSpPr>
          <p:cNvPr id="3" name="Content Placeholder 2"/>
          <p:cNvSpPr>
            <a:spLocks noGrp="1"/>
          </p:cNvSpPr>
          <p:nvPr>
            <p:ph idx="1"/>
          </p:nvPr>
        </p:nvSpPr>
        <p:spPr/>
        <p:txBody>
          <a:bodyPr>
            <a:normAutofit/>
          </a:bodyPr>
          <a:lstStyle/>
          <a:p>
            <a:r>
              <a:rPr lang="en-US" sz="3600" dirty="0"/>
              <a:t>LEADERSHIP SKILLS</a:t>
            </a:r>
          </a:p>
          <a:p>
            <a:r>
              <a:rPr lang="en-US" sz="3600" dirty="0"/>
              <a:t>EXTENSIVE NETWORKING OPPORTUNITIES</a:t>
            </a:r>
          </a:p>
          <a:p>
            <a:r>
              <a:rPr lang="en-US" sz="3600" dirty="0"/>
              <a:t>PROFESSIONAL &amp; PERSONAL GROWTH</a:t>
            </a:r>
          </a:p>
          <a:p>
            <a:r>
              <a:rPr lang="en-US" sz="3600" dirty="0"/>
              <a:t>ENHANCED KNOWLEDGE OF FLORIDA COLLEGE SYSTEM</a:t>
            </a:r>
          </a:p>
        </p:txBody>
      </p:sp>
    </p:spTree>
    <p:extLst>
      <p:ext uri="{BB962C8B-B14F-4D97-AF65-F5344CB8AC3E}">
        <p14:creationId xmlns:p14="http://schemas.microsoft.com/office/powerpoint/2010/main" val="285660861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578</TotalTime>
  <Words>635</Words>
  <Application>Microsoft Office PowerPoint</Application>
  <PresentationFormat>Widescreen</PresentationFormat>
  <Paragraphs>108</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Trebuchet MS</vt:lpstr>
      <vt:lpstr>Wingdings 3</vt:lpstr>
      <vt:lpstr>Facet</vt:lpstr>
      <vt:lpstr>CERTIFIED COLLEGE PROFESSIONAL PROGRAM</vt:lpstr>
      <vt:lpstr>What is CCP?</vt:lpstr>
      <vt:lpstr>PROGRAM COMPONENTS</vt:lpstr>
      <vt:lpstr>Core Coursework (online)</vt:lpstr>
      <vt:lpstr>Testimonials</vt:lpstr>
      <vt:lpstr>Professional Development Activities </vt:lpstr>
      <vt:lpstr>Graduate Testimonials</vt:lpstr>
      <vt:lpstr>JOINING: EASY AS 1,2,3</vt:lpstr>
      <vt:lpstr>WHY JOIN? </vt:lpstr>
      <vt:lpstr>Let’s Hear From more Graduates!</vt:lpstr>
      <vt:lpstr>Quotes from Graduates</vt:lpstr>
      <vt:lpstr>Quotes from Graduates</vt:lpstr>
      <vt:lpstr>Quotes from Graduates</vt:lpstr>
      <vt:lpstr>Ready to Join?</vt:lpstr>
    </vt:vector>
  </TitlesOfParts>
  <Company>Daytona State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CERTIFIED COLLEGE PROFESSIONAL PROGRAM</dc:title>
  <dc:creator>Charlene Latimer</dc:creator>
  <cp:lastModifiedBy>Charlene Latimer</cp:lastModifiedBy>
  <cp:revision>22</cp:revision>
  <dcterms:created xsi:type="dcterms:W3CDTF">2017-01-27T06:30:52Z</dcterms:created>
  <dcterms:modified xsi:type="dcterms:W3CDTF">2020-04-28T15:58:02Z</dcterms:modified>
</cp:coreProperties>
</file>