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 id="2147483708" r:id="rId5"/>
    <p:sldMasterId id="2147483709" r:id="rId6"/>
  </p:sldMasterIdLst>
  <p:notesMasterIdLst>
    <p:notesMasterId r:id="rId18"/>
  </p:notesMasterIdLst>
  <p:sldIdLst>
    <p:sldId id="342" r:id="rId7"/>
    <p:sldId id="334" r:id="rId8"/>
    <p:sldId id="258" r:id="rId9"/>
    <p:sldId id="260" r:id="rId10"/>
    <p:sldId id="341" r:id="rId11"/>
    <p:sldId id="338" r:id="rId12"/>
    <p:sldId id="339" r:id="rId13"/>
    <p:sldId id="269" r:id="rId14"/>
    <p:sldId id="279" r:id="rId15"/>
    <p:sldId id="273" r:id="rId16"/>
    <p:sldId id="257"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D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776E33-D21B-4278-92B4-BAF60DD4DEF2}" v="1661" dt="2020-05-05T17:24:43.5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07" autoAdjust="0"/>
    <p:restoredTop sz="89894" autoAdjust="0"/>
  </p:normalViewPr>
  <p:slideViewPr>
    <p:cSldViewPr snapToGrid="0">
      <p:cViewPr varScale="1">
        <p:scale>
          <a:sx n="40" d="100"/>
          <a:sy n="40" d="100"/>
        </p:scale>
        <p:origin x="104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B301FE-E1C8-4118-A238-14B507C5D9F0}" type="datetimeFigureOut">
              <a:rPr lang="en-US" smtClean="0"/>
              <a:t>5/5/2020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33455E-282E-4777-9E5F-4AF499833469}" type="slidenum">
              <a:rPr lang="en-US" smtClean="0"/>
              <a:t>‹#›</a:t>
            </a:fld>
            <a:endParaRPr lang="en-US" dirty="0"/>
          </a:p>
        </p:txBody>
      </p:sp>
    </p:spTree>
    <p:extLst>
      <p:ext uri="{BB962C8B-B14F-4D97-AF65-F5344CB8AC3E}">
        <p14:creationId xmlns:p14="http://schemas.microsoft.com/office/powerpoint/2010/main" val="2431849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dirty="0"/>
              <a:t>How the Academic Advisement Center at Santa Fe College transitioned to fully remote operations in response to COVID-19</a:t>
            </a:r>
          </a:p>
          <a:p>
            <a:pPr marL="228600" indent="-228600">
              <a:buFont typeface="+mj-lt"/>
              <a:buAutoNum type="arabicPeriod"/>
            </a:pPr>
            <a:r>
              <a:rPr lang="en-US" dirty="0"/>
              <a:t>What considerations should be made as it relates to staff during a transition to fully remote operations</a:t>
            </a:r>
          </a:p>
          <a:p>
            <a:pPr marL="228600" indent="-228600">
              <a:buFont typeface="+mj-lt"/>
              <a:buAutoNum type="arabicPeriod"/>
            </a:pPr>
            <a:r>
              <a:rPr lang="en-US" dirty="0"/>
              <a:t>Tips and tricks for a success transition </a:t>
            </a:r>
          </a:p>
          <a:p>
            <a:pPr marL="228600" indent="-228600">
              <a:buFont typeface="+mj-lt"/>
              <a:buAutoNum type="arabicPeriod"/>
            </a:pPr>
            <a:r>
              <a:rPr lang="en-US" dirty="0"/>
              <a:t>Observations during this fully remote period and discussion of what this might imply for the future of advising</a:t>
            </a:r>
          </a:p>
          <a:p>
            <a:pPr marL="228600" indent="-228600">
              <a:buFont typeface="+mj-lt"/>
              <a:buAutoNum type="arabicPeriod"/>
            </a:pPr>
            <a:r>
              <a:rPr lang="en-US" dirty="0"/>
              <a:t>Listing of helpful resources for advising during this time and the opportunity to participate in Q&amp;A</a:t>
            </a:r>
          </a:p>
        </p:txBody>
      </p:sp>
      <p:sp>
        <p:nvSpPr>
          <p:cNvPr id="4" name="Slide Number Placeholder 3"/>
          <p:cNvSpPr>
            <a:spLocks noGrp="1"/>
          </p:cNvSpPr>
          <p:nvPr>
            <p:ph type="sldNum" sz="quarter" idx="5"/>
          </p:nvPr>
        </p:nvSpPr>
        <p:spPr/>
        <p:txBody>
          <a:bodyPr/>
          <a:lstStyle/>
          <a:p>
            <a:fld id="{2233455E-282E-4777-9E5F-4AF499833469}" type="slidenum">
              <a:rPr lang="en-US" smtClean="0"/>
              <a:t>3</a:t>
            </a:fld>
            <a:endParaRPr lang="en-US" dirty="0"/>
          </a:p>
        </p:txBody>
      </p:sp>
    </p:spTree>
    <p:extLst>
      <p:ext uri="{BB962C8B-B14F-4D97-AF65-F5344CB8AC3E}">
        <p14:creationId xmlns:p14="http://schemas.microsoft.com/office/powerpoint/2010/main" val="4092007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Although Santa Fe College has advisors housed in the Academic Advisement Center (centralized advising for AA students) as well as program advisors housed in academic departments (decentralized, program-specific advising for AS, BAS/BS, and certificate students). This presentation is focused on the transition of the advisors in the Academic Advisement Center </a:t>
            </a:r>
          </a:p>
          <a:p>
            <a:pPr marL="171450" indent="-171450">
              <a:buFont typeface="Arial" panose="020B0604020202020204" pitchFamily="34" charset="0"/>
              <a:buChar char="•"/>
            </a:pPr>
            <a:r>
              <a:rPr lang="en-US" dirty="0"/>
              <a:t>Department staffing breakdown</a:t>
            </a:r>
          </a:p>
          <a:p>
            <a:pPr marL="171450" indent="-171450">
              <a:buFont typeface="Arial" panose="020B0604020202020204" pitchFamily="34" charset="0"/>
              <a:buChar char="•"/>
            </a:pPr>
            <a:r>
              <a:rPr lang="en-US" dirty="0"/>
              <a:t>Students are assigned an advisor based on their advisement track but can meet with any advisor for drop-in</a:t>
            </a:r>
          </a:p>
          <a:p>
            <a:pPr marL="171450" indent="-171450">
              <a:buFont typeface="Arial" panose="020B0604020202020204" pitchFamily="34" charset="0"/>
              <a:buChar char="•"/>
            </a:pPr>
            <a:r>
              <a:rPr lang="en-US" dirty="0"/>
              <a:t>Advisors rotated between offering advisement via drop-in or by appointment </a:t>
            </a:r>
          </a:p>
          <a:p>
            <a:pPr marL="171450" indent="-171450">
              <a:buFont typeface="Arial" panose="020B0604020202020204" pitchFamily="34" charset="0"/>
              <a:buChar char="•"/>
            </a:pPr>
            <a:r>
              <a:rPr lang="en-US" dirty="0"/>
              <a:t>Although in-person, phone, and Zoom options were available, Zoom was the least frequently selected format</a:t>
            </a:r>
          </a:p>
          <a:p>
            <a:pPr marL="171450" indent="-171450">
              <a:buFont typeface="Arial" panose="020B0604020202020204" pitchFamily="34" charset="0"/>
              <a:buChar char="•"/>
            </a:pPr>
            <a:r>
              <a:rPr lang="en-US" dirty="0"/>
              <a:t>The notice was issued by the College President. All operations were expected to have transitioned by 3/18</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2233455E-282E-4777-9E5F-4AF499833469}" type="slidenum">
              <a:rPr lang="en-US" smtClean="0"/>
              <a:t>4</a:t>
            </a:fld>
            <a:endParaRPr lang="en-US" dirty="0"/>
          </a:p>
        </p:txBody>
      </p:sp>
    </p:spTree>
    <p:extLst>
      <p:ext uri="{BB962C8B-B14F-4D97-AF65-F5344CB8AC3E}">
        <p14:creationId xmlns:p14="http://schemas.microsoft.com/office/powerpoint/2010/main" val="128268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2233455E-282E-4777-9E5F-4AF499833469}" type="slidenum">
              <a:rPr lang="en-US" smtClean="0"/>
              <a:t>5</a:t>
            </a:fld>
            <a:endParaRPr lang="en-US" dirty="0"/>
          </a:p>
        </p:txBody>
      </p:sp>
    </p:spTree>
    <p:extLst>
      <p:ext uri="{BB962C8B-B14F-4D97-AF65-F5344CB8AC3E}">
        <p14:creationId xmlns:p14="http://schemas.microsoft.com/office/powerpoint/2010/main" val="2997730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Because Zoom was already an advising format option, advisors had already been trained on Zoom technology</a:t>
            </a:r>
          </a:p>
          <a:p>
            <a:pPr marL="628650" lvl="1" indent="-171450">
              <a:buFont typeface="Arial" panose="020B0604020202020204" pitchFamily="34" charset="0"/>
              <a:buChar char="•"/>
            </a:pPr>
            <a:r>
              <a:rPr lang="en-US" dirty="0"/>
              <a:t>Prior to the transition to online operations, advisors had also tested out the breakout room feature</a:t>
            </a:r>
          </a:p>
          <a:p>
            <a:pPr marL="628650" lvl="1" indent="-171450">
              <a:buFont typeface="Arial" panose="020B0604020202020204" pitchFamily="34" charset="0"/>
              <a:buChar char="•"/>
            </a:pPr>
            <a:r>
              <a:rPr lang="en-US" dirty="0"/>
              <a:t>Advisors had also been polled to determine if they had technology available to offer advising from home</a:t>
            </a:r>
          </a:p>
          <a:p>
            <a:pPr marL="171450" lvl="0" indent="-171450">
              <a:buFont typeface="Arial" panose="020B0604020202020204" pitchFamily="34" charset="0"/>
              <a:buChar char="•"/>
            </a:pPr>
            <a:r>
              <a:rPr lang="en-US" dirty="0"/>
              <a:t>Communication via email, team meetings, and one-on-one meetings. The use of autoreply and messaging templates was already a department practice for student communications</a:t>
            </a:r>
          </a:p>
          <a:p>
            <a:pPr marL="171450" lvl="0" indent="-171450">
              <a:buFont typeface="Arial" panose="020B0604020202020204" pitchFamily="34" charset="0"/>
              <a:buChar char="•"/>
            </a:pPr>
            <a:r>
              <a:rPr lang="en-US" dirty="0"/>
              <a:t>Each advisor received an individualized project to work on during the slower moments for the betterment of their caseload, the department, or the College as a whole</a:t>
            </a:r>
          </a:p>
          <a:p>
            <a:pPr marL="171450" lvl="0" indent="-171450">
              <a:buFont typeface="Arial" panose="020B0604020202020204" pitchFamily="34" charset="0"/>
              <a:buChar char="•"/>
            </a:pPr>
            <a:r>
              <a:rPr lang="en-US" dirty="0"/>
              <a:t>Professional associations and internal College entities started sending out information about professional development opportunities which were shared with advisors. A Zoom advising session was also held with the larger College advising community to get an idea of how people were doing and any changes that had been implemented.</a:t>
            </a:r>
          </a:p>
          <a:p>
            <a:pPr marL="171450" lvl="0" indent="-171450">
              <a:buFont typeface="Arial" panose="020B0604020202020204" pitchFamily="34" charset="0"/>
              <a:buChar char="•"/>
            </a:pPr>
            <a:r>
              <a:rPr lang="en-US" dirty="0"/>
              <a:t>Because it is a centralized office, transitioning to remote operations removed the social aspect of the work environment in many ways. Because this was an important consideration in terms of team morale, some department meeting time was devoted to virtual team building (charades, important object, bucket list, virtual baby shower, etc.).</a:t>
            </a:r>
          </a:p>
          <a:p>
            <a:pPr marL="171450" lvl="0" indent="-171450">
              <a:buFont typeface="Arial" panose="020B0604020202020204" pitchFamily="34" charset="0"/>
              <a:buChar char="•"/>
            </a:pPr>
            <a:r>
              <a:rPr lang="en-US" dirty="0"/>
              <a:t>Students were provided with a Qualtrics survey link following each advising session to provide feedback on the technology and the content of their advising sessions. Advisors also submitted daily, and then weekly accounts of email advising interactions.</a:t>
            </a:r>
          </a:p>
        </p:txBody>
      </p:sp>
      <p:sp>
        <p:nvSpPr>
          <p:cNvPr id="4" name="Slide Number Placeholder 3"/>
          <p:cNvSpPr>
            <a:spLocks noGrp="1"/>
          </p:cNvSpPr>
          <p:nvPr>
            <p:ph type="sldNum" sz="quarter" idx="5"/>
          </p:nvPr>
        </p:nvSpPr>
        <p:spPr/>
        <p:txBody>
          <a:bodyPr/>
          <a:lstStyle/>
          <a:p>
            <a:fld id="{2233455E-282E-4777-9E5F-4AF499833469}" type="slidenum">
              <a:rPr lang="en-US" smtClean="0"/>
              <a:t>6</a:t>
            </a:fld>
            <a:endParaRPr lang="en-US" dirty="0"/>
          </a:p>
        </p:txBody>
      </p:sp>
    </p:spTree>
    <p:extLst>
      <p:ext uri="{BB962C8B-B14F-4D97-AF65-F5344CB8AC3E}">
        <p14:creationId xmlns:p14="http://schemas.microsoft.com/office/powerpoint/2010/main" val="606833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Being proactive rather than reactive allows greater control and flexibility. Additionally, this crisis will pass but others will eventually arise with different features so tailoring to the crisis is often counter productive.</a:t>
            </a:r>
          </a:p>
          <a:p>
            <a:pPr marL="171450" indent="-171450">
              <a:buFont typeface="Arial" panose="020B0604020202020204" pitchFamily="34" charset="0"/>
              <a:buChar char="•"/>
            </a:pPr>
            <a:r>
              <a:rPr lang="en-US" dirty="0"/>
              <a:t>In order to effectively troubleshoot and employ technology it is important to not only know what it’s capable of, but to also know what the conceivable boundaries are. Knowing the shortcomings will allow you to effectively and proactively plan around them.</a:t>
            </a:r>
          </a:p>
          <a:p>
            <a:pPr marL="171450" indent="-171450">
              <a:buFont typeface="Arial" panose="020B0604020202020204" pitchFamily="34" charset="0"/>
              <a:buChar char="•"/>
            </a:pPr>
            <a:r>
              <a:rPr lang="en-US" dirty="0"/>
              <a:t>During times of crisis, people are looking for structure as well as consideration of their personal needs. Development and wide communication of standardized protocols establishes some sense of stability during the uncertainty. That said, leaving room for customization and accommodation is also necessary.</a:t>
            </a:r>
          </a:p>
          <a:p>
            <a:pPr marL="171450" indent="-171450">
              <a:buFont typeface="Arial" panose="020B0604020202020204" pitchFamily="34" charset="0"/>
              <a:buChar char="•"/>
            </a:pPr>
            <a:r>
              <a:rPr lang="en-US" dirty="0"/>
              <a:t>There will be a lot of information and communication during a crisis and in the field of advising specifically, it is essential to be up-to-date on any changes in order to effectively communicate that information to students. That said, information overload is a real possibility so be prepared to have to repeat key items, chunk information, and provide reassurance when concerns arise. </a:t>
            </a:r>
          </a:p>
          <a:p>
            <a:pPr marL="171450" indent="-171450">
              <a:buFont typeface="Arial" panose="020B0604020202020204" pitchFamily="34" charset="0"/>
              <a:buChar char="•"/>
            </a:pPr>
            <a:r>
              <a:rPr lang="en-US" dirty="0"/>
              <a:t>Disruptions and crisis are times which innovation and creativity abound out of necessity. Rather than limiting those creative thoughts to the crisis at hand, try to reframe the focus to improvements that can positively impact operations even after the crisis is over.</a:t>
            </a:r>
          </a:p>
          <a:p>
            <a:pPr marL="171450" indent="-171450">
              <a:buFont typeface="Arial" panose="020B0604020202020204" pitchFamily="34" charset="0"/>
              <a:buChar char="•"/>
            </a:pPr>
            <a:r>
              <a:rPr lang="en-US" dirty="0"/>
              <a:t>It’s common for individuals to desire a “return to normal” but the reality is that things will never return to exactly as they were. Nor would we want them to. Instead of focusing on what was “lost,” change the dialogue to highlight what has been found and where the changes could lead in the future.</a:t>
            </a:r>
          </a:p>
        </p:txBody>
      </p:sp>
      <p:sp>
        <p:nvSpPr>
          <p:cNvPr id="4" name="Slide Number Placeholder 3"/>
          <p:cNvSpPr>
            <a:spLocks noGrp="1"/>
          </p:cNvSpPr>
          <p:nvPr>
            <p:ph type="sldNum" sz="quarter" idx="5"/>
          </p:nvPr>
        </p:nvSpPr>
        <p:spPr/>
        <p:txBody>
          <a:bodyPr/>
          <a:lstStyle/>
          <a:p>
            <a:fld id="{2233455E-282E-4777-9E5F-4AF499833469}" type="slidenum">
              <a:rPr lang="en-US" smtClean="0"/>
              <a:t>7</a:t>
            </a:fld>
            <a:endParaRPr lang="en-US" dirty="0"/>
          </a:p>
        </p:txBody>
      </p:sp>
    </p:spTree>
    <p:extLst>
      <p:ext uri="{BB962C8B-B14F-4D97-AF65-F5344CB8AC3E}">
        <p14:creationId xmlns:p14="http://schemas.microsoft.com/office/powerpoint/2010/main" val="452270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Advisors have reported that student interactions have taken on a different tone. Students are more likely to be understanding and humble when making requests and also appear to be carefully considering the options they have available (i.e. – petitions, pass/fail grading, etc.). Similarly, staff appear to be more patient when awaiting updates or when encountering restrictions. These positive traits, if carried forward, will help strengthen connections and mutual respect for students and staff alike.</a:t>
            </a:r>
          </a:p>
          <a:p>
            <a:pPr marL="171450" indent="-171450">
              <a:buFont typeface="Arial" panose="020B0604020202020204" pitchFamily="34" charset="0"/>
              <a:buChar char="•"/>
            </a:pPr>
            <a:r>
              <a:rPr lang="en-US" dirty="0"/>
              <a:t>It’s often reported that students don’t read their email or other resources that may be available to them and they often do no reach out for help. During this crisis, a lot of students have changed their habits to make sure they are accessing the most up-to-date information and are also using their resources to advocate for themselves and communicate their needs. These behaviors will continue to benefit students in the future and advisors can build upon these skills to expand their students’ opportunities for growth.</a:t>
            </a:r>
          </a:p>
          <a:p>
            <a:pPr marL="171450" indent="-171450">
              <a:buFont typeface="Arial" panose="020B0604020202020204" pitchFamily="34" charset="0"/>
              <a:buChar char="•"/>
            </a:pPr>
            <a:r>
              <a:rPr lang="en-US" dirty="0"/>
              <a:t>Zoom sessions allow students and advisors to see each other in their natural elements. A pet barking in the background becomes a connection point as does home décor. There is also a feeling that the playing field is level as students feel that advisors “know what I’m going through” and are experiencing some of the same conditions in society. Likewise, as students are more readily advocating for themselves and reaching out for support, advisors are learning more about the circumstances their students are dealing with and are able to operate from a place of empathy and compassion. We’re all human after all.</a:t>
            </a:r>
          </a:p>
          <a:p>
            <a:pPr marL="171450" indent="-171450">
              <a:buFont typeface="Arial" panose="020B0604020202020204" pitchFamily="34" charset="0"/>
              <a:buChar char="•"/>
            </a:pPr>
            <a:r>
              <a:rPr lang="en-US" dirty="0"/>
              <a:t>The transition to online services, has forced many inefficient process which required direct human contact to be revised. It has also provided a new lens from which to view the student and higher education experience. Opportunities for increased productivity have also come to light along with the opportunity to continue that productivity into the future with the development of new processes and time saving techniques.</a:t>
            </a:r>
          </a:p>
          <a:p>
            <a:pPr marL="171450" indent="-171450">
              <a:buFont typeface="Arial" panose="020B0604020202020204" pitchFamily="34" charset="0"/>
              <a:buChar char="•"/>
            </a:pPr>
            <a:r>
              <a:rPr lang="en-US" dirty="0"/>
              <a:t>It has now been demonstrated that remote operations are possible and in some areas, even preferred. As such, when considering “returns to campus,” areas should carefully consider what that might look like and how the ability to operate remotely could also increase the ability to deliver services (i.e. – virtual night or weekend advising).</a:t>
            </a:r>
          </a:p>
          <a:p>
            <a:pPr marL="171450" indent="-171450">
              <a:buFont typeface="Arial" panose="020B0604020202020204" pitchFamily="34" charset="0"/>
              <a:buChar char="•"/>
            </a:pPr>
            <a:r>
              <a:rPr lang="en-US" dirty="0"/>
              <a:t>Resiliency has been demonstrated by students and staff alike. Both have proven that they can persevere under what were previously unthinkable circumstances. It is important to highlight this, not ignore it and to acknowledge that we are capable of more than we think.</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2233455E-282E-4777-9E5F-4AF499833469}" type="slidenum">
              <a:rPr lang="en-US" smtClean="0"/>
              <a:t>8</a:t>
            </a:fld>
            <a:endParaRPr lang="en-US" dirty="0"/>
          </a:p>
        </p:txBody>
      </p:sp>
    </p:spTree>
    <p:extLst>
      <p:ext uri="{BB962C8B-B14F-4D97-AF65-F5344CB8AC3E}">
        <p14:creationId xmlns:p14="http://schemas.microsoft.com/office/powerpoint/2010/main" val="22926793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Canvas module with numerous resources related to: Online Teaching &amp; Learning Through Disruption, Delivering Support Service to Students during COVID-19, Institutional Support: Continuity of Operations, and Data Strategy During COVID-19</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Recordings, slide decks, handouts and crowdsourced resources for advising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Crowdsourced Google doc database of resources for students, staff, and faculty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Government, International, Campus, Media, Policy, and State-specific resource listings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Ideas for ways to engage teams remotely</a:t>
            </a:r>
          </a:p>
          <a:p>
            <a:endParaRPr lang="en-US" dirty="0"/>
          </a:p>
        </p:txBody>
      </p:sp>
      <p:sp>
        <p:nvSpPr>
          <p:cNvPr id="4" name="Slide Number Placeholder 3"/>
          <p:cNvSpPr>
            <a:spLocks noGrp="1"/>
          </p:cNvSpPr>
          <p:nvPr>
            <p:ph type="sldNum" sz="quarter" idx="5"/>
          </p:nvPr>
        </p:nvSpPr>
        <p:spPr/>
        <p:txBody>
          <a:bodyPr/>
          <a:lstStyle/>
          <a:p>
            <a:fld id="{2233455E-282E-4777-9E5F-4AF499833469}" type="slidenum">
              <a:rPr lang="en-US" smtClean="0"/>
              <a:t>9</a:t>
            </a:fld>
            <a:endParaRPr lang="en-US" dirty="0"/>
          </a:p>
        </p:txBody>
      </p:sp>
    </p:spTree>
    <p:extLst>
      <p:ext uri="{BB962C8B-B14F-4D97-AF65-F5344CB8AC3E}">
        <p14:creationId xmlns:p14="http://schemas.microsoft.com/office/powerpoint/2010/main" val="3608413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0D535AA-C20C-4BAB-B742-28C470231C26}" type="datetimeFigureOut">
              <a:rPr lang="en-US" smtClean="0"/>
              <a:t>5/5/2020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F2A6A07A-B5F8-4F4F-A2A8-7C7BBA7FF7DC}" type="slidenum">
              <a:rPr lang="en-US" smtClean="0"/>
              <a:t>‹#›</a:t>
            </a:fld>
            <a:endParaRPr lang="en-US" dirty="0"/>
          </a:p>
        </p:txBody>
      </p:sp>
    </p:spTree>
    <p:extLst>
      <p:ext uri="{BB962C8B-B14F-4D97-AF65-F5344CB8AC3E}">
        <p14:creationId xmlns:p14="http://schemas.microsoft.com/office/powerpoint/2010/main" val="1249255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D535AA-C20C-4BAB-B742-28C470231C26}" type="datetimeFigureOut">
              <a:rPr lang="en-US" smtClean="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A6A07A-B5F8-4F4F-A2A8-7C7BBA7FF7DC}" type="slidenum">
              <a:rPr lang="en-US" smtClean="0"/>
              <a:t>‹#›</a:t>
            </a:fld>
            <a:endParaRPr lang="en-US" dirty="0"/>
          </a:p>
        </p:txBody>
      </p:sp>
    </p:spTree>
    <p:extLst>
      <p:ext uri="{BB962C8B-B14F-4D97-AF65-F5344CB8AC3E}">
        <p14:creationId xmlns:p14="http://schemas.microsoft.com/office/powerpoint/2010/main" val="4259169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0D535AA-C20C-4BAB-B742-28C470231C26}" type="datetimeFigureOut">
              <a:rPr lang="en-US" smtClean="0"/>
              <a:t>5/5/2020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F2A6A07A-B5F8-4F4F-A2A8-7C7BBA7FF7DC}" type="slidenum">
              <a:rPr lang="en-US" smtClean="0"/>
              <a:t>‹#›</a:t>
            </a:fld>
            <a:endParaRPr lang="en-US" dirty="0"/>
          </a:p>
        </p:txBody>
      </p:sp>
    </p:spTree>
    <p:extLst>
      <p:ext uri="{BB962C8B-B14F-4D97-AF65-F5344CB8AC3E}">
        <p14:creationId xmlns:p14="http://schemas.microsoft.com/office/powerpoint/2010/main" val="80489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copy">
    <p:spTree>
      <p:nvGrpSpPr>
        <p:cNvPr id="1" name=""/>
        <p:cNvGrpSpPr/>
        <p:nvPr/>
      </p:nvGrpSpPr>
      <p:grpSpPr>
        <a:xfrm>
          <a:off x="0" y="0"/>
          <a:ext cx="0" cy="0"/>
          <a:chOff x="0" y="0"/>
          <a:chExt cx="0" cy="0"/>
        </a:xfrm>
      </p:grpSpPr>
    </p:spTree>
    <p:extLst>
      <p:ext uri="{BB962C8B-B14F-4D97-AF65-F5344CB8AC3E}">
        <p14:creationId xmlns:p14="http://schemas.microsoft.com/office/powerpoint/2010/main" val="569661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D535AA-C20C-4BAB-B742-28C470231C26}" type="datetimeFigureOut">
              <a:rPr lang="en-US" smtClean="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F2A6A07A-B5F8-4F4F-A2A8-7C7BBA7FF7DC}" type="slidenum">
              <a:rPr lang="en-US" smtClean="0"/>
              <a:t>‹#›</a:t>
            </a:fld>
            <a:endParaRPr lang="en-US" dirty="0"/>
          </a:p>
        </p:txBody>
      </p:sp>
    </p:spTree>
    <p:extLst>
      <p:ext uri="{BB962C8B-B14F-4D97-AF65-F5344CB8AC3E}">
        <p14:creationId xmlns:p14="http://schemas.microsoft.com/office/powerpoint/2010/main" val="3281865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0D535AA-C20C-4BAB-B742-28C470231C26}" type="datetimeFigureOut">
              <a:rPr lang="en-US" smtClean="0"/>
              <a:t>5/5/2020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F2A6A07A-B5F8-4F4F-A2A8-7C7BBA7FF7DC}" type="slidenum">
              <a:rPr lang="en-US" smtClean="0"/>
              <a:t>‹#›</a:t>
            </a:fld>
            <a:endParaRPr lang="en-US" dirty="0"/>
          </a:p>
        </p:txBody>
      </p:sp>
    </p:spTree>
    <p:extLst>
      <p:ext uri="{BB962C8B-B14F-4D97-AF65-F5344CB8AC3E}">
        <p14:creationId xmlns:p14="http://schemas.microsoft.com/office/powerpoint/2010/main" val="2742682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D535AA-C20C-4BAB-B742-28C470231C26}" type="datetimeFigureOut">
              <a:rPr lang="en-US" smtClean="0"/>
              <a:t>5/5/2020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A6A07A-B5F8-4F4F-A2A8-7C7BBA7FF7DC}" type="slidenum">
              <a:rPr lang="en-US" smtClean="0"/>
              <a:t>‹#›</a:t>
            </a:fld>
            <a:endParaRPr lang="en-US" dirty="0"/>
          </a:p>
        </p:txBody>
      </p:sp>
    </p:spTree>
    <p:extLst>
      <p:ext uri="{BB962C8B-B14F-4D97-AF65-F5344CB8AC3E}">
        <p14:creationId xmlns:p14="http://schemas.microsoft.com/office/powerpoint/2010/main" val="319356466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D535AA-C20C-4BAB-B742-28C470231C26}" type="datetimeFigureOut">
              <a:rPr lang="en-US" smtClean="0"/>
              <a:t>5/5/2020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2A6A07A-B5F8-4F4F-A2A8-7C7BBA7FF7DC}" type="slidenum">
              <a:rPr lang="en-US" smtClean="0"/>
              <a:t>‹#›</a:t>
            </a:fld>
            <a:endParaRPr lang="en-US" dirty="0"/>
          </a:p>
        </p:txBody>
      </p:sp>
    </p:spTree>
    <p:extLst>
      <p:ext uri="{BB962C8B-B14F-4D97-AF65-F5344CB8AC3E}">
        <p14:creationId xmlns:p14="http://schemas.microsoft.com/office/powerpoint/2010/main" val="100936300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0D535AA-C20C-4BAB-B742-28C470231C26}" type="datetimeFigureOut">
              <a:rPr lang="en-US" smtClean="0"/>
              <a:t>5/5/2020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2A6A07A-B5F8-4F4F-A2A8-7C7BBA7FF7DC}" type="slidenum">
              <a:rPr lang="en-US" smtClean="0"/>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2870220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D535AA-C20C-4BAB-B742-28C470231C26}" type="datetimeFigureOut">
              <a:rPr lang="en-US" smtClean="0"/>
              <a:t>5/5/2020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2A6A07A-B5F8-4F4F-A2A8-7C7BBA7FF7DC}" type="slidenum">
              <a:rPr lang="en-US" smtClean="0"/>
              <a:t>‹#›</a:t>
            </a:fld>
            <a:endParaRPr lang="en-US" dirty="0"/>
          </a:p>
        </p:txBody>
      </p:sp>
    </p:spTree>
    <p:extLst>
      <p:ext uri="{BB962C8B-B14F-4D97-AF65-F5344CB8AC3E}">
        <p14:creationId xmlns:p14="http://schemas.microsoft.com/office/powerpoint/2010/main" val="2809633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0D535AA-C20C-4BAB-B742-28C470231C26}" type="datetimeFigureOut">
              <a:rPr lang="en-US" smtClean="0"/>
              <a:t>5/5/2020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F2A6A07A-B5F8-4F4F-A2A8-7C7BBA7FF7DC}" type="slidenum">
              <a:rPr lang="en-US" smtClean="0"/>
              <a:t>‹#›</a:t>
            </a:fld>
            <a:endParaRPr lang="en-US" dirty="0"/>
          </a:p>
        </p:txBody>
      </p:sp>
    </p:spTree>
    <p:extLst>
      <p:ext uri="{BB962C8B-B14F-4D97-AF65-F5344CB8AC3E}">
        <p14:creationId xmlns:p14="http://schemas.microsoft.com/office/powerpoint/2010/main" val="318234809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D535AA-C20C-4BAB-B742-28C470231C26}" type="datetimeFigureOut">
              <a:rPr lang="en-US" smtClean="0"/>
              <a:t>5/5/2020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A6A07A-B5F8-4F4F-A2A8-7C7BBA7FF7DC}" type="slidenum">
              <a:rPr lang="en-US" smtClean="0"/>
              <a:t>‹#›</a:t>
            </a:fld>
            <a:endParaRPr lang="en-US" dirty="0"/>
          </a:p>
        </p:txBody>
      </p:sp>
    </p:spTree>
    <p:extLst>
      <p:ext uri="{BB962C8B-B14F-4D97-AF65-F5344CB8AC3E}">
        <p14:creationId xmlns:p14="http://schemas.microsoft.com/office/powerpoint/2010/main" val="3754139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0D535AA-C20C-4BAB-B742-28C470231C26}" type="datetimeFigureOut">
              <a:rPr lang="en-US" smtClean="0"/>
              <a:t>5/5/2020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F2A6A07A-B5F8-4F4F-A2A8-7C7BBA7FF7DC}" type="slidenum">
              <a:rPr lang="en-US" smtClean="0"/>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58605597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keynote-thirdary.png" descr="keynote-thirdary.png">
            <a:extLst>
              <a:ext uri="{FF2B5EF4-FFF2-40B4-BE49-F238E27FC236}">
                <a16:creationId xmlns:a16="http://schemas.microsoft.com/office/drawing/2014/main" id="{90DADDC8-1911-AE4C-8E5D-DF28F4EE0B39}"/>
              </a:ext>
            </a:extLst>
          </p:cNvPr>
          <p:cNvPicPr>
            <a:picLocks/>
          </p:cNvPicPr>
          <p:nvPr userDrawn="1"/>
        </p:nvPicPr>
        <p:blipFill rotWithShape="1">
          <a:blip r:embed="rId2"/>
          <a:srcRect l="12500" r="12500"/>
          <a:stretch/>
        </p:blipFill>
        <p:spPr>
          <a:xfrm>
            <a:off x="0" y="0"/>
            <a:ext cx="12192000" cy="6858000"/>
          </a:xfrm>
          <a:prstGeom prst="rect">
            <a:avLst/>
          </a:prstGeom>
          <a:ln w="12700">
            <a:miter lim="400000"/>
          </a:ln>
        </p:spPr>
      </p:pic>
    </p:spTree>
    <p:extLst>
      <p:ext uri="{BB962C8B-B14F-4D97-AF65-F5344CB8AC3E}">
        <p14:creationId xmlns:p14="http://schemas.microsoft.com/office/powerpoint/2010/main" val="2808271312"/>
      </p:ext>
    </p:extLst>
  </p:cSld>
  <p:clrMap bg1="lt1" tx1="dk1" bg2="lt2" tx2="dk2" accent1="accent1" accent2="accent2" accent3="accent3" accent4="accent4" accent5="accent5" accent6="accent6" hlink="hlink" folHlink="folHlink"/>
  <p:txStyles>
    <p:titleStyle>
      <a:lvl1pPr algn="l" defTabSz="457189" rtl="0" eaLnBrk="1" latinLnBrk="0" hangingPunct="1">
        <a:lnSpc>
          <a:spcPct val="90000"/>
        </a:lnSpc>
        <a:spcBef>
          <a:spcPct val="0"/>
        </a:spcBef>
        <a:buNone/>
        <a:defRPr sz="2200" kern="1200">
          <a:solidFill>
            <a:schemeClr val="tx1"/>
          </a:solidFill>
          <a:latin typeface="+mj-lt"/>
          <a:ea typeface="+mj-ea"/>
          <a:cs typeface="+mj-cs"/>
        </a:defRPr>
      </a:lvl1pPr>
    </p:titleStyle>
    <p:bodyStyle>
      <a:lvl1pPr marL="114297" indent="-114297" algn="l" defTabSz="457189"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1pPr>
      <a:lvl2pPr marL="342892" indent="-114297" algn="l" defTabSz="457189" rtl="0" eaLnBrk="1" latinLnBrk="0" hangingPunct="1">
        <a:lnSpc>
          <a:spcPct val="90000"/>
        </a:lnSpc>
        <a:spcBef>
          <a:spcPts val="250"/>
        </a:spcBef>
        <a:buFont typeface="Arial" panose="020B0604020202020204" pitchFamily="34" charset="0"/>
        <a:buChar char="•"/>
        <a:defRPr sz="1200" kern="1200">
          <a:solidFill>
            <a:schemeClr val="tx1"/>
          </a:solidFill>
          <a:latin typeface="+mn-lt"/>
          <a:ea typeface="+mn-ea"/>
          <a:cs typeface="+mn-cs"/>
        </a:defRPr>
      </a:lvl2pPr>
      <a:lvl3pPr marL="571486" indent="-114297" algn="l" defTabSz="457189" rtl="0" eaLnBrk="1" latinLnBrk="0" hangingPunct="1">
        <a:lnSpc>
          <a:spcPct val="90000"/>
        </a:lnSpc>
        <a:spcBef>
          <a:spcPts val="250"/>
        </a:spcBef>
        <a:buFont typeface="Arial" panose="020B0604020202020204" pitchFamily="34" charset="0"/>
        <a:buChar char="•"/>
        <a:defRPr sz="1000" kern="1200">
          <a:solidFill>
            <a:schemeClr val="tx1"/>
          </a:solidFill>
          <a:latin typeface="+mn-lt"/>
          <a:ea typeface="+mn-ea"/>
          <a:cs typeface="+mn-cs"/>
        </a:defRPr>
      </a:lvl3pPr>
      <a:lvl4pPr marL="800080" indent="-114297" algn="l" defTabSz="457189"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4pPr>
      <a:lvl5pPr marL="1028675" indent="-114297" algn="l" defTabSz="457189"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5pPr>
      <a:lvl6pPr marL="1257269" indent="-114297" algn="l" defTabSz="457189"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6pPr>
      <a:lvl7pPr marL="1485863" indent="-114297" algn="l" defTabSz="457189"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7pPr>
      <a:lvl8pPr marL="1714457" indent="-114297" algn="l" defTabSz="457189"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8pPr>
      <a:lvl9pPr marL="1943052" indent="-114297" algn="l" defTabSz="457189"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9pPr>
    </p:bodyStyle>
    <p:otherStyle>
      <a:defPPr>
        <a:defRPr lang="en-US"/>
      </a:defPPr>
      <a:lvl1pPr marL="0" algn="l" defTabSz="457189" rtl="0" eaLnBrk="1" latinLnBrk="0" hangingPunct="1">
        <a:defRPr sz="900" kern="1200">
          <a:solidFill>
            <a:schemeClr val="tx1"/>
          </a:solidFill>
          <a:latin typeface="+mn-lt"/>
          <a:ea typeface="+mn-ea"/>
          <a:cs typeface="+mn-cs"/>
        </a:defRPr>
      </a:lvl1pPr>
      <a:lvl2pPr marL="228595" algn="l" defTabSz="457189" rtl="0" eaLnBrk="1" latinLnBrk="0" hangingPunct="1">
        <a:defRPr sz="900" kern="1200">
          <a:solidFill>
            <a:schemeClr val="tx1"/>
          </a:solidFill>
          <a:latin typeface="+mn-lt"/>
          <a:ea typeface="+mn-ea"/>
          <a:cs typeface="+mn-cs"/>
        </a:defRPr>
      </a:lvl2pPr>
      <a:lvl3pPr marL="457189" algn="l" defTabSz="457189" rtl="0" eaLnBrk="1" latinLnBrk="0" hangingPunct="1">
        <a:defRPr sz="900" kern="1200">
          <a:solidFill>
            <a:schemeClr val="tx1"/>
          </a:solidFill>
          <a:latin typeface="+mn-lt"/>
          <a:ea typeface="+mn-ea"/>
          <a:cs typeface="+mn-cs"/>
        </a:defRPr>
      </a:lvl3pPr>
      <a:lvl4pPr marL="685783" algn="l" defTabSz="457189" rtl="0" eaLnBrk="1" latinLnBrk="0" hangingPunct="1">
        <a:defRPr sz="900" kern="1200">
          <a:solidFill>
            <a:schemeClr val="tx1"/>
          </a:solidFill>
          <a:latin typeface="+mn-lt"/>
          <a:ea typeface="+mn-ea"/>
          <a:cs typeface="+mn-cs"/>
        </a:defRPr>
      </a:lvl4pPr>
      <a:lvl5pPr marL="914377" algn="l" defTabSz="457189" rtl="0" eaLnBrk="1" latinLnBrk="0" hangingPunct="1">
        <a:defRPr sz="900" kern="1200">
          <a:solidFill>
            <a:schemeClr val="tx1"/>
          </a:solidFill>
          <a:latin typeface="+mn-lt"/>
          <a:ea typeface="+mn-ea"/>
          <a:cs typeface="+mn-cs"/>
        </a:defRPr>
      </a:lvl5pPr>
      <a:lvl6pPr marL="1142972" algn="l" defTabSz="457189" rtl="0" eaLnBrk="1" latinLnBrk="0" hangingPunct="1">
        <a:defRPr sz="900" kern="1200">
          <a:solidFill>
            <a:schemeClr val="tx1"/>
          </a:solidFill>
          <a:latin typeface="+mn-lt"/>
          <a:ea typeface="+mn-ea"/>
          <a:cs typeface="+mn-cs"/>
        </a:defRPr>
      </a:lvl6pPr>
      <a:lvl7pPr marL="1371566" algn="l" defTabSz="457189" rtl="0" eaLnBrk="1" latinLnBrk="0" hangingPunct="1">
        <a:defRPr sz="900" kern="1200">
          <a:solidFill>
            <a:schemeClr val="tx1"/>
          </a:solidFill>
          <a:latin typeface="+mn-lt"/>
          <a:ea typeface="+mn-ea"/>
          <a:cs typeface="+mn-cs"/>
        </a:defRPr>
      </a:lvl7pPr>
      <a:lvl8pPr marL="1600160" algn="l" defTabSz="457189" rtl="0" eaLnBrk="1" latinLnBrk="0" hangingPunct="1">
        <a:defRPr sz="900" kern="1200">
          <a:solidFill>
            <a:schemeClr val="tx1"/>
          </a:solidFill>
          <a:latin typeface="+mn-lt"/>
          <a:ea typeface="+mn-ea"/>
          <a:cs typeface="+mn-cs"/>
        </a:defRPr>
      </a:lvl8pPr>
      <a:lvl9pPr marL="1828755" algn="l" defTabSz="457189" rtl="0" eaLnBrk="1" latinLnBrk="0" hangingPunct="1">
        <a:defRPr sz="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keynote-thirdary.png" descr="keynote-thirdary.png">
            <a:extLst>
              <a:ext uri="{FF2B5EF4-FFF2-40B4-BE49-F238E27FC236}">
                <a16:creationId xmlns:a16="http://schemas.microsoft.com/office/drawing/2014/main" id="{90DADDC8-1911-AE4C-8E5D-DF28F4EE0B39}"/>
              </a:ext>
            </a:extLst>
          </p:cNvPr>
          <p:cNvPicPr>
            <a:picLocks/>
          </p:cNvPicPr>
          <p:nvPr userDrawn="1"/>
        </p:nvPicPr>
        <p:blipFill rotWithShape="1">
          <a:blip r:embed="rId3"/>
          <a:srcRect l="12500" r="12500"/>
          <a:stretch/>
        </p:blipFill>
        <p:spPr>
          <a:xfrm>
            <a:off x="0" y="0"/>
            <a:ext cx="12192000" cy="6858000"/>
          </a:xfrm>
          <a:prstGeom prst="rect">
            <a:avLst/>
          </a:prstGeom>
          <a:ln w="12700">
            <a:miter lim="400000"/>
          </a:ln>
        </p:spPr>
      </p:pic>
    </p:spTree>
    <p:extLst>
      <p:ext uri="{BB962C8B-B14F-4D97-AF65-F5344CB8AC3E}">
        <p14:creationId xmlns:p14="http://schemas.microsoft.com/office/powerpoint/2010/main" val="3825718594"/>
      </p:ext>
    </p:extLst>
  </p:cSld>
  <p:clrMap bg1="lt1" tx1="dk1" bg2="lt2" tx2="dk2" accent1="accent1" accent2="accent2" accent3="accent3" accent4="accent4" accent5="accent5" accent6="accent6" hlink="hlink" folHlink="folHlink"/>
  <p:sldLayoutIdLst>
    <p:sldLayoutId id="2147483710" r:id="rId1"/>
  </p:sldLayoutIdLst>
  <p:txStyles>
    <p:titleStyle>
      <a:lvl1pPr algn="l" defTabSz="457189" rtl="0" eaLnBrk="1" latinLnBrk="0" hangingPunct="1">
        <a:lnSpc>
          <a:spcPct val="90000"/>
        </a:lnSpc>
        <a:spcBef>
          <a:spcPct val="0"/>
        </a:spcBef>
        <a:buNone/>
        <a:defRPr sz="2200" kern="1200">
          <a:solidFill>
            <a:schemeClr val="tx1"/>
          </a:solidFill>
          <a:latin typeface="+mj-lt"/>
          <a:ea typeface="+mj-ea"/>
          <a:cs typeface="+mj-cs"/>
        </a:defRPr>
      </a:lvl1pPr>
    </p:titleStyle>
    <p:bodyStyle>
      <a:lvl1pPr marL="114297" indent="-114297" algn="l" defTabSz="457189"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1pPr>
      <a:lvl2pPr marL="342892" indent="-114297" algn="l" defTabSz="457189" rtl="0" eaLnBrk="1" latinLnBrk="0" hangingPunct="1">
        <a:lnSpc>
          <a:spcPct val="90000"/>
        </a:lnSpc>
        <a:spcBef>
          <a:spcPts val="250"/>
        </a:spcBef>
        <a:buFont typeface="Arial" panose="020B0604020202020204" pitchFamily="34" charset="0"/>
        <a:buChar char="•"/>
        <a:defRPr sz="1200" kern="1200">
          <a:solidFill>
            <a:schemeClr val="tx1"/>
          </a:solidFill>
          <a:latin typeface="+mn-lt"/>
          <a:ea typeface="+mn-ea"/>
          <a:cs typeface="+mn-cs"/>
        </a:defRPr>
      </a:lvl2pPr>
      <a:lvl3pPr marL="571486" indent="-114297" algn="l" defTabSz="457189" rtl="0" eaLnBrk="1" latinLnBrk="0" hangingPunct="1">
        <a:lnSpc>
          <a:spcPct val="90000"/>
        </a:lnSpc>
        <a:spcBef>
          <a:spcPts val="250"/>
        </a:spcBef>
        <a:buFont typeface="Arial" panose="020B0604020202020204" pitchFamily="34" charset="0"/>
        <a:buChar char="•"/>
        <a:defRPr sz="1000" kern="1200">
          <a:solidFill>
            <a:schemeClr val="tx1"/>
          </a:solidFill>
          <a:latin typeface="+mn-lt"/>
          <a:ea typeface="+mn-ea"/>
          <a:cs typeface="+mn-cs"/>
        </a:defRPr>
      </a:lvl3pPr>
      <a:lvl4pPr marL="800080" indent="-114297" algn="l" defTabSz="457189"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4pPr>
      <a:lvl5pPr marL="1028675" indent="-114297" algn="l" defTabSz="457189"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5pPr>
      <a:lvl6pPr marL="1257269" indent="-114297" algn="l" defTabSz="457189"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6pPr>
      <a:lvl7pPr marL="1485863" indent="-114297" algn="l" defTabSz="457189"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7pPr>
      <a:lvl8pPr marL="1714457" indent="-114297" algn="l" defTabSz="457189"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8pPr>
      <a:lvl9pPr marL="1943052" indent="-114297" algn="l" defTabSz="457189"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9pPr>
    </p:bodyStyle>
    <p:otherStyle>
      <a:defPPr>
        <a:defRPr lang="en-US"/>
      </a:defPPr>
      <a:lvl1pPr marL="0" algn="l" defTabSz="457189" rtl="0" eaLnBrk="1" latinLnBrk="0" hangingPunct="1">
        <a:defRPr sz="900" kern="1200">
          <a:solidFill>
            <a:schemeClr val="tx1"/>
          </a:solidFill>
          <a:latin typeface="+mn-lt"/>
          <a:ea typeface="+mn-ea"/>
          <a:cs typeface="+mn-cs"/>
        </a:defRPr>
      </a:lvl1pPr>
      <a:lvl2pPr marL="228595" algn="l" defTabSz="457189" rtl="0" eaLnBrk="1" latinLnBrk="0" hangingPunct="1">
        <a:defRPr sz="900" kern="1200">
          <a:solidFill>
            <a:schemeClr val="tx1"/>
          </a:solidFill>
          <a:latin typeface="+mn-lt"/>
          <a:ea typeface="+mn-ea"/>
          <a:cs typeface="+mn-cs"/>
        </a:defRPr>
      </a:lvl2pPr>
      <a:lvl3pPr marL="457189" algn="l" defTabSz="457189" rtl="0" eaLnBrk="1" latinLnBrk="0" hangingPunct="1">
        <a:defRPr sz="900" kern="1200">
          <a:solidFill>
            <a:schemeClr val="tx1"/>
          </a:solidFill>
          <a:latin typeface="+mn-lt"/>
          <a:ea typeface="+mn-ea"/>
          <a:cs typeface="+mn-cs"/>
        </a:defRPr>
      </a:lvl3pPr>
      <a:lvl4pPr marL="685783" algn="l" defTabSz="457189" rtl="0" eaLnBrk="1" latinLnBrk="0" hangingPunct="1">
        <a:defRPr sz="900" kern="1200">
          <a:solidFill>
            <a:schemeClr val="tx1"/>
          </a:solidFill>
          <a:latin typeface="+mn-lt"/>
          <a:ea typeface="+mn-ea"/>
          <a:cs typeface="+mn-cs"/>
        </a:defRPr>
      </a:lvl4pPr>
      <a:lvl5pPr marL="914377" algn="l" defTabSz="457189" rtl="0" eaLnBrk="1" latinLnBrk="0" hangingPunct="1">
        <a:defRPr sz="900" kern="1200">
          <a:solidFill>
            <a:schemeClr val="tx1"/>
          </a:solidFill>
          <a:latin typeface="+mn-lt"/>
          <a:ea typeface="+mn-ea"/>
          <a:cs typeface="+mn-cs"/>
        </a:defRPr>
      </a:lvl5pPr>
      <a:lvl6pPr marL="1142972" algn="l" defTabSz="457189" rtl="0" eaLnBrk="1" latinLnBrk="0" hangingPunct="1">
        <a:defRPr sz="900" kern="1200">
          <a:solidFill>
            <a:schemeClr val="tx1"/>
          </a:solidFill>
          <a:latin typeface="+mn-lt"/>
          <a:ea typeface="+mn-ea"/>
          <a:cs typeface="+mn-cs"/>
        </a:defRPr>
      </a:lvl6pPr>
      <a:lvl7pPr marL="1371566" algn="l" defTabSz="457189" rtl="0" eaLnBrk="1" latinLnBrk="0" hangingPunct="1">
        <a:defRPr sz="900" kern="1200">
          <a:solidFill>
            <a:schemeClr val="tx1"/>
          </a:solidFill>
          <a:latin typeface="+mn-lt"/>
          <a:ea typeface="+mn-ea"/>
          <a:cs typeface="+mn-cs"/>
        </a:defRPr>
      </a:lvl7pPr>
      <a:lvl8pPr marL="1600160" algn="l" defTabSz="457189" rtl="0" eaLnBrk="1" latinLnBrk="0" hangingPunct="1">
        <a:defRPr sz="900" kern="1200">
          <a:solidFill>
            <a:schemeClr val="tx1"/>
          </a:solidFill>
          <a:latin typeface="+mn-lt"/>
          <a:ea typeface="+mn-ea"/>
          <a:cs typeface="+mn-cs"/>
        </a:defRPr>
      </a:lvl8pPr>
      <a:lvl9pPr marL="1828755" algn="l" defTabSz="457189" rtl="0" eaLnBrk="1" latinLnBrk="0" hangingPunct="1">
        <a:defRPr sz="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achievingthedream.instructure.com/courses/386/modules" TargetMode="External"/><Relationship Id="rId7" Type="http://schemas.openxmlformats.org/officeDocument/2006/relationships/hyperlink" Target="https://museumhack.com/virtual-team-building-for-remote-team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aascu.org/CoronavirusResources/#F" TargetMode="External"/><Relationship Id="rId5" Type="http://schemas.openxmlformats.org/officeDocument/2006/relationships/hyperlink" Target="https://docs.google.com/spreadsheets/d/1H3PFEJHEJPDYfQfcD63V4lBRg2V3AJ0UDQZPJX7nLvc/edit#gid=744629596" TargetMode="External"/><Relationship Id="rId4" Type="http://schemas.openxmlformats.org/officeDocument/2006/relationships/hyperlink" Target="https://nacada.ksu.edu/Resources/Clearinghouse/COVID-Resources.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404E793-7357-7149-A580-7F6699A05936}"/>
              </a:ext>
            </a:extLst>
          </p:cNvPr>
          <p:cNvSpPr txBox="1"/>
          <p:nvPr/>
        </p:nvSpPr>
        <p:spPr>
          <a:xfrm>
            <a:off x="656558" y="1602124"/>
            <a:ext cx="9047615" cy="1446550"/>
          </a:xfrm>
          <a:prstGeom prst="rect">
            <a:avLst/>
          </a:prstGeom>
          <a:noFill/>
        </p:spPr>
        <p:txBody>
          <a:bodyPr wrap="square" rtlCol="0">
            <a:spAutoFit/>
          </a:bodyPr>
          <a:lstStyle/>
          <a:p>
            <a:pPr defTabSz="412750" hangingPunct="0"/>
            <a:r>
              <a:rPr lang="en-US" sz="4400" b="1" kern="1600" dirty="0">
                <a:solidFill>
                  <a:srgbClr val="002060"/>
                </a:solidFill>
                <a:latin typeface="Arial Narrow" panose="020B0604020202020204" pitchFamily="34" charset="0"/>
                <a:ea typeface="Gentona SemiBold" charset="0"/>
                <a:cs typeface="Arial Narrow" panose="020B0604020202020204" pitchFamily="34" charset="0"/>
                <a:sym typeface="Helvetica Light"/>
              </a:rPr>
              <a:t>Thriving Instead of Just Surviving During the Transition to Online Advising</a:t>
            </a:r>
          </a:p>
        </p:txBody>
      </p:sp>
      <p:sp>
        <p:nvSpPr>
          <p:cNvPr id="3" name="TextBox 2">
            <a:extLst>
              <a:ext uri="{FF2B5EF4-FFF2-40B4-BE49-F238E27FC236}">
                <a16:creationId xmlns:a16="http://schemas.microsoft.com/office/drawing/2014/main" id="{41D8849F-3722-CE48-BBD0-83ADB93269BD}"/>
              </a:ext>
            </a:extLst>
          </p:cNvPr>
          <p:cNvSpPr txBox="1"/>
          <p:nvPr/>
        </p:nvSpPr>
        <p:spPr>
          <a:xfrm>
            <a:off x="656558" y="3332273"/>
            <a:ext cx="4347641" cy="954107"/>
          </a:xfrm>
          <a:prstGeom prst="rect">
            <a:avLst/>
          </a:prstGeom>
          <a:noFill/>
        </p:spPr>
        <p:txBody>
          <a:bodyPr wrap="square" rtlCol="0">
            <a:spAutoFit/>
          </a:bodyPr>
          <a:lstStyle/>
          <a:p>
            <a:pPr defTabSz="412750" hangingPunct="0"/>
            <a:r>
              <a:rPr lang="en-US" sz="2800" kern="0" dirty="0">
                <a:solidFill>
                  <a:srgbClr val="002060"/>
                </a:solidFill>
                <a:latin typeface="Arial Narrow" panose="020B0604020202020204" pitchFamily="34" charset="0"/>
                <a:ea typeface="Gentona SemiBold" charset="0"/>
                <a:cs typeface="Arial Narrow" panose="020B0604020202020204" pitchFamily="34" charset="0"/>
                <a:sym typeface="Helvetica Light"/>
              </a:rPr>
              <a:t>Association of Florida Colleges</a:t>
            </a:r>
          </a:p>
          <a:p>
            <a:pPr defTabSz="412750" hangingPunct="0"/>
            <a:r>
              <a:rPr lang="en-US" sz="2800" kern="0" dirty="0">
                <a:solidFill>
                  <a:srgbClr val="002060"/>
                </a:solidFill>
                <a:latin typeface="Arial Narrow" panose="020B0604020202020204" pitchFamily="34" charset="0"/>
                <a:ea typeface="Gentona SemiBold" charset="0"/>
                <a:cs typeface="Arial Narrow" panose="020B0604020202020204" pitchFamily="34" charset="0"/>
                <a:sym typeface="Helvetica Light"/>
              </a:rPr>
              <a:t>Administration Commission</a:t>
            </a:r>
          </a:p>
        </p:txBody>
      </p:sp>
      <p:sp>
        <p:nvSpPr>
          <p:cNvPr id="4" name="TextBox 3">
            <a:extLst>
              <a:ext uri="{FF2B5EF4-FFF2-40B4-BE49-F238E27FC236}">
                <a16:creationId xmlns:a16="http://schemas.microsoft.com/office/drawing/2014/main" id="{08B9325D-127E-D84C-BE6A-22EE217C3120}"/>
              </a:ext>
            </a:extLst>
          </p:cNvPr>
          <p:cNvSpPr txBox="1"/>
          <p:nvPr/>
        </p:nvSpPr>
        <p:spPr>
          <a:xfrm>
            <a:off x="656558" y="4609545"/>
            <a:ext cx="5474693" cy="646331"/>
          </a:xfrm>
          <a:prstGeom prst="rect">
            <a:avLst/>
          </a:prstGeom>
          <a:noFill/>
        </p:spPr>
        <p:txBody>
          <a:bodyPr wrap="square" rtlCol="0">
            <a:spAutoFit/>
          </a:bodyPr>
          <a:lstStyle/>
          <a:p>
            <a:pPr defTabSz="412750" hangingPunct="0"/>
            <a:r>
              <a:rPr lang="en-US" kern="0" dirty="0">
                <a:solidFill>
                  <a:srgbClr val="002060"/>
                </a:solidFill>
                <a:latin typeface="Arial Narrow" panose="020B0604020202020204" pitchFamily="34" charset="0"/>
                <a:ea typeface="Gentona SemiBold" charset="0"/>
                <a:cs typeface="Arial Narrow" panose="020B0604020202020204" pitchFamily="34" charset="0"/>
                <a:sym typeface="Helvetica Light"/>
              </a:rPr>
              <a:t>Andrea L. Lee, MEd</a:t>
            </a:r>
          </a:p>
          <a:p>
            <a:pPr defTabSz="412750" hangingPunct="0"/>
            <a:r>
              <a:rPr lang="en-US" i="1" kern="0" dirty="0">
                <a:solidFill>
                  <a:srgbClr val="002060"/>
                </a:solidFill>
                <a:latin typeface="Arial Narrow" panose="020B0604020202020204" pitchFamily="34" charset="0"/>
                <a:ea typeface="Gentona SemiBold" charset="0"/>
                <a:cs typeface="Arial Narrow" panose="020B0604020202020204" pitchFamily="34" charset="0"/>
                <a:sym typeface="Helvetica Light"/>
              </a:rPr>
              <a:t>May 5,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622" y="607645"/>
            <a:ext cx="9924757" cy="1157655"/>
          </a:xfrm>
        </p:spPr>
        <p:txBody>
          <a:bodyPr anchor="ctr">
            <a:normAutofit/>
          </a:bodyPr>
          <a:lstStyle/>
          <a:p>
            <a:r>
              <a:rPr lang="en-US" sz="6000" b="1" cap="none" dirty="0">
                <a:latin typeface="Times New Roman" panose="02020603050405020304" pitchFamily="18" charset="0"/>
                <a:cs typeface="Times New Roman" panose="02020603050405020304" pitchFamily="18" charset="0"/>
              </a:rPr>
              <a:t>Q&amp;A</a:t>
            </a:r>
          </a:p>
        </p:txBody>
      </p:sp>
      <p:pic>
        <p:nvPicPr>
          <p:cNvPr id="3" name="Picture 2" descr="Man lying on sideways question mark&#10;">
            <a:extLst>
              <a:ext uri="{FF2B5EF4-FFF2-40B4-BE49-F238E27FC236}">
                <a16:creationId xmlns:a16="http://schemas.microsoft.com/office/drawing/2014/main" id="{40FF580B-AC31-4CFE-84E7-2FE47A7F6985}"/>
              </a:ext>
            </a:extLst>
          </p:cNvPr>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2463247" y="2719453"/>
            <a:ext cx="7265505" cy="2421835"/>
          </a:xfrm>
          <a:prstGeom prst="rect">
            <a:avLst/>
          </a:prstGeom>
        </p:spPr>
      </p:pic>
    </p:spTree>
    <p:extLst>
      <p:ext uri="{BB962C8B-B14F-4D97-AF65-F5344CB8AC3E}">
        <p14:creationId xmlns:p14="http://schemas.microsoft.com/office/powerpoint/2010/main" val="4012791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quot;Thank You For Attending&quot; logo">
            <a:extLst>
              <a:ext uri="{FF2B5EF4-FFF2-40B4-BE49-F238E27FC236}">
                <a16:creationId xmlns:a16="http://schemas.microsoft.com/office/drawing/2014/main" id="{0BAD6D19-43E0-4690-B066-2A736BC86B93}"/>
              </a:ext>
            </a:extLst>
          </p:cNvPr>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2474703" y="1392021"/>
            <a:ext cx="7242590" cy="40739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 name="TextBox 12">
            <a:extLst>
              <a:ext uri="{FF2B5EF4-FFF2-40B4-BE49-F238E27FC236}">
                <a16:creationId xmlns:a16="http://schemas.microsoft.com/office/drawing/2014/main" id="{A2604167-F706-450D-AEE6-999C40C88A14}"/>
              </a:ext>
            </a:extLst>
          </p:cNvPr>
          <p:cNvSpPr txBox="1"/>
          <p:nvPr/>
        </p:nvSpPr>
        <p:spPr>
          <a:xfrm>
            <a:off x="3200399" y="5666730"/>
            <a:ext cx="5791199" cy="461665"/>
          </a:xfrm>
          <a:prstGeom prst="rect">
            <a:avLst/>
          </a:prstGeom>
          <a:noFill/>
        </p:spPr>
        <p:txBody>
          <a:bodyPr wrap="square" rtlCol="0">
            <a:spAutoFit/>
          </a:bodyPr>
          <a:lstStyle/>
          <a:p>
            <a:pPr algn="ctr"/>
            <a:r>
              <a:rPr lang="en-US" sz="2400" b="1" dirty="0">
                <a:solidFill>
                  <a:srgbClr val="002060"/>
                </a:solidFill>
              </a:rPr>
              <a:t>andrea.lee@sfcollege.edu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04894-0BA7-430E-AB01-2BB018D78AC0}"/>
              </a:ext>
            </a:extLst>
          </p:cNvPr>
          <p:cNvSpPr>
            <a:spLocks noGrp="1"/>
          </p:cNvSpPr>
          <p:nvPr>
            <p:ph type="title"/>
          </p:nvPr>
        </p:nvSpPr>
        <p:spPr>
          <a:xfrm>
            <a:off x="558113" y="354033"/>
            <a:ext cx="10515600" cy="1325563"/>
          </a:xfrm>
        </p:spPr>
        <p:txBody>
          <a:bodyPr/>
          <a:lstStyle/>
          <a:p>
            <a:r>
              <a:rPr lang="en-US" sz="6000" b="1" cap="none" dirty="0">
                <a:latin typeface="Times New Roman" panose="02020603050405020304" pitchFamily="18" charset="0"/>
                <a:cs typeface="Times New Roman" panose="02020603050405020304" pitchFamily="18" charset="0"/>
              </a:rPr>
              <a:t>Presentation Logistics</a:t>
            </a:r>
          </a:p>
        </p:txBody>
      </p:sp>
      <p:sp>
        <p:nvSpPr>
          <p:cNvPr id="3" name="Content Placeholder 2">
            <a:extLst>
              <a:ext uri="{FF2B5EF4-FFF2-40B4-BE49-F238E27FC236}">
                <a16:creationId xmlns:a16="http://schemas.microsoft.com/office/drawing/2014/main" id="{AEE050F9-82BF-4134-969E-1642004E700D}"/>
              </a:ext>
            </a:extLst>
          </p:cNvPr>
          <p:cNvSpPr>
            <a:spLocks noGrp="1"/>
          </p:cNvSpPr>
          <p:nvPr>
            <p:ph idx="1"/>
          </p:nvPr>
        </p:nvSpPr>
        <p:spPr>
          <a:xfrm>
            <a:off x="468274" y="1826609"/>
            <a:ext cx="5992603" cy="4843849"/>
          </a:xfrm>
        </p:spPr>
        <p:txBody>
          <a:bodyPr>
            <a:normAutofit/>
          </a:bodyPr>
          <a:lstStyle/>
          <a:p>
            <a:pPr>
              <a:buFont typeface="Arial" panose="020B0604020202020204" pitchFamily="34" charset="0"/>
              <a:buChar char="•"/>
            </a:pPr>
            <a:r>
              <a:rPr lang="en-US" sz="2400" dirty="0"/>
              <a:t>This presentation is being recorded</a:t>
            </a:r>
          </a:p>
          <a:p>
            <a:pPr>
              <a:buFont typeface="Arial" panose="020B0604020202020204" pitchFamily="34" charset="0"/>
              <a:buChar char="•"/>
            </a:pPr>
            <a:r>
              <a:rPr lang="en-US" sz="2400" dirty="0"/>
              <a:t>Participants should access Zoom from a browser or app for full participation</a:t>
            </a:r>
          </a:p>
          <a:p>
            <a:pPr>
              <a:buFont typeface="Arial" panose="020B0604020202020204" pitchFamily="34" charset="0"/>
              <a:buChar char="•"/>
            </a:pPr>
            <a:r>
              <a:rPr lang="en-US" sz="2400" dirty="0"/>
              <a:t>Participants will be on mute throughout the presentation</a:t>
            </a:r>
          </a:p>
          <a:p>
            <a:pPr>
              <a:buFont typeface="Arial" panose="020B0604020202020204" pitchFamily="34" charset="0"/>
              <a:buChar char="•"/>
            </a:pPr>
            <a:r>
              <a:rPr lang="en-US" sz="2400" dirty="0"/>
              <a:t>To submit questions during the presentation, please type them in the “Chat”</a:t>
            </a:r>
          </a:p>
          <a:p>
            <a:pPr lvl="1">
              <a:buFont typeface="Arial" panose="020B0604020202020204" pitchFamily="34" charset="0"/>
              <a:buChar char="•"/>
            </a:pPr>
            <a:r>
              <a:rPr lang="en-US" sz="2000" dirty="0"/>
              <a:t>Questions will be addressed periodically during the presentation</a:t>
            </a:r>
          </a:p>
          <a:p>
            <a:pPr lvl="1">
              <a:buFont typeface="Arial" panose="020B0604020202020204" pitchFamily="34" charset="0"/>
              <a:buChar char="•"/>
            </a:pPr>
            <a:r>
              <a:rPr lang="en-US" sz="2000" dirty="0"/>
              <a:t>There will also be time for questions at the end of the session</a:t>
            </a:r>
          </a:p>
        </p:txBody>
      </p:sp>
      <p:pic>
        <p:nvPicPr>
          <p:cNvPr id="1026" name="Picture 2" descr="Image of record button and the letters &quot;REC&quot;">
            <a:extLst>
              <a:ext uri="{FF2B5EF4-FFF2-40B4-BE49-F238E27FC236}">
                <a16:creationId xmlns:a16="http://schemas.microsoft.com/office/drawing/2014/main" id="{EBA04F38-0DCA-4862-8388-13FA5C60AD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97641" y="2088294"/>
            <a:ext cx="1726085" cy="1150723"/>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28" name="Picture 4" descr="Snip of Zoom In-Meeting Chat image">
            <a:extLst>
              <a:ext uri="{FF2B5EF4-FFF2-40B4-BE49-F238E27FC236}">
                <a16:creationId xmlns:a16="http://schemas.microsoft.com/office/drawing/2014/main" id="{91409E50-0442-492D-A2D1-2F7F93DA174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278"/>
          <a:stretch/>
        </p:blipFill>
        <p:spPr bwMode="auto">
          <a:xfrm>
            <a:off x="6820930" y="4802659"/>
            <a:ext cx="1792756" cy="170735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30" name="Picture 6" descr="Audio, mic, microphone, mute, record, sounds icon">
            <a:extLst>
              <a:ext uri="{FF2B5EF4-FFF2-40B4-BE49-F238E27FC236}">
                <a16:creationId xmlns:a16="http://schemas.microsoft.com/office/drawing/2014/main" id="{DAE52296-1B06-43C2-8D21-73D3359A12A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22325" y="3461952"/>
            <a:ext cx="1150724" cy="1150724"/>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2053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Autofit/>
          </a:bodyPr>
          <a:lstStyle/>
          <a:p>
            <a:r>
              <a:rPr lang="en-US" sz="6000" b="1" cap="none" dirty="0">
                <a:latin typeface="Times New Roman" panose="02020603050405020304" pitchFamily="18" charset="0"/>
                <a:cs typeface="Times New Roman" panose="02020603050405020304" pitchFamily="18" charset="0"/>
              </a:rPr>
              <a:t>Overview</a:t>
            </a:r>
          </a:p>
        </p:txBody>
      </p:sp>
      <p:sp>
        <p:nvSpPr>
          <p:cNvPr id="3" name="Content Placeholder 2"/>
          <p:cNvSpPr>
            <a:spLocks noGrp="1"/>
          </p:cNvSpPr>
          <p:nvPr>
            <p:ph idx="1"/>
          </p:nvPr>
        </p:nvSpPr>
        <p:spPr>
          <a:xfrm>
            <a:off x="940007" y="2133569"/>
            <a:ext cx="7617268" cy="4418218"/>
          </a:xfrm>
        </p:spPr>
        <p:txBody>
          <a:bodyPr anchor="t">
            <a:normAutofit lnSpcReduction="10000"/>
          </a:bodyPr>
          <a:lstStyle/>
          <a:p>
            <a:pPr marL="0" indent="0">
              <a:buNone/>
            </a:pPr>
            <a:r>
              <a:rPr lang="en-US" sz="3200" dirty="0">
                <a:latin typeface="+mj-lt"/>
              </a:rPr>
              <a:t>Today we will discuss:</a:t>
            </a:r>
          </a:p>
          <a:p>
            <a:pPr marL="781200" lvl="1" indent="-457200">
              <a:lnSpc>
                <a:spcPct val="150000"/>
              </a:lnSpc>
              <a:buFont typeface="+mj-lt"/>
              <a:buAutoNum type="arabicPeriod"/>
            </a:pPr>
            <a:r>
              <a:rPr lang="en-US" sz="2800" b="1" dirty="0"/>
              <a:t>The Transition</a:t>
            </a:r>
            <a:endParaRPr lang="en-US" sz="2800" dirty="0"/>
          </a:p>
          <a:p>
            <a:pPr marL="781200" lvl="1" indent="-457200">
              <a:lnSpc>
                <a:spcPct val="150000"/>
              </a:lnSpc>
              <a:buFont typeface="+mj-lt"/>
              <a:buAutoNum type="arabicPeriod"/>
            </a:pPr>
            <a:r>
              <a:rPr lang="en-US" sz="2800" b="1" dirty="0"/>
              <a:t>The Advisor Factor</a:t>
            </a:r>
          </a:p>
          <a:p>
            <a:pPr marL="781200" lvl="1" indent="-457200">
              <a:lnSpc>
                <a:spcPct val="150000"/>
              </a:lnSpc>
              <a:buFont typeface="+mj-lt"/>
              <a:buAutoNum type="arabicPeriod"/>
            </a:pPr>
            <a:r>
              <a:rPr lang="en-US" sz="2800" b="1" dirty="0"/>
              <a:t>Tips and Tricks</a:t>
            </a:r>
          </a:p>
          <a:p>
            <a:pPr marL="781200" lvl="1" indent="-457200">
              <a:lnSpc>
                <a:spcPct val="150000"/>
              </a:lnSpc>
              <a:buFont typeface="+mj-lt"/>
              <a:buAutoNum type="arabicPeriod"/>
            </a:pPr>
            <a:r>
              <a:rPr lang="en-US" sz="2800" b="1" dirty="0"/>
              <a:t>Observations and Future Implications</a:t>
            </a:r>
            <a:endParaRPr lang="en-US" sz="2800" dirty="0"/>
          </a:p>
          <a:p>
            <a:pPr marL="781200" lvl="1" indent="-457200">
              <a:lnSpc>
                <a:spcPct val="150000"/>
              </a:lnSpc>
              <a:buFont typeface="+mj-lt"/>
              <a:buAutoNum type="arabicPeriod"/>
            </a:pPr>
            <a:r>
              <a:rPr lang="en-US" sz="2800" b="1" dirty="0"/>
              <a:t>Resources and Q&amp;A</a:t>
            </a:r>
          </a:p>
          <a:p>
            <a:pPr marL="781200" lvl="1" indent="-457200">
              <a:buFont typeface="+mj-lt"/>
              <a:buAutoNum type="arabicPeriod"/>
            </a:pPr>
            <a:endParaRPr lang="en-US" sz="2800" b="1" dirty="0"/>
          </a:p>
        </p:txBody>
      </p:sp>
      <p:pic>
        <p:nvPicPr>
          <p:cNvPr id="7" name="Picture 6" descr="Figure facing forward looking through binoculars ">
            <a:extLst>
              <a:ext uri="{FF2B5EF4-FFF2-40B4-BE49-F238E27FC236}">
                <a16:creationId xmlns:a16="http://schemas.microsoft.com/office/drawing/2014/main" id="{F610B6CF-40A9-413F-9F98-F09A996E0F8B}"/>
              </a:ext>
              <a:ext uri="{C183D7F6-B498-43B3-948B-1728B52AA6E4}">
                <adec:decorative xmlns:adec="http://schemas.microsoft.com/office/drawing/2017/decorative" val="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26400" y="2550474"/>
            <a:ext cx="3584408" cy="3584408"/>
          </a:xfrm>
          <a:prstGeom prst="ellipse">
            <a:avLst/>
          </a:prstGeom>
          <a:ln>
            <a:noFill/>
          </a:ln>
          <a:effectLst>
            <a:softEdge rad="112500"/>
          </a:effectLst>
        </p:spPr>
      </p:pic>
    </p:spTree>
    <p:extLst>
      <p:ext uri="{BB962C8B-B14F-4D97-AF65-F5344CB8AC3E}">
        <p14:creationId xmlns:p14="http://schemas.microsoft.com/office/powerpoint/2010/main" val="4287335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cap="none" dirty="0">
                <a:latin typeface="Times New Roman" panose="02020603050405020304" pitchFamily="18" charset="0"/>
                <a:ea typeface="Tahoma" panose="020B0604030504040204" pitchFamily="34" charset="0"/>
                <a:cs typeface="Times New Roman" panose="02020603050405020304" pitchFamily="18" charset="0"/>
              </a:rPr>
              <a:t>The Transition Context</a:t>
            </a:r>
          </a:p>
        </p:txBody>
      </p:sp>
      <p:sp>
        <p:nvSpPr>
          <p:cNvPr id="3" name="Content Placeholder 2"/>
          <p:cNvSpPr>
            <a:spLocks noGrp="1"/>
          </p:cNvSpPr>
          <p:nvPr>
            <p:ph idx="1"/>
          </p:nvPr>
        </p:nvSpPr>
        <p:spPr>
          <a:xfrm>
            <a:off x="497402" y="1828799"/>
            <a:ext cx="11315660" cy="4860325"/>
          </a:xfrm>
        </p:spPr>
        <p:txBody>
          <a:bodyPr>
            <a:normAutofit fontScale="92500" lnSpcReduction="20000"/>
          </a:bodyPr>
          <a:lstStyle/>
          <a:p>
            <a:pPr>
              <a:buFont typeface="Arial" panose="020B0604020202020204" pitchFamily="34" charset="0"/>
              <a:buChar char="•"/>
            </a:pPr>
            <a:r>
              <a:rPr lang="en-US" sz="3200" dirty="0">
                <a:latin typeface="+mj-lt"/>
              </a:rPr>
              <a:t>Santa Fe College Academic Advisement Center</a:t>
            </a:r>
          </a:p>
          <a:p>
            <a:pPr>
              <a:buFont typeface="Arial" panose="020B0604020202020204" pitchFamily="34" charset="0"/>
              <a:buChar char="•"/>
            </a:pPr>
            <a:r>
              <a:rPr lang="en-US" sz="3200" dirty="0">
                <a:latin typeface="+mj-lt"/>
              </a:rPr>
              <a:t>11 Advising Specialists, 1 Coordinator, and 1 Advising Support Specialist, and 2 work-study students</a:t>
            </a:r>
          </a:p>
          <a:p>
            <a:pPr>
              <a:buFont typeface="Arial" panose="020B0604020202020204" pitchFamily="34" charset="0"/>
              <a:buChar char="•"/>
            </a:pPr>
            <a:r>
              <a:rPr lang="en-US" sz="3200" dirty="0">
                <a:latin typeface="+mj-lt"/>
              </a:rPr>
              <a:t>Students assigned based on AA-advisement track</a:t>
            </a:r>
          </a:p>
          <a:p>
            <a:pPr>
              <a:buFont typeface="Arial" panose="020B0604020202020204" pitchFamily="34" charset="0"/>
              <a:buChar char="•"/>
            </a:pPr>
            <a:r>
              <a:rPr lang="en-US" sz="3200" dirty="0">
                <a:latin typeface="+mj-lt"/>
              </a:rPr>
              <a:t>Advising offered via drop-in or appointment </a:t>
            </a:r>
          </a:p>
          <a:p>
            <a:pPr>
              <a:buFont typeface="Arial" panose="020B0604020202020204" pitchFamily="34" charset="0"/>
              <a:buChar char="•"/>
            </a:pPr>
            <a:r>
              <a:rPr lang="en-US" sz="3200" dirty="0">
                <a:latin typeface="+mj-lt"/>
              </a:rPr>
              <a:t>Appointments were scheduled using GradesFirst (in-person, phone and Zoom options)</a:t>
            </a:r>
          </a:p>
          <a:p>
            <a:pPr>
              <a:buFont typeface="Arial" panose="020B0604020202020204" pitchFamily="34" charset="0"/>
              <a:buChar char="•"/>
            </a:pPr>
            <a:r>
              <a:rPr lang="en-US" sz="3200" dirty="0">
                <a:latin typeface="+mj-lt"/>
              </a:rPr>
              <a:t>Registration for Summer/Fall and was scheduled to open within 2 weeks</a:t>
            </a:r>
          </a:p>
          <a:p>
            <a:pPr>
              <a:buFont typeface="Arial" panose="020B0604020202020204" pitchFamily="34" charset="0"/>
              <a:buChar char="•"/>
            </a:pPr>
            <a:r>
              <a:rPr lang="en-US" sz="3200" dirty="0">
                <a:latin typeface="+mj-lt"/>
              </a:rPr>
              <a:t>Notice that all operations moving online: issued mid-day on 3/17</a:t>
            </a:r>
          </a:p>
        </p:txBody>
      </p:sp>
      <p:pic>
        <p:nvPicPr>
          <p:cNvPr id="6" name="Picture 2" descr="Laptop with three conversation bubbles of different shapes holding a question mark, check mark, and exclamation mark, respectively. &#10;Owned by: ISTOCKPHOTO.COM/VLADWEL&#10;Retrieved from: https://www.insidehighered.com/sites/default/server_files/styles/large/public/media/iStock-1153425570.jpg?itok=Xm7_KdrX">
            <a:extLst>
              <a:ext uri="{FF2B5EF4-FFF2-40B4-BE49-F238E27FC236}">
                <a16:creationId xmlns:a16="http://schemas.microsoft.com/office/drawing/2014/main" id="{F3A8D16E-DB18-462D-AA2B-4423FC1A93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15798" y="2937217"/>
            <a:ext cx="1240783" cy="124078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4090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b="1" cap="none" dirty="0">
                <a:latin typeface="Times New Roman" panose="02020603050405020304" pitchFamily="18" charset="0"/>
                <a:ea typeface="Tahoma" panose="020B0604030504040204" pitchFamily="34" charset="0"/>
                <a:cs typeface="Times New Roman" panose="02020603050405020304" pitchFamily="18" charset="0"/>
              </a:rPr>
              <a:t>The Transition</a:t>
            </a:r>
          </a:p>
        </p:txBody>
      </p:sp>
      <p:sp>
        <p:nvSpPr>
          <p:cNvPr id="3" name="Content Placeholder 2"/>
          <p:cNvSpPr>
            <a:spLocks noGrp="1"/>
          </p:cNvSpPr>
          <p:nvPr>
            <p:ph sz="half" idx="1"/>
          </p:nvPr>
        </p:nvSpPr>
        <p:spPr>
          <a:xfrm>
            <a:off x="490576" y="2100648"/>
            <a:ext cx="5422390" cy="4827372"/>
          </a:xfrm>
        </p:spPr>
        <p:txBody>
          <a:bodyPr>
            <a:normAutofit fontScale="40000" lnSpcReduction="20000"/>
          </a:bodyPr>
          <a:lstStyle/>
          <a:p>
            <a:pPr>
              <a:buFont typeface="Arial" panose="020B0604020202020204" pitchFamily="34" charset="0"/>
              <a:buChar char="•"/>
            </a:pPr>
            <a:r>
              <a:rPr lang="en-US" sz="5000" b="1" dirty="0">
                <a:latin typeface="+mj-lt"/>
              </a:rPr>
              <a:t>Updated Messaging:</a:t>
            </a:r>
          </a:p>
          <a:p>
            <a:pPr lvl="1">
              <a:buFont typeface="Arial" panose="020B0604020202020204" pitchFamily="34" charset="0"/>
              <a:buChar char="•"/>
            </a:pPr>
            <a:r>
              <a:rPr lang="en-US" sz="5000" dirty="0">
                <a:latin typeface="+mj-lt"/>
              </a:rPr>
              <a:t>Signs at the physical location</a:t>
            </a:r>
          </a:p>
          <a:p>
            <a:pPr lvl="1">
              <a:buFont typeface="Arial" panose="020B0604020202020204" pitchFamily="34" charset="0"/>
              <a:buChar char="•"/>
            </a:pPr>
            <a:r>
              <a:rPr lang="en-US" sz="5000" dirty="0">
                <a:latin typeface="+mj-lt"/>
              </a:rPr>
              <a:t>Department website header</a:t>
            </a:r>
          </a:p>
          <a:p>
            <a:pPr lvl="1">
              <a:buFont typeface="Arial" panose="020B0604020202020204" pitchFamily="34" charset="0"/>
              <a:buChar char="•"/>
            </a:pPr>
            <a:r>
              <a:rPr lang="en-US" sz="5000" dirty="0">
                <a:latin typeface="+mj-lt"/>
              </a:rPr>
              <a:t>Autoreply email template</a:t>
            </a:r>
          </a:p>
          <a:p>
            <a:pPr lvl="1">
              <a:buFont typeface="Arial" panose="020B0604020202020204" pitchFamily="34" charset="0"/>
              <a:buChar char="•"/>
            </a:pPr>
            <a:r>
              <a:rPr lang="en-US" sz="5000" dirty="0">
                <a:latin typeface="+mj-lt"/>
              </a:rPr>
              <a:t>Voicemail message template</a:t>
            </a:r>
          </a:p>
          <a:p>
            <a:pPr lvl="1">
              <a:buFont typeface="Arial" panose="020B0604020202020204" pitchFamily="34" charset="0"/>
              <a:buChar char="•"/>
            </a:pPr>
            <a:r>
              <a:rPr lang="en-US" sz="5000" dirty="0">
                <a:latin typeface="+mj-lt"/>
              </a:rPr>
              <a:t>Advisor messaging campaign</a:t>
            </a:r>
          </a:p>
          <a:p>
            <a:pPr>
              <a:buFont typeface="Arial" panose="020B0604020202020204" pitchFamily="34" charset="0"/>
              <a:buChar char="•"/>
            </a:pPr>
            <a:r>
              <a:rPr lang="en-US" sz="5000" b="1" dirty="0">
                <a:latin typeface="+mj-lt"/>
              </a:rPr>
              <a:t>All advising was transitioned online to Zoom format</a:t>
            </a:r>
          </a:p>
          <a:p>
            <a:pPr>
              <a:buFont typeface="Arial" panose="020B0604020202020204" pitchFamily="34" charset="0"/>
              <a:buChar char="•"/>
            </a:pPr>
            <a:r>
              <a:rPr lang="en-US" sz="5000" b="1" dirty="0">
                <a:latin typeface="+mj-lt"/>
              </a:rPr>
              <a:t>Scheduled appointments were updated in GradesFirst to reflect the format change</a:t>
            </a:r>
          </a:p>
          <a:p>
            <a:pPr lvl="1">
              <a:buFont typeface="Arial" panose="020B0604020202020204" pitchFamily="34" charset="0"/>
              <a:buChar char="•"/>
            </a:pPr>
            <a:r>
              <a:rPr lang="en-US" sz="5000" dirty="0">
                <a:latin typeface="+mj-lt"/>
              </a:rPr>
              <a:t>In-person and phone appointment options were removed</a:t>
            </a:r>
          </a:p>
          <a:p>
            <a:pPr lvl="1">
              <a:buFont typeface="Arial" panose="020B0604020202020204" pitchFamily="34" charset="0"/>
              <a:buChar char="•"/>
            </a:pPr>
            <a:r>
              <a:rPr lang="en-US" sz="5000" dirty="0">
                <a:latin typeface="+mj-lt"/>
              </a:rPr>
              <a:t>Appointments were held in advisors’ personal Zoom meeting rooms</a:t>
            </a:r>
          </a:p>
          <a:p>
            <a:pPr lvl="1">
              <a:buFont typeface="Arial" panose="020B0604020202020204" pitchFamily="34" charset="0"/>
              <a:buChar char="•"/>
            </a:pPr>
            <a:endParaRPr lang="en-US" sz="3600" dirty="0">
              <a:latin typeface="+mj-lt"/>
            </a:endParaRPr>
          </a:p>
        </p:txBody>
      </p:sp>
      <p:sp>
        <p:nvSpPr>
          <p:cNvPr id="4" name="Content Placeholder 3">
            <a:extLst>
              <a:ext uri="{FF2B5EF4-FFF2-40B4-BE49-F238E27FC236}">
                <a16:creationId xmlns:a16="http://schemas.microsoft.com/office/drawing/2014/main" id="{670EFC6D-0130-43BC-BFC7-99E2E2242D72}"/>
              </a:ext>
            </a:extLst>
          </p:cNvPr>
          <p:cNvSpPr>
            <a:spLocks noGrp="1"/>
          </p:cNvSpPr>
          <p:nvPr>
            <p:ph sz="half" idx="2"/>
          </p:nvPr>
        </p:nvSpPr>
        <p:spPr>
          <a:xfrm>
            <a:off x="6279036" y="2038868"/>
            <a:ext cx="5422392" cy="4901512"/>
          </a:xfrm>
        </p:spPr>
        <p:txBody>
          <a:bodyPr>
            <a:normAutofit fontScale="40000" lnSpcReduction="20000"/>
          </a:bodyPr>
          <a:lstStyle/>
          <a:p>
            <a:pPr>
              <a:buFont typeface="Arial" panose="020B0604020202020204" pitchFamily="34" charset="0"/>
              <a:buChar char="•"/>
            </a:pPr>
            <a:r>
              <a:rPr lang="en-US" sz="5000" b="1" dirty="0">
                <a:latin typeface="+mj-lt"/>
              </a:rPr>
              <a:t>Virtual advisement lobby was created in Zoom</a:t>
            </a:r>
          </a:p>
          <a:p>
            <a:pPr lvl="1">
              <a:buFont typeface="Arial" panose="020B0604020202020204" pitchFamily="34" charset="0"/>
              <a:buChar char="•"/>
            </a:pPr>
            <a:r>
              <a:rPr lang="en-US" sz="5000" dirty="0">
                <a:latin typeface="+mj-lt"/>
              </a:rPr>
              <a:t>Meeting configurations so no video and muted on entry</a:t>
            </a:r>
          </a:p>
          <a:p>
            <a:pPr lvl="1">
              <a:buFont typeface="Arial" panose="020B0604020202020204" pitchFamily="34" charset="0"/>
              <a:buChar char="•"/>
            </a:pPr>
            <a:r>
              <a:rPr lang="en-US" sz="5000" dirty="0">
                <a:latin typeface="+mj-lt"/>
              </a:rPr>
              <a:t>Waiting room with messaging and hours of operation</a:t>
            </a:r>
          </a:p>
          <a:p>
            <a:pPr lvl="1">
              <a:buFont typeface="Arial" panose="020B0604020202020204" pitchFamily="34" charset="0"/>
              <a:buChar char="•"/>
            </a:pPr>
            <a:r>
              <a:rPr lang="en-US" sz="5000" dirty="0">
                <a:latin typeface="+mj-lt"/>
              </a:rPr>
              <a:t>Meeting room lobby included PowerPoint slide displaying instructions</a:t>
            </a:r>
          </a:p>
          <a:p>
            <a:pPr lvl="1">
              <a:buFont typeface="Arial" panose="020B0604020202020204" pitchFamily="34" charset="0"/>
              <a:buChar char="•"/>
            </a:pPr>
            <a:r>
              <a:rPr lang="en-US" sz="5000" dirty="0">
                <a:latin typeface="+mj-lt"/>
              </a:rPr>
              <a:t>Breakout rooms were created for each advisor</a:t>
            </a:r>
          </a:p>
          <a:p>
            <a:pPr lvl="1">
              <a:buFont typeface="Arial" panose="020B0604020202020204" pitchFamily="34" charset="0"/>
              <a:buChar char="•"/>
            </a:pPr>
            <a:r>
              <a:rPr lang="en-US" sz="5000" dirty="0">
                <a:latin typeface="+mj-lt"/>
              </a:rPr>
              <a:t>Students were admitted individually and notice was sent to advisors via Microsoft Teams chat</a:t>
            </a:r>
          </a:p>
          <a:p>
            <a:pPr lvl="1">
              <a:buFont typeface="Arial" panose="020B0604020202020204" pitchFamily="34" charset="0"/>
              <a:buChar char="•"/>
            </a:pPr>
            <a:r>
              <a:rPr lang="en-US" sz="5000" dirty="0">
                <a:latin typeface="+mj-lt"/>
              </a:rPr>
              <a:t>Advisors responded to chat requesting to take student and student was subsequently assigned to a breakout room</a:t>
            </a:r>
          </a:p>
          <a:p>
            <a:endParaRPr lang="en-US" dirty="0"/>
          </a:p>
        </p:txBody>
      </p:sp>
      <p:pic>
        <p:nvPicPr>
          <p:cNvPr id="5" name="Picture 4" descr="&quot;Keep Calm and See Your Academic Advisor&quot; sign">
            <a:extLst>
              <a:ext uri="{FF2B5EF4-FFF2-40B4-BE49-F238E27FC236}">
                <a16:creationId xmlns:a16="http://schemas.microsoft.com/office/drawing/2014/main" id="{4641AC03-064E-4196-87FA-8D589E3560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01747" y="2578443"/>
            <a:ext cx="1026293" cy="1194605"/>
          </a:xfrm>
          <a:prstGeom prst="rect">
            <a:avLst/>
          </a:prstGeom>
          <a:ln w="127000" cap="rnd">
            <a:solidFill>
              <a:srgbClr val="002060"/>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974711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cap="none" dirty="0">
                <a:latin typeface="Times New Roman" panose="02020603050405020304" pitchFamily="18" charset="0"/>
                <a:ea typeface="Tahoma" panose="020B0604030504040204" pitchFamily="34" charset="0"/>
                <a:cs typeface="Times New Roman" panose="02020603050405020304" pitchFamily="18" charset="0"/>
              </a:rPr>
              <a:t>The Advisor Factor</a:t>
            </a:r>
          </a:p>
        </p:txBody>
      </p:sp>
      <p:sp>
        <p:nvSpPr>
          <p:cNvPr id="3" name="Content Placeholder 2"/>
          <p:cNvSpPr>
            <a:spLocks noGrp="1"/>
          </p:cNvSpPr>
          <p:nvPr>
            <p:ph idx="1"/>
          </p:nvPr>
        </p:nvSpPr>
        <p:spPr>
          <a:xfrm>
            <a:off x="457625" y="2521207"/>
            <a:ext cx="11394908" cy="4063008"/>
          </a:xfrm>
        </p:spPr>
        <p:txBody>
          <a:bodyPr>
            <a:normAutofit fontScale="92500" lnSpcReduction="10000"/>
          </a:bodyPr>
          <a:lstStyle/>
          <a:p>
            <a:pPr>
              <a:buFont typeface="Arial" panose="020B0604020202020204" pitchFamily="34" charset="0"/>
              <a:buChar char="•"/>
            </a:pPr>
            <a:r>
              <a:rPr lang="en-US" sz="3800" dirty="0"/>
              <a:t>Advisor training and resources</a:t>
            </a:r>
          </a:p>
          <a:p>
            <a:pPr>
              <a:buFont typeface="Arial" panose="020B0604020202020204" pitchFamily="34" charset="0"/>
              <a:buChar char="•"/>
            </a:pPr>
            <a:r>
              <a:rPr lang="en-US" sz="3800" dirty="0">
                <a:latin typeface="+mj-lt"/>
              </a:rPr>
              <a:t>Constant communication (group and individualized)</a:t>
            </a:r>
          </a:p>
          <a:p>
            <a:pPr>
              <a:buFont typeface="Arial" panose="020B0604020202020204" pitchFamily="34" charset="0"/>
              <a:buChar char="•"/>
            </a:pPr>
            <a:r>
              <a:rPr lang="en-US" sz="3800" dirty="0">
                <a:latin typeface="+mj-lt"/>
              </a:rPr>
              <a:t>Individualized projects</a:t>
            </a:r>
          </a:p>
          <a:p>
            <a:pPr>
              <a:buFont typeface="Arial" panose="020B0604020202020204" pitchFamily="34" charset="0"/>
              <a:buChar char="•"/>
            </a:pPr>
            <a:r>
              <a:rPr lang="en-US" sz="3800" dirty="0">
                <a:latin typeface="+mj-lt"/>
              </a:rPr>
              <a:t>Professional development</a:t>
            </a:r>
          </a:p>
          <a:p>
            <a:pPr>
              <a:buFont typeface="Arial" panose="020B0604020202020204" pitchFamily="34" charset="0"/>
              <a:buChar char="•"/>
            </a:pPr>
            <a:r>
              <a:rPr lang="en-US" sz="3800" dirty="0">
                <a:latin typeface="+mj-lt"/>
              </a:rPr>
              <a:t>Virtual Team Building</a:t>
            </a:r>
          </a:p>
          <a:p>
            <a:pPr>
              <a:buFont typeface="Arial" panose="020B0604020202020204" pitchFamily="34" charset="0"/>
              <a:buChar char="•"/>
            </a:pPr>
            <a:r>
              <a:rPr lang="en-US" sz="3800" dirty="0">
                <a:latin typeface="+mj-lt"/>
              </a:rPr>
              <a:t>Reporting and Assessment</a:t>
            </a:r>
          </a:p>
          <a:p>
            <a:pPr>
              <a:buFont typeface="Arial" panose="020B0604020202020204" pitchFamily="34" charset="0"/>
              <a:buChar char="•"/>
            </a:pPr>
            <a:endParaRPr lang="en-US" sz="3800" dirty="0">
              <a:latin typeface="+mj-lt"/>
            </a:endParaRPr>
          </a:p>
        </p:txBody>
      </p:sp>
      <p:pic>
        <p:nvPicPr>
          <p:cNvPr id="2050" name="Picture 2" descr="Academic advisor and student sitting at desk in front of computer clip art&#10;Retrieved from: http://clipart-library.com/academic-advisor-cliparts.html">
            <a:extLst>
              <a:ext uri="{FF2B5EF4-FFF2-40B4-BE49-F238E27FC236}">
                <a16:creationId xmlns:a16="http://schemas.microsoft.com/office/drawing/2014/main" id="{65C75CFB-3748-421D-993F-F2D67E96E9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97122" y="3857489"/>
            <a:ext cx="2537253" cy="253725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3415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cap="none" dirty="0">
                <a:latin typeface="Times New Roman" panose="02020603050405020304" pitchFamily="18" charset="0"/>
                <a:ea typeface="Tahoma" panose="020B0604030504040204" pitchFamily="34" charset="0"/>
                <a:cs typeface="Times New Roman" panose="02020603050405020304" pitchFamily="18" charset="0"/>
              </a:rPr>
              <a:t>Tips and Tricks</a:t>
            </a:r>
          </a:p>
        </p:txBody>
      </p:sp>
      <p:sp>
        <p:nvSpPr>
          <p:cNvPr id="3" name="Content Placeholder 2"/>
          <p:cNvSpPr>
            <a:spLocks noGrp="1"/>
          </p:cNvSpPr>
          <p:nvPr>
            <p:ph idx="1"/>
          </p:nvPr>
        </p:nvSpPr>
        <p:spPr>
          <a:xfrm>
            <a:off x="521255" y="2092836"/>
            <a:ext cx="11149489" cy="4063008"/>
          </a:xfrm>
        </p:spPr>
        <p:txBody>
          <a:bodyPr>
            <a:normAutofit fontScale="92500" lnSpcReduction="10000"/>
          </a:bodyPr>
          <a:lstStyle/>
          <a:p>
            <a:pPr>
              <a:buFont typeface="Arial" panose="020B0604020202020204" pitchFamily="34" charset="0"/>
              <a:buChar char="•"/>
            </a:pPr>
            <a:r>
              <a:rPr lang="en-US" sz="3800" dirty="0">
                <a:latin typeface="+mj-lt"/>
              </a:rPr>
              <a:t>Don’t plan for the crisis, plan for the future</a:t>
            </a:r>
          </a:p>
          <a:p>
            <a:pPr>
              <a:buFont typeface="Arial" panose="020B0604020202020204" pitchFamily="34" charset="0"/>
              <a:buChar char="•"/>
            </a:pPr>
            <a:r>
              <a:rPr lang="en-US" sz="3800" dirty="0">
                <a:latin typeface="+mj-lt"/>
              </a:rPr>
              <a:t>Do more than just learn the technology, try to break it</a:t>
            </a:r>
          </a:p>
          <a:p>
            <a:pPr>
              <a:buFont typeface="Arial" panose="020B0604020202020204" pitchFamily="34" charset="0"/>
              <a:buChar char="•"/>
            </a:pPr>
            <a:r>
              <a:rPr lang="en-US" sz="3800" dirty="0">
                <a:latin typeface="+mj-lt"/>
              </a:rPr>
              <a:t>Both standardization and personalization are necessary</a:t>
            </a:r>
          </a:p>
          <a:p>
            <a:pPr>
              <a:buFont typeface="Arial" panose="020B0604020202020204" pitchFamily="34" charset="0"/>
              <a:buChar char="•"/>
            </a:pPr>
            <a:r>
              <a:rPr lang="en-US" sz="3800" dirty="0">
                <a:latin typeface="+mj-lt"/>
              </a:rPr>
              <a:t>Repetition and reassurance are your friend</a:t>
            </a:r>
          </a:p>
          <a:p>
            <a:pPr>
              <a:buFont typeface="Arial" panose="020B0604020202020204" pitchFamily="34" charset="0"/>
              <a:buChar char="•"/>
            </a:pPr>
            <a:r>
              <a:rPr lang="en-US" sz="3800" dirty="0">
                <a:latin typeface="+mj-lt"/>
              </a:rPr>
              <a:t>Disruption breeds creativity – Capitalize on it</a:t>
            </a:r>
          </a:p>
          <a:p>
            <a:pPr>
              <a:buFont typeface="Arial" panose="020B0604020202020204" pitchFamily="34" charset="0"/>
              <a:buChar char="•"/>
            </a:pPr>
            <a:r>
              <a:rPr lang="en-US" sz="3800" dirty="0">
                <a:latin typeface="+mj-lt"/>
              </a:rPr>
              <a:t>Dispel the idea of a “return to normal”</a:t>
            </a:r>
          </a:p>
        </p:txBody>
      </p:sp>
      <p:pic>
        <p:nvPicPr>
          <p:cNvPr id="5122" name="Picture 2" descr="Man winking holding sign that reads &quot;TIPS&quot;&#10;Retrieved from: https://clipartart.com/categories/tips-for-studying-clipart.html">
            <a:extLst>
              <a:ext uri="{FF2B5EF4-FFF2-40B4-BE49-F238E27FC236}">
                <a16:creationId xmlns:a16="http://schemas.microsoft.com/office/drawing/2014/main" id="{D76F4E87-B5DD-416B-89BC-AEF8E2EE626D}"/>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399373" y="4656299"/>
            <a:ext cx="2438400" cy="18764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6592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16689" y="660400"/>
            <a:ext cx="11258421" cy="1115059"/>
          </a:xfrm>
        </p:spPr>
        <p:txBody>
          <a:bodyPr anchor="ctr">
            <a:noAutofit/>
          </a:bodyPr>
          <a:lstStyle/>
          <a:p>
            <a:r>
              <a:rPr lang="en-US" sz="4800" b="1" cap="none" dirty="0">
                <a:latin typeface="Times New Roman" panose="02020603050405020304" pitchFamily="18" charset="0"/>
                <a:cs typeface="Times New Roman" panose="02020603050405020304" pitchFamily="18" charset="0"/>
              </a:rPr>
              <a:t>Observations and Future Implications</a:t>
            </a:r>
          </a:p>
        </p:txBody>
      </p:sp>
      <p:sp>
        <p:nvSpPr>
          <p:cNvPr id="2" name="Content Placeholder 1"/>
          <p:cNvSpPr>
            <a:spLocks noGrp="1"/>
          </p:cNvSpPr>
          <p:nvPr>
            <p:ph idx="1"/>
          </p:nvPr>
        </p:nvSpPr>
        <p:spPr>
          <a:xfrm>
            <a:off x="466789" y="2040885"/>
            <a:ext cx="11158220" cy="4420327"/>
          </a:xfrm>
        </p:spPr>
        <p:txBody>
          <a:bodyPr>
            <a:normAutofit/>
          </a:bodyPr>
          <a:lstStyle/>
          <a:p>
            <a:pPr marL="306000" lvl="1">
              <a:lnSpc>
                <a:spcPct val="90000"/>
              </a:lnSpc>
              <a:buFont typeface="Arial" panose="020B0604020202020204" pitchFamily="34" charset="0"/>
              <a:buChar char="•"/>
            </a:pPr>
            <a:r>
              <a:rPr lang="en-US" sz="3500" dirty="0">
                <a:latin typeface="+mj-lt"/>
              </a:rPr>
              <a:t>Humility, patience, and thoughtful consideration</a:t>
            </a:r>
          </a:p>
          <a:p>
            <a:pPr marL="306000" lvl="1">
              <a:lnSpc>
                <a:spcPct val="90000"/>
              </a:lnSpc>
              <a:buFont typeface="Arial" panose="020B0604020202020204" pitchFamily="34" charset="0"/>
              <a:buChar char="•"/>
            </a:pPr>
            <a:r>
              <a:rPr lang="en-US" sz="3500" dirty="0">
                <a:latin typeface="+mj-lt"/>
              </a:rPr>
              <a:t>Increased self-sufficiency and self-advocacy</a:t>
            </a:r>
          </a:p>
          <a:p>
            <a:pPr marL="306000" lvl="1">
              <a:lnSpc>
                <a:spcPct val="90000"/>
              </a:lnSpc>
              <a:buFont typeface="Arial" panose="020B0604020202020204" pitchFamily="34" charset="0"/>
              <a:buChar char="•"/>
            </a:pPr>
            <a:r>
              <a:rPr lang="en-US" sz="3500" dirty="0">
                <a:latin typeface="+mj-lt"/>
              </a:rPr>
              <a:t>Recognition of the “human” factor</a:t>
            </a:r>
          </a:p>
          <a:p>
            <a:pPr marL="306000" lvl="1">
              <a:lnSpc>
                <a:spcPct val="90000"/>
              </a:lnSpc>
              <a:buFont typeface="Arial" panose="020B0604020202020204" pitchFamily="34" charset="0"/>
              <a:buChar char="•"/>
            </a:pPr>
            <a:r>
              <a:rPr lang="en-US" sz="3500" dirty="0">
                <a:latin typeface="+mj-lt"/>
              </a:rPr>
              <a:t>Increased efficiency and productivity</a:t>
            </a:r>
          </a:p>
          <a:p>
            <a:pPr marL="306000" lvl="1">
              <a:lnSpc>
                <a:spcPct val="90000"/>
              </a:lnSpc>
              <a:buFont typeface="Arial" panose="020B0604020202020204" pitchFamily="34" charset="0"/>
              <a:buChar char="•"/>
            </a:pPr>
            <a:r>
              <a:rPr lang="en-US" sz="3500" dirty="0">
                <a:latin typeface="+mj-lt"/>
              </a:rPr>
              <a:t>Reimagined service delivery</a:t>
            </a:r>
          </a:p>
          <a:p>
            <a:pPr marL="306000" lvl="1">
              <a:lnSpc>
                <a:spcPct val="90000"/>
              </a:lnSpc>
              <a:buFont typeface="Arial" panose="020B0604020202020204" pitchFamily="34" charset="0"/>
              <a:buChar char="•"/>
            </a:pPr>
            <a:r>
              <a:rPr lang="en-US" sz="3500" dirty="0">
                <a:latin typeface="+mj-lt"/>
              </a:rPr>
              <a:t>Resiliency</a:t>
            </a:r>
          </a:p>
        </p:txBody>
      </p:sp>
      <p:pic>
        <p:nvPicPr>
          <p:cNvPr id="6146" name="Picture 2" descr="Man scratching and head and standing on arrow which branches into 5 different directions&#10;Retrieved from: https://www.clipart.email/clipart/future-implications-clipart-316242.html">
            <a:extLst>
              <a:ext uri="{FF2B5EF4-FFF2-40B4-BE49-F238E27FC236}">
                <a16:creationId xmlns:a16="http://schemas.microsoft.com/office/drawing/2014/main" id="{3E37444B-9778-4EDD-8F70-F553C1E0124F}"/>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270790" y="3665838"/>
            <a:ext cx="3534032" cy="265052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742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chor="ctr">
            <a:noAutofit/>
          </a:bodyPr>
          <a:lstStyle/>
          <a:p>
            <a:r>
              <a:rPr lang="en-US" sz="5400" b="1" cap="none" dirty="0">
                <a:latin typeface="Times New Roman" panose="02020603050405020304" pitchFamily="18" charset="0"/>
                <a:cs typeface="Times New Roman" panose="02020603050405020304" pitchFamily="18" charset="0"/>
              </a:rPr>
              <a:t>Resources</a:t>
            </a:r>
          </a:p>
        </p:txBody>
      </p:sp>
      <p:sp>
        <p:nvSpPr>
          <p:cNvPr id="4" name="Content Placeholder 3"/>
          <p:cNvSpPr>
            <a:spLocks noGrp="1"/>
          </p:cNvSpPr>
          <p:nvPr>
            <p:ph idx="1"/>
          </p:nvPr>
        </p:nvSpPr>
        <p:spPr>
          <a:xfrm>
            <a:off x="461922" y="2194825"/>
            <a:ext cx="11029615" cy="4460147"/>
          </a:xfrm>
        </p:spPr>
        <p:txBody>
          <a:bodyPr anchor="t">
            <a:normAutofit fontScale="92500"/>
          </a:bodyPr>
          <a:lstStyle/>
          <a:p>
            <a:pPr>
              <a:buFont typeface="Arial" panose="020B0604020202020204" pitchFamily="34" charset="0"/>
              <a:buChar char="•"/>
            </a:pPr>
            <a:r>
              <a:rPr lang="en-US" sz="3200" dirty="0">
                <a:solidFill>
                  <a:schemeClr val="tx1"/>
                </a:solidFill>
                <a:latin typeface="+mj-lt"/>
                <a:hlinkClick r:id="rId3">
                  <a:extLst>
                    <a:ext uri="{A12FA001-AC4F-418D-AE19-62706E023703}">
                      <ahyp:hlinkClr xmlns:ahyp="http://schemas.microsoft.com/office/drawing/2018/hyperlinkcolor" val="tx"/>
                    </a:ext>
                  </a:extLst>
                </a:hlinkClick>
              </a:rPr>
              <a:t>Achieving the Dream COVID-19 Response Resources</a:t>
            </a:r>
            <a:endParaRPr lang="en-US" sz="3200" dirty="0">
              <a:solidFill>
                <a:schemeClr val="tx1"/>
              </a:solidFill>
              <a:latin typeface="+mj-lt"/>
            </a:endParaRPr>
          </a:p>
          <a:p>
            <a:pPr>
              <a:buFont typeface="Arial" panose="020B0604020202020204" pitchFamily="34" charset="0"/>
              <a:buChar char="•"/>
            </a:pPr>
            <a:r>
              <a:rPr lang="en-US" sz="3200" dirty="0">
                <a:solidFill>
                  <a:schemeClr val="tx1"/>
                </a:solidFill>
                <a:latin typeface="+mj-lt"/>
                <a:hlinkClick r:id="rId4">
                  <a:extLst>
                    <a:ext uri="{A12FA001-AC4F-418D-AE19-62706E023703}">
                      <ahyp:hlinkClr xmlns:ahyp="http://schemas.microsoft.com/office/drawing/2018/hyperlinkcolor" val="tx"/>
                    </a:ext>
                  </a:extLst>
                </a:hlinkClick>
              </a:rPr>
              <a:t>NACADA Academic Advising Resources in Response to COVID-19</a:t>
            </a:r>
            <a:endParaRPr lang="en-US" sz="3200" dirty="0">
              <a:solidFill>
                <a:schemeClr val="tx1"/>
              </a:solidFill>
              <a:latin typeface="+mj-lt"/>
            </a:endParaRPr>
          </a:p>
          <a:p>
            <a:pPr>
              <a:buFont typeface="Arial" panose="020B0604020202020204" pitchFamily="34" charset="0"/>
              <a:buChar char="•"/>
            </a:pPr>
            <a:r>
              <a:rPr lang="en-US" sz="3200" dirty="0">
                <a:solidFill>
                  <a:schemeClr val="tx1"/>
                </a:solidFill>
                <a:latin typeface="+mj-lt"/>
                <a:hlinkClick r:id="rId5">
                  <a:extLst>
                    <a:ext uri="{A12FA001-AC4F-418D-AE19-62706E023703}">
                      <ahyp:hlinkClr xmlns:ahyp="http://schemas.microsoft.com/office/drawing/2018/hyperlinkcolor" val="tx"/>
                    </a:ext>
                  </a:extLst>
                </a:hlinkClick>
              </a:rPr>
              <a:t>Frontier Set Resources for Colleges and Universities Confronting the COVID-19 Crisis</a:t>
            </a:r>
            <a:endParaRPr lang="en-US" sz="3200" dirty="0">
              <a:solidFill>
                <a:schemeClr val="tx1"/>
              </a:solidFill>
              <a:latin typeface="+mj-lt"/>
            </a:endParaRPr>
          </a:p>
          <a:p>
            <a:pPr>
              <a:buFont typeface="Arial" panose="020B0604020202020204" pitchFamily="34" charset="0"/>
              <a:buChar char="•"/>
            </a:pPr>
            <a:r>
              <a:rPr lang="en-US" sz="3200" dirty="0">
                <a:solidFill>
                  <a:schemeClr val="tx1"/>
                </a:solidFill>
                <a:latin typeface="+mj-lt"/>
                <a:hlinkClick r:id="rId6">
                  <a:extLst>
                    <a:ext uri="{A12FA001-AC4F-418D-AE19-62706E023703}">
                      <ahyp:hlinkClr xmlns:ahyp="http://schemas.microsoft.com/office/drawing/2018/hyperlinkcolor" val="tx"/>
                    </a:ext>
                  </a:extLst>
                </a:hlinkClick>
              </a:rPr>
              <a:t>American Association of State College and Universities Resources for State Colleges and Universities on the Coronavirus</a:t>
            </a:r>
            <a:endParaRPr lang="en-US" sz="3200" dirty="0">
              <a:solidFill>
                <a:schemeClr val="tx1"/>
              </a:solidFill>
              <a:latin typeface="+mj-lt"/>
            </a:endParaRPr>
          </a:p>
          <a:p>
            <a:pPr>
              <a:buFont typeface="Arial" panose="020B0604020202020204" pitchFamily="34" charset="0"/>
              <a:buChar char="•"/>
            </a:pPr>
            <a:r>
              <a:rPr lang="en-US" sz="3200" dirty="0">
                <a:solidFill>
                  <a:schemeClr val="tx1"/>
                </a:solidFill>
                <a:latin typeface="+mj-lt"/>
                <a:hlinkClick r:id="rId7">
                  <a:extLst>
                    <a:ext uri="{A12FA001-AC4F-418D-AE19-62706E023703}">
                      <ahyp:hlinkClr xmlns:ahyp="http://schemas.microsoft.com/office/drawing/2018/hyperlinkcolor" val="tx"/>
                    </a:ext>
                  </a:extLst>
                </a:hlinkClick>
              </a:rPr>
              <a:t>54 Fun Virtual Team Building Activities For Remote Teams</a:t>
            </a:r>
            <a:endParaRPr lang="en-US" sz="3200" dirty="0">
              <a:solidFill>
                <a:schemeClr val="tx1"/>
              </a:solidFill>
              <a:latin typeface="+mj-lt"/>
            </a:endParaRPr>
          </a:p>
          <a:p>
            <a:pPr>
              <a:buFont typeface="Arial" panose="020B0604020202020204" pitchFamily="34" charset="0"/>
              <a:buChar char="•"/>
            </a:pPr>
            <a:endParaRPr lang="en-US" sz="3200" dirty="0">
              <a:latin typeface="+mj-lt"/>
            </a:endParaRPr>
          </a:p>
        </p:txBody>
      </p:sp>
    </p:spTree>
    <p:extLst>
      <p:ext uri="{BB962C8B-B14F-4D97-AF65-F5344CB8AC3E}">
        <p14:creationId xmlns:p14="http://schemas.microsoft.com/office/powerpoint/2010/main" val="2243480458"/>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2C73898023974438B289079C8B5E593" ma:contentTypeVersion="12" ma:contentTypeDescription="Create a new document." ma:contentTypeScope="" ma:versionID="39b730d1e81592359e5835c2f825c1b7">
  <xsd:schema xmlns:xsd="http://www.w3.org/2001/XMLSchema" xmlns:xs="http://www.w3.org/2001/XMLSchema" xmlns:p="http://schemas.microsoft.com/office/2006/metadata/properties" xmlns:ns3="c028d092-acfc-46b2-a5a5-dc001f0f4a87" xmlns:ns4="541bcbfb-02e2-4a16-b29e-304e1c6a42e5" targetNamespace="http://schemas.microsoft.com/office/2006/metadata/properties" ma:root="true" ma:fieldsID="bcc35bfd701d6d3ffe1095b85883e5d3" ns3:_="" ns4:_="">
    <xsd:import namespace="c028d092-acfc-46b2-a5a5-dc001f0f4a87"/>
    <xsd:import namespace="541bcbfb-02e2-4a16-b29e-304e1c6a42e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AutoKeyPoints" minOccurs="0"/>
                <xsd:element ref="ns3:MediaServiceKeyPoints"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28d092-acfc-46b2-a5a5-dc001f0f4a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41bcbfb-02e2-4a16-b29e-304e1c6a42e5"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181E327-0689-45A3-A732-EF1EE00CE6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028d092-acfc-46b2-a5a5-dc001f0f4a87"/>
    <ds:schemaRef ds:uri="541bcbfb-02e2-4a16-b29e-304e1c6a42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7A63338-938F-4F09-8F5F-ED3F691C447A}">
  <ds:schemaRefs>
    <ds:schemaRef ds:uri="541bcbfb-02e2-4a16-b29e-304e1c6a42e5"/>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http://purl.org/dc/terms/"/>
    <ds:schemaRef ds:uri="c028d092-acfc-46b2-a5a5-dc001f0f4a87"/>
    <ds:schemaRef ds:uri="http://schemas.microsoft.com/office/2006/metadata/properties"/>
    <ds:schemaRef ds:uri="http://purl.org/dc/dcmitype/"/>
    <ds:schemaRef ds:uri="http://purl.org/dc/elements/1.1/"/>
  </ds:schemaRefs>
</ds:datastoreItem>
</file>

<file path=customXml/itemProps3.xml><?xml version="1.0" encoding="utf-8"?>
<ds:datastoreItem xmlns:ds="http://schemas.openxmlformats.org/officeDocument/2006/customXml" ds:itemID="{AAFF48AB-4E39-4C66-934E-F17D2084ABA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24</TotalTime>
  <Words>1805</Words>
  <Application>Microsoft Office PowerPoint</Application>
  <PresentationFormat>Widescreen</PresentationFormat>
  <Paragraphs>117</Paragraphs>
  <Slides>11</Slides>
  <Notes>7</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11</vt:i4>
      </vt:variant>
    </vt:vector>
  </HeadingPairs>
  <TitlesOfParts>
    <vt:vector size="20" baseType="lpstr">
      <vt:lpstr>Arial</vt:lpstr>
      <vt:lpstr>Arial Narrow</vt:lpstr>
      <vt:lpstr>Calibri</vt:lpstr>
      <vt:lpstr>Gill Sans MT</vt:lpstr>
      <vt:lpstr>Times New Roman</vt:lpstr>
      <vt:lpstr>Wingdings 2</vt:lpstr>
      <vt:lpstr>Dividend</vt:lpstr>
      <vt:lpstr>Custom Design</vt:lpstr>
      <vt:lpstr>1_Custom Design</vt:lpstr>
      <vt:lpstr>PowerPoint Presentation</vt:lpstr>
      <vt:lpstr>Presentation Logistics</vt:lpstr>
      <vt:lpstr>Overview</vt:lpstr>
      <vt:lpstr>The Transition Context</vt:lpstr>
      <vt:lpstr>The Transition</vt:lpstr>
      <vt:lpstr>The Advisor Factor</vt:lpstr>
      <vt:lpstr>Tips and Tricks</vt:lpstr>
      <vt:lpstr>Observations and Future Implications</vt:lpstr>
      <vt:lpstr>Resources</vt:lpstr>
      <vt:lpstr>Q&amp;A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Andrea L Lee</dc:creator>
  <cp:lastModifiedBy>AFC</cp:lastModifiedBy>
  <cp:revision>2</cp:revision>
  <dcterms:created xsi:type="dcterms:W3CDTF">2020-05-05T17:00:00Z</dcterms:created>
  <dcterms:modified xsi:type="dcterms:W3CDTF">2020-05-05T19:16:43Z</dcterms:modified>
</cp:coreProperties>
</file>