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0"/>
  </p:notesMasterIdLst>
  <p:sldIdLst>
    <p:sldId id="256" r:id="rId3"/>
    <p:sldId id="280" r:id="rId4"/>
    <p:sldId id="293" r:id="rId5"/>
    <p:sldId id="257" r:id="rId6"/>
    <p:sldId id="295" r:id="rId7"/>
    <p:sldId id="297" r:id="rId8"/>
    <p:sldId id="298" r:id="rId9"/>
    <p:sldId id="284" r:id="rId10"/>
    <p:sldId id="296" r:id="rId11"/>
    <p:sldId id="299" r:id="rId12"/>
    <p:sldId id="300" r:id="rId13"/>
    <p:sldId id="292" r:id="rId14"/>
    <p:sldId id="259" r:id="rId15"/>
    <p:sldId id="277" r:id="rId16"/>
    <p:sldId id="282" r:id="rId17"/>
    <p:sldId id="285" r:id="rId18"/>
    <p:sldId id="260" r:id="rId19"/>
    <p:sldId id="287" r:id="rId20"/>
    <p:sldId id="286" r:id="rId21"/>
    <p:sldId id="262" r:id="rId22"/>
    <p:sldId id="301" r:id="rId23"/>
    <p:sldId id="302" r:id="rId24"/>
    <p:sldId id="622" r:id="rId25"/>
    <p:sldId id="617" r:id="rId26"/>
    <p:sldId id="309" r:id="rId27"/>
    <p:sldId id="619" r:id="rId28"/>
    <p:sldId id="30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92EB5C-29FD-49C0-89D1-E22C613B57BB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436A6-A2FB-4F16-8566-F6EF2FF5F261}">
      <dgm:prSet phldrT="[Text]"/>
      <dgm:spPr/>
      <dgm:t>
        <a:bodyPr/>
        <a:lstStyle/>
        <a:p>
          <a:r>
            <a:rPr lang="en-US" dirty="0"/>
            <a:t>Professor    </a:t>
          </a:r>
        </a:p>
      </dgm:t>
    </dgm:pt>
    <dgm:pt modelId="{8232A972-AB30-492C-B05F-F56A74F46952}" type="parTrans" cxnId="{992BA2AC-4C4E-41E8-A782-72444C23F20C}">
      <dgm:prSet/>
      <dgm:spPr/>
      <dgm:t>
        <a:bodyPr/>
        <a:lstStyle/>
        <a:p>
          <a:endParaRPr lang="en-US"/>
        </a:p>
      </dgm:t>
    </dgm:pt>
    <dgm:pt modelId="{91EF8E09-C4A4-41B3-81C7-A2CC006C6D62}" type="sibTrans" cxnId="{992BA2AC-4C4E-41E8-A782-72444C23F20C}">
      <dgm:prSet/>
      <dgm:spPr/>
      <dgm:t>
        <a:bodyPr/>
        <a:lstStyle/>
        <a:p>
          <a:endParaRPr lang="en-US"/>
        </a:p>
      </dgm:t>
    </dgm:pt>
    <dgm:pt modelId="{B2DF7AC5-918C-405B-9811-EEF6914C9D91}">
      <dgm:prSet phldrT="[Text]"/>
      <dgm:spPr/>
      <dgm:t>
        <a:bodyPr/>
        <a:lstStyle/>
        <a:p>
          <a:r>
            <a:rPr lang="en-US" dirty="0"/>
            <a:t>Whole Class</a:t>
          </a:r>
        </a:p>
      </dgm:t>
    </dgm:pt>
    <dgm:pt modelId="{9E98A8BA-0C4F-45B3-ACC8-BCE5A77F544E}" type="parTrans" cxnId="{C4853205-6666-479C-A2B5-A81DBA566166}">
      <dgm:prSet/>
      <dgm:spPr/>
      <dgm:t>
        <a:bodyPr/>
        <a:lstStyle/>
        <a:p>
          <a:endParaRPr lang="en-US"/>
        </a:p>
      </dgm:t>
    </dgm:pt>
    <dgm:pt modelId="{FE36305C-9B28-4AEA-A948-BB8D5A286E5A}" type="sibTrans" cxnId="{C4853205-6666-479C-A2B5-A81DBA566166}">
      <dgm:prSet/>
      <dgm:spPr/>
      <dgm:t>
        <a:bodyPr/>
        <a:lstStyle/>
        <a:p>
          <a:endParaRPr lang="en-US"/>
        </a:p>
      </dgm:t>
    </dgm:pt>
    <dgm:pt modelId="{38C40F8A-5BFA-4A96-B38B-846DD25B1E6F}">
      <dgm:prSet phldrT="[Text]"/>
      <dgm:spPr/>
      <dgm:t>
        <a:bodyPr/>
        <a:lstStyle/>
        <a:p>
          <a:r>
            <a:rPr lang="en-US" dirty="0"/>
            <a:t>ILA in Recitation</a:t>
          </a:r>
        </a:p>
      </dgm:t>
    </dgm:pt>
    <dgm:pt modelId="{9FBB479C-470E-40DC-8A9C-134FBC61CF0F}" type="parTrans" cxnId="{84D9E615-D916-4863-B40E-757B770A4778}">
      <dgm:prSet/>
      <dgm:spPr/>
      <dgm:t>
        <a:bodyPr/>
        <a:lstStyle/>
        <a:p>
          <a:endParaRPr lang="en-US"/>
        </a:p>
      </dgm:t>
    </dgm:pt>
    <dgm:pt modelId="{3E3BCDEC-B22F-4B6C-BAF8-7F05B29404DC}" type="sibTrans" cxnId="{84D9E615-D916-4863-B40E-757B770A4778}">
      <dgm:prSet/>
      <dgm:spPr/>
      <dgm:t>
        <a:bodyPr/>
        <a:lstStyle/>
        <a:p>
          <a:endParaRPr lang="en-US"/>
        </a:p>
      </dgm:t>
    </dgm:pt>
    <dgm:pt modelId="{E1568164-4452-4D67-A1BF-C55FD7A6D922}">
      <dgm:prSet phldrT="[Text]"/>
      <dgm:spPr/>
      <dgm:t>
        <a:bodyPr/>
        <a:lstStyle/>
        <a:p>
          <a:r>
            <a:rPr lang="en-US" dirty="0"/>
            <a:t>Group Work</a:t>
          </a:r>
        </a:p>
      </dgm:t>
    </dgm:pt>
    <dgm:pt modelId="{8BDC8D9B-C211-4E20-AC39-B3B08E505FD1}" type="parTrans" cxnId="{70A427C0-CD14-43E2-9D95-3D3211B433BF}">
      <dgm:prSet/>
      <dgm:spPr/>
      <dgm:t>
        <a:bodyPr/>
        <a:lstStyle/>
        <a:p>
          <a:endParaRPr lang="en-US"/>
        </a:p>
      </dgm:t>
    </dgm:pt>
    <dgm:pt modelId="{FC38813C-90F3-426B-B72F-D679F755452B}" type="sibTrans" cxnId="{70A427C0-CD14-43E2-9D95-3D3211B433BF}">
      <dgm:prSet/>
      <dgm:spPr/>
      <dgm:t>
        <a:bodyPr/>
        <a:lstStyle/>
        <a:p>
          <a:endParaRPr lang="en-US"/>
        </a:p>
      </dgm:t>
    </dgm:pt>
    <dgm:pt modelId="{0B6BD493-7236-4CD8-AFF2-38F79B606094}">
      <dgm:prSet phldrT="[Text]"/>
      <dgm:spPr/>
      <dgm:t>
        <a:bodyPr/>
        <a:lstStyle/>
        <a:p>
          <a:r>
            <a:rPr lang="en-US" dirty="0"/>
            <a:t>Open Lab </a:t>
          </a:r>
        </a:p>
      </dgm:t>
    </dgm:pt>
    <dgm:pt modelId="{4BF0AC58-62FD-4B4B-9B8F-08469C3F93C4}" type="parTrans" cxnId="{53E873F5-4434-4CB0-B76B-11E218A68E40}">
      <dgm:prSet/>
      <dgm:spPr/>
      <dgm:t>
        <a:bodyPr/>
        <a:lstStyle/>
        <a:p>
          <a:endParaRPr lang="en-US"/>
        </a:p>
      </dgm:t>
    </dgm:pt>
    <dgm:pt modelId="{72B77B3D-2210-477E-B2A1-A1842C0FCF82}" type="sibTrans" cxnId="{53E873F5-4434-4CB0-B76B-11E218A68E40}">
      <dgm:prSet/>
      <dgm:spPr/>
      <dgm:t>
        <a:bodyPr/>
        <a:lstStyle/>
        <a:p>
          <a:endParaRPr lang="en-US"/>
        </a:p>
      </dgm:t>
    </dgm:pt>
    <dgm:pt modelId="{4A9AD68E-EE3F-49B7-90D5-3CD139BF3D63}">
      <dgm:prSet phldrT="[Text]"/>
      <dgm:spPr/>
      <dgm:t>
        <a:bodyPr/>
        <a:lstStyle/>
        <a:p>
          <a:r>
            <a:rPr lang="en-US" dirty="0"/>
            <a:t>Tutoring</a:t>
          </a:r>
        </a:p>
      </dgm:t>
    </dgm:pt>
    <dgm:pt modelId="{841D4266-AD35-487A-AC61-4254858D646C}" type="parTrans" cxnId="{257C4271-7E90-4FB7-895C-A19E339EB5EB}">
      <dgm:prSet/>
      <dgm:spPr/>
      <dgm:t>
        <a:bodyPr/>
        <a:lstStyle/>
        <a:p>
          <a:endParaRPr lang="en-US"/>
        </a:p>
      </dgm:t>
    </dgm:pt>
    <dgm:pt modelId="{62F909C5-7795-401D-A8FE-2A481C9AF87B}" type="sibTrans" cxnId="{257C4271-7E90-4FB7-895C-A19E339EB5EB}">
      <dgm:prSet/>
      <dgm:spPr/>
      <dgm:t>
        <a:bodyPr/>
        <a:lstStyle/>
        <a:p>
          <a:endParaRPr lang="en-US"/>
        </a:p>
      </dgm:t>
    </dgm:pt>
    <dgm:pt modelId="{C7724188-A6CC-4720-B5FF-355772B20741}" type="pres">
      <dgm:prSet presAssocID="{4592EB5C-29FD-49C0-89D1-E22C613B57BB}" presName="Name0" presStyleCnt="0">
        <dgm:presLayoutVars>
          <dgm:dir/>
          <dgm:animLvl val="lvl"/>
          <dgm:resizeHandles val="exact"/>
        </dgm:presLayoutVars>
      </dgm:prSet>
      <dgm:spPr/>
    </dgm:pt>
    <dgm:pt modelId="{69BCC09E-CF1E-417A-82BC-D8AAAB4E10E6}" type="pres">
      <dgm:prSet presAssocID="{158436A6-A2FB-4F16-8566-F6EF2FF5F261}" presName="compositeNode" presStyleCnt="0">
        <dgm:presLayoutVars>
          <dgm:bulletEnabled val="1"/>
        </dgm:presLayoutVars>
      </dgm:prSet>
      <dgm:spPr/>
    </dgm:pt>
    <dgm:pt modelId="{C9F11D82-E8FF-45B3-ABBA-7C3ED4BF5CC0}" type="pres">
      <dgm:prSet presAssocID="{158436A6-A2FB-4F16-8566-F6EF2FF5F261}" presName="bgRect" presStyleLbl="node1" presStyleIdx="0" presStyleCnt="3"/>
      <dgm:spPr/>
    </dgm:pt>
    <dgm:pt modelId="{6C2FF303-0793-4AAE-8BF4-331980B8653E}" type="pres">
      <dgm:prSet presAssocID="{158436A6-A2FB-4F16-8566-F6EF2FF5F261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9D8533AF-C5B9-4355-BE65-E56097F25ACD}" type="pres">
      <dgm:prSet presAssocID="{158436A6-A2FB-4F16-8566-F6EF2FF5F261}" presName="childNode" presStyleLbl="node1" presStyleIdx="0" presStyleCnt="3">
        <dgm:presLayoutVars>
          <dgm:bulletEnabled val="1"/>
        </dgm:presLayoutVars>
      </dgm:prSet>
      <dgm:spPr/>
    </dgm:pt>
    <dgm:pt modelId="{A4B628D6-1723-40C2-BD94-40FCEBEA359A}" type="pres">
      <dgm:prSet presAssocID="{91EF8E09-C4A4-41B3-81C7-A2CC006C6D62}" presName="hSp" presStyleCnt="0"/>
      <dgm:spPr/>
    </dgm:pt>
    <dgm:pt modelId="{A019CFE1-D6F6-4D1B-ADF1-2FF8F3EEFB18}" type="pres">
      <dgm:prSet presAssocID="{91EF8E09-C4A4-41B3-81C7-A2CC006C6D62}" presName="vProcSp" presStyleCnt="0"/>
      <dgm:spPr/>
    </dgm:pt>
    <dgm:pt modelId="{1D653A72-4050-4919-B8AE-0D4935619D45}" type="pres">
      <dgm:prSet presAssocID="{91EF8E09-C4A4-41B3-81C7-A2CC006C6D62}" presName="vSp1" presStyleCnt="0"/>
      <dgm:spPr/>
    </dgm:pt>
    <dgm:pt modelId="{A3E2FC4F-7ACB-4B3C-8FE2-556D15A8D645}" type="pres">
      <dgm:prSet presAssocID="{91EF8E09-C4A4-41B3-81C7-A2CC006C6D62}" presName="simulatedConn" presStyleLbl="solidFgAcc1" presStyleIdx="0" presStyleCnt="2"/>
      <dgm:spPr/>
    </dgm:pt>
    <dgm:pt modelId="{2944CD22-B451-484A-A9A0-57044E5804E5}" type="pres">
      <dgm:prSet presAssocID="{91EF8E09-C4A4-41B3-81C7-A2CC006C6D62}" presName="vSp2" presStyleCnt="0"/>
      <dgm:spPr/>
    </dgm:pt>
    <dgm:pt modelId="{A55CEE15-ACB4-4D2A-B90D-9F87446ABE23}" type="pres">
      <dgm:prSet presAssocID="{91EF8E09-C4A4-41B3-81C7-A2CC006C6D62}" presName="sibTrans" presStyleCnt="0"/>
      <dgm:spPr/>
    </dgm:pt>
    <dgm:pt modelId="{96BA1369-9960-4FFF-B888-722CA01D07F0}" type="pres">
      <dgm:prSet presAssocID="{38C40F8A-5BFA-4A96-B38B-846DD25B1E6F}" presName="compositeNode" presStyleCnt="0">
        <dgm:presLayoutVars>
          <dgm:bulletEnabled val="1"/>
        </dgm:presLayoutVars>
      </dgm:prSet>
      <dgm:spPr/>
    </dgm:pt>
    <dgm:pt modelId="{DFE97C94-EA11-4D41-B1D7-B5502D481032}" type="pres">
      <dgm:prSet presAssocID="{38C40F8A-5BFA-4A96-B38B-846DD25B1E6F}" presName="bgRect" presStyleLbl="node1" presStyleIdx="1" presStyleCnt="3"/>
      <dgm:spPr/>
    </dgm:pt>
    <dgm:pt modelId="{A6BEEE72-6A44-4E12-A6CE-427821F5AD27}" type="pres">
      <dgm:prSet presAssocID="{38C40F8A-5BFA-4A96-B38B-846DD25B1E6F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D6906292-5EAF-4439-8B53-4BFB7199FB0F}" type="pres">
      <dgm:prSet presAssocID="{38C40F8A-5BFA-4A96-B38B-846DD25B1E6F}" presName="childNode" presStyleLbl="node1" presStyleIdx="1" presStyleCnt="3">
        <dgm:presLayoutVars>
          <dgm:bulletEnabled val="1"/>
        </dgm:presLayoutVars>
      </dgm:prSet>
      <dgm:spPr/>
    </dgm:pt>
    <dgm:pt modelId="{A48158CF-E878-40D7-9743-333F4EF46402}" type="pres">
      <dgm:prSet presAssocID="{3E3BCDEC-B22F-4B6C-BAF8-7F05B29404DC}" presName="hSp" presStyleCnt="0"/>
      <dgm:spPr/>
    </dgm:pt>
    <dgm:pt modelId="{4DF4F609-DAFA-4CB3-801A-39FEF0D2AD6C}" type="pres">
      <dgm:prSet presAssocID="{3E3BCDEC-B22F-4B6C-BAF8-7F05B29404DC}" presName="vProcSp" presStyleCnt="0"/>
      <dgm:spPr/>
    </dgm:pt>
    <dgm:pt modelId="{2CCFE2E0-1D10-4DA6-BBE4-86FE0766C9FF}" type="pres">
      <dgm:prSet presAssocID="{3E3BCDEC-B22F-4B6C-BAF8-7F05B29404DC}" presName="vSp1" presStyleCnt="0"/>
      <dgm:spPr/>
    </dgm:pt>
    <dgm:pt modelId="{DAF83D52-2776-4CD6-A725-AA507176C5DC}" type="pres">
      <dgm:prSet presAssocID="{3E3BCDEC-B22F-4B6C-BAF8-7F05B29404DC}" presName="simulatedConn" presStyleLbl="solidFgAcc1" presStyleIdx="1" presStyleCnt="2"/>
      <dgm:spPr/>
    </dgm:pt>
    <dgm:pt modelId="{F6FAC0D8-1182-44AC-AFA7-D14BA5173645}" type="pres">
      <dgm:prSet presAssocID="{3E3BCDEC-B22F-4B6C-BAF8-7F05B29404DC}" presName="vSp2" presStyleCnt="0"/>
      <dgm:spPr/>
    </dgm:pt>
    <dgm:pt modelId="{4689F32C-8A30-4528-8376-3562086DE583}" type="pres">
      <dgm:prSet presAssocID="{3E3BCDEC-B22F-4B6C-BAF8-7F05B29404DC}" presName="sibTrans" presStyleCnt="0"/>
      <dgm:spPr/>
    </dgm:pt>
    <dgm:pt modelId="{CBE1D9E1-9D29-40DC-8D77-13A59E59454C}" type="pres">
      <dgm:prSet presAssocID="{0B6BD493-7236-4CD8-AFF2-38F79B606094}" presName="compositeNode" presStyleCnt="0">
        <dgm:presLayoutVars>
          <dgm:bulletEnabled val="1"/>
        </dgm:presLayoutVars>
      </dgm:prSet>
      <dgm:spPr/>
    </dgm:pt>
    <dgm:pt modelId="{4A3F583E-DF15-415E-9C3F-492D9F6213FE}" type="pres">
      <dgm:prSet presAssocID="{0B6BD493-7236-4CD8-AFF2-38F79B606094}" presName="bgRect" presStyleLbl="node1" presStyleIdx="2" presStyleCnt="3"/>
      <dgm:spPr/>
    </dgm:pt>
    <dgm:pt modelId="{6422D6DF-03D5-4F60-8E05-B77B3BE747D5}" type="pres">
      <dgm:prSet presAssocID="{0B6BD493-7236-4CD8-AFF2-38F79B606094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B600B289-FE47-4C1A-8096-B08BAE559D63}" type="pres">
      <dgm:prSet presAssocID="{0B6BD493-7236-4CD8-AFF2-38F79B60609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C4853205-6666-479C-A2B5-A81DBA566166}" srcId="{158436A6-A2FB-4F16-8566-F6EF2FF5F261}" destId="{B2DF7AC5-918C-405B-9811-EEF6914C9D91}" srcOrd="0" destOrd="0" parTransId="{9E98A8BA-0C4F-45B3-ACC8-BCE5A77F544E}" sibTransId="{FE36305C-9B28-4AEA-A948-BB8D5A286E5A}"/>
    <dgm:cxn modelId="{E096100D-02A9-4590-8FBA-3B0A46132CA4}" type="presOf" srcId="{158436A6-A2FB-4F16-8566-F6EF2FF5F261}" destId="{6C2FF303-0793-4AAE-8BF4-331980B8653E}" srcOrd="1" destOrd="0" presId="urn:microsoft.com/office/officeart/2005/8/layout/hProcess7"/>
    <dgm:cxn modelId="{84D9E615-D916-4863-B40E-757B770A4778}" srcId="{4592EB5C-29FD-49C0-89D1-E22C613B57BB}" destId="{38C40F8A-5BFA-4A96-B38B-846DD25B1E6F}" srcOrd="1" destOrd="0" parTransId="{9FBB479C-470E-40DC-8A9C-134FBC61CF0F}" sibTransId="{3E3BCDEC-B22F-4B6C-BAF8-7F05B29404DC}"/>
    <dgm:cxn modelId="{B2F8F425-5AC6-4469-9F73-0DA396B82E83}" type="presOf" srcId="{38C40F8A-5BFA-4A96-B38B-846DD25B1E6F}" destId="{DFE97C94-EA11-4D41-B1D7-B5502D481032}" srcOrd="0" destOrd="0" presId="urn:microsoft.com/office/officeart/2005/8/layout/hProcess7"/>
    <dgm:cxn modelId="{5CE3D03A-2341-40B8-930E-2F33118F0AF0}" type="presOf" srcId="{0B6BD493-7236-4CD8-AFF2-38F79B606094}" destId="{4A3F583E-DF15-415E-9C3F-492D9F6213FE}" srcOrd="0" destOrd="0" presId="urn:microsoft.com/office/officeart/2005/8/layout/hProcess7"/>
    <dgm:cxn modelId="{257C4271-7E90-4FB7-895C-A19E339EB5EB}" srcId="{0B6BD493-7236-4CD8-AFF2-38F79B606094}" destId="{4A9AD68E-EE3F-49B7-90D5-3CD139BF3D63}" srcOrd="0" destOrd="0" parTransId="{841D4266-AD35-487A-AC61-4254858D646C}" sibTransId="{62F909C5-7795-401D-A8FE-2A481C9AF87B}"/>
    <dgm:cxn modelId="{FE8DA18D-D65D-4B62-A77B-78E85F04D502}" type="presOf" srcId="{158436A6-A2FB-4F16-8566-F6EF2FF5F261}" destId="{C9F11D82-E8FF-45B3-ABBA-7C3ED4BF5CC0}" srcOrd="0" destOrd="0" presId="urn:microsoft.com/office/officeart/2005/8/layout/hProcess7"/>
    <dgm:cxn modelId="{992BA2AC-4C4E-41E8-A782-72444C23F20C}" srcId="{4592EB5C-29FD-49C0-89D1-E22C613B57BB}" destId="{158436A6-A2FB-4F16-8566-F6EF2FF5F261}" srcOrd="0" destOrd="0" parTransId="{8232A972-AB30-492C-B05F-F56A74F46952}" sibTransId="{91EF8E09-C4A4-41B3-81C7-A2CC006C6D62}"/>
    <dgm:cxn modelId="{19E775AF-697E-43C5-BD25-613FBAE87FCF}" type="presOf" srcId="{B2DF7AC5-918C-405B-9811-EEF6914C9D91}" destId="{9D8533AF-C5B9-4355-BE65-E56097F25ACD}" srcOrd="0" destOrd="0" presId="urn:microsoft.com/office/officeart/2005/8/layout/hProcess7"/>
    <dgm:cxn modelId="{8061A0B2-C966-49E1-A212-CEDECE8B9F59}" type="presOf" srcId="{38C40F8A-5BFA-4A96-B38B-846DD25B1E6F}" destId="{A6BEEE72-6A44-4E12-A6CE-427821F5AD27}" srcOrd="1" destOrd="0" presId="urn:microsoft.com/office/officeart/2005/8/layout/hProcess7"/>
    <dgm:cxn modelId="{2BDFA7B4-A58C-4802-A435-77883CDA470E}" type="presOf" srcId="{E1568164-4452-4D67-A1BF-C55FD7A6D922}" destId="{D6906292-5EAF-4439-8B53-4BFB7199FB0F}" srcOrd="0" destOrd="0" presId="urn:microsoft.com/office/officeart/2005/8/layout/hProcess7"/>
    <dgm:cxn modelId="{70A427C0-CD14-43E2-9D95-3D3211B433BF}" srcId="{38C40F8A-5BFA-4A96-B38B-846DD25B1E6F}" destId="{E1568164-4452-4D67-A1BF-C55FD7A6D922}" srcOrd="0" destOrd="0" parTransId="{8BDC8D9B-C211-4E20-AC39-B3B08E505FD1}" sibTransId="{FC38813C-90F3-426B-B72F-D679F755452B}"/>
    <dgm:cxn modelId="{D2C6BFC0-C897-4DEC-B2CB-89BA30DE4454}" type="presOf" srcId="{4592EB5C-29FD-49C0-89D1-E22C613B57BB}" destId="{C7724188-A6CC-4720-B5FF-355772B20741}" srcOrd="0" destOrd="0" presId="urn:microsoft.com/office/officeart/2005/8/layout/hProcess7"/>
    <dgm:cxn modelId="{57BB13E1-C3FF-438D-9B6C-083398F2A597}" type="presOf" srcId="{4A9AD68E-EE3F-49B7-90D5-3CD139BF3D63}" destId="{B600B289-FE47-4C1A-8096-B08BAE559D63}" srcOrd="0" destOrd="0" presId="urn:microsoft.com/office/officeart/2005/8/layout/hProcess7"/>
    <dgm:cxn modelId="{688300E2-1DD6-45A2-A64D-D6C0DB2353DF}" type="presOf" srcId="{0B6BD493-7236-4CD8-AFF2-38F79B606094}" destId="{6422D6DF-03D5-4F60-8E05-B77B3BE747D5}" srcOrd="1" destOrd="0" presId="urn:microsoft.com/office/officeart/2005/8/layout/hProcess7"/>
    <dgm:cxn modelId="{53E873F5-4434-4CB0-B76B-11E218A68E40}" srcId="{4592EB5C-29FD-49C0-89D1-E22C613B57BB}" destId="{0B6BD493-7236-4CD8-AFF2-38F79B606094}" srcOrd="2" destOrd="0" parTransId="{4BF0AC58-62FD-4B4B-9B8F-08469C3F93C4}" sibTransId="{72B77B3D-2210-477E-B2A1-A1842C0FCF82}"/>
    <dgm:cxn modelId="{132E9014-BB9E-4867-B81E-1DF558ABD066}" type="presParOf" srcId="{C7724188-A6CC-4720-B5FF-355772B20741}" destId="{69BCC09E-CF1E-417A-82BC-D8AAAB4E10E6}" srcOrd="0" destOrd="0" presId="urn:microsoft.com/office/officeart/2005/8/layout/hProcess7"/>
    <dgm:cxn modelId="{74A70672-D480-415F-816B-DBA620E5525E}" type="presParOf" srcId="{69BCC09E-CF1E-417A-82BC-D8AAAB4E10E6}" destId="{C9F11D82-E8FF-45B3-ABBA-7C3ED4BF5CC0}" srcOrd="0" destOrd="0" presId="urn:microsoft.com/office/officeart/2005/8/layout/hProcess7"/>
    <dgm:cxn modelId="{B7B4A8BE-2E11-4BD7-9394-9CB8E11F9B1B}" type="presParOf" srcId="{69BCC09E-CF1E-417A-82BC-D8AAAB4E10E6}" destId="{6C2FF303-0793-4AAE-8BF4-331980B8653E}" srcOrd="1" destOrd="0" presId="urn:microsoft.com/office/officeart/2005/8/layout/hProcess7"/>
    <dgm:cxn modelId="{3AE7FA99-F0C1-4438-96EA-9453793B7188}" type="presParOf" srcId="{69BCC09E-CF1E-417A-82BC-D8AAAB4E10E6}" destId="{9D8533AF-C5B9-4355-BE65-E56097F25ACD}" srcOrd="2" destOrd="0" presId="urn:microsoft.com/office/officeart/2005/8/layout/hProcess7"/>
    <dgm:cxn modelId="{9156283E-6E33-4F26-B65B-6F6DA9CAA724}" type="presParOf" srcId="{C7724188-A6CC-4720-B5FF-355772B20741}" destId="{A4B628D6-1723-40C2-BD94-40FCEBEA359A}" srcOrd="1" destOrd="0" presId="urn:microsoft.com/office/officeart/2005/8/layout/hProcess7"/>
    <dgm:cxn modelId="{1C143C9C-D645-48A7-B89E-9031850F25C9}" type="presParOf" srcId="{C7724188-A6CC-4720-B5FF-355772B20741}" destId="{A019CFE1-D6F6-4D1B-ADF1-2FF8F3EEFB18}" srcOrd="2" destOrd="0" presId="urn:microsoft.com/office/officeart/2005/8/layout/hProcess7"/>
    <dgm:cxn modelId="{ADA3A476-071D-4076-ACE7-44F391AAEB63}" type="presParOf" srcId="{A019CFE1-D6F6-4D1B-ADF1-2FF8F3EEFB18}" destId="{1D653A72-4050-4919-B8AE-0D4935619D45}" srcOrd="0" destOrd="0" presId="urn:microsoft.com/office/officeart/2005/8/layout/hProcess7"/>
    <dgm:cxn modelId="{5C289205-F71A-4230-93AA-A849397DF372}" type="presParOf" srcId="{A019CFE1-D6F6-4D1B-ADF1-2FF8F3EEFB18}" destId="{A3E2FC4F-7ACB-4B3C-8FE2-556D15A8D645}" srcOrd="1" destOrd="0" presId="urn:microsoft.com/office/officeart/2005/8/layout/hProcess7"/>
    <dgm:cxn modelId="{F257E9DD-3869-41AD-BAA3-415AD6F4356C}" type="presParOf" srcId="{A019CFE1-D6F6-4D1B-ADF1-2FF8F3EEFB18}" destId="{2944CD22-B451-484A-A9A0-57044E5804E5}" srcOrd="2" destOrd="0" presId="urn:microsoft.com/office/officeart/2005/8/layout/hProcess7"/>
    <dgm:cxn modelId="{650D1473-B509-4952-98C7-01CE7D3F9973}" type="presParOf" srcId="{C7724188-A6CC-4720-B5FF-355772B20741}" destId="{A55CEE15-ACB4-4D2A-B90D-9F87446ABE23}" srcOrd="3" destOrd="0" presId="urn:microsoft.com/office/officeart/2005/8/layout/hProcess7"/>
    <dgm:cxn modelId="{36AE124D-6F0B-454E-9890-84423A46C50A}" type="presParOf" srcId="{C7724188-A6CC-4720-B5FF-355772B20741}" destId="{96BA1369-9960-4FFF-B888-722CA01D07F0}" srcOrd="4" destOrd="0" presId="urn:microsoft.com/office/officeart/2005/8/layout/hProcess7"/>
    <dgm:cxn modelId="{1988E83B-CA2E-4E7B-A8A0-1F017FCA3032}" type="presParOf" srcId="{96BA1369-9960-4FFF-B888-722CA01D07F0}" destId="{DFE97C94-EA11-4D41-B1D7-B5502D481032}" srcOrd="0" destOrd="0" presId="urn:microsoft.com/office/officeart/2005/8/layout/hProcess7"/>
    <dgm:cxn modelId="{111439A9-04C6-4D5A-B9B1-1D15C607C779}" type="presParOf" srcId="{96BA1369-9960-4FFF-B888-722CA01D07F0}" destId="{A6BEEE72-6A44-4E12-A6CE-427821F5AD27}" srcOrd="1" destOrd="0" presId="urn:microsoft.com/office/officeart/2005/8/layout/hProcess7"/>
    <dgm:cxn modelId="{AEF82545-4DE1-4995-AAF9-2F27EAA736F9}" type="presParOf" srcId="{96BA1369-9960-4FFF-B888-722CA01D07F0}" destId="{D6906292-5EAF-4439-8B53-4BFB7199FB0F}" srcOrd="2" destOrd="0" presId="urn:microsoft.com/office/officeart/2005/8/layout/hProcess7"/>
    <dgm:cxn modelId="{A0DF3BAF-04F7-418C-A41D-02D61762A160}" type="presParOf" srcId="{C7724188-A6CC-4720-B5FF-355772B20741}" destId="{A48158CF-E878-40D7-9743-333F4EF46402}" srcOrd="5" destOrd="0" presId="urn:microsoft.com/office/officeart/2005/8/layout/hProcess7"/>
    <dgm:cxn modelId="{95C31FF3-F433-4CB9-9F89-BCC77736ADD1}" type="presParOf" srcId="{C7724188-A6CC-4720-B5FF-355772B20741}" destId="{4DF4F609-DAFA-4CB3-801A-39FEF0D2AD6C}" srcOrd="6" destOrd="0" presId="urn:microsoft.com/office/officeart/2005/8/layout/hProcess7"/>
    <dgm:cxn modelId="{5E423D3D-C61E-446F-9B9A-6C2788DF8DF5}" type="presParOf" srcId="{4DF4F609-DAFA-4CB3-801A-39FEF0D2AD6C}" destId="{2CCFE2E0-1D10-4DA6-BBE4-86FE0766C9FF}" srcOrd="0" destOrd="0" presId="urn:microsoft.com/office/officeart/2005/8/layout/hProcess7"/>
    <dgm:cxn modelId="{A2B36AB8-2F2F-4718-AF3F-AE84D7B1CC2A}" type="presParOf" srcId="{4DF4F609-DAFA-4CB3-801A-39FEF0D2AD6C}" destId="{DAF83D52-2776-4CD6-A725-AA507176C5DC}" srcOrd="1" destOrd="0" presId="urn:microsoft.com/office/officeart/2005/8/layout/hProcess7"/>
    <dgm:cxn modelId="{1FA8F552-4E4D-4852-AF9E-3060130354F9}" type="presParOf" srcId="{4DF4F609-DAFA-4CB3-801A-39FEF0D2AD6C}" destId="{F6FAC0D8-1182-44AC-AFA7-D14BA5173645}" srcOrd="2" destOrd="0" presId="urn:microsoft.com/office/officeart/2005/8/layout/hProcess7"/>
    <dgm:cxn modelId="{71CB5FFA-32B6-4CDA-B393-3A17563A1D47}" type="presParOf" srcId="{C7724188-A6CC-4720-B5FF-355772B20741}" destId="{4689F32C-8A30-4528-8376-3562086DE583}" srcOrd="7" destOrd="0" presId="urn:microsoft.com/office/officeart/2005/8/layout/hProcess7"/>
    <dgm:cxn modelId="{DF3ED12F-32D6-4E25-A190-DCA67B1B0CF4}" type="presParOf" srcId="{C7724188-A6CC-4720-B5FF-355772B20741}" destId="{CBE1D9E1-9D29-40DC-8D77-13A59E59454C}" srcOrd="8" destOrd="0" presId="urn:microsoft.com/office/officeart/2005/8/layout/hProcess7"/>
    <dgm:cxn modelId="{2EA6F7D5-9C27-49DF-933E-B37D04209266}" type="presParOf" srcId="{CBE1D9E1-9D29-40DC-8D77-13A59E59454C}" destId="{4A3F583E-DF15-415E-9C3F-492D9F6213FE}" srcOrd="0" destOrd="0" presId="urn:microsoft.com/office/officeart/2005/8/layout/hProcess7"/>
    <dgm:cxn modelId="{64719E5D-862B-4227-B9AA-CDB9C6616AA6}" type="presParOf" srcId="{CBE1D9E1-9D29-40DC-8D77-13A59E59454C}" destId="{6422D6DF-03D5-4F60-8E05-B77B3BE747D5}" srcOrd="1" destOrd="0" presId="urn:microsoft.com/office/officeart/2005/8/layout/hProcess7"/>
    <dgm:cxn modelId="{0EBE1434-0D5B-4D74-B394-18308860137B}" type="presParOf" srcId="{CBE1D9E1-9D29-40DC-8D77-13A59E59454C}" destId="{B600B289-FE47-4C1A-8096-B08BAE559D6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34233-12B7-4C66-B85C-DA11FC656003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85A8A3-8C67-4327-BF0A-32ABD6E7B246}">
      <dgm:prSet phldrT="[Text]"/>
      <dgm:spPr/>
      <dgm:t>
        <a:bodyPr/>
        <a:lstStyle/>
        <a:p>
          <a:r>
            <a:rPr lang="en-US" dirty="0"/>
            <a:t>MAT1033 Redesign</a:t>
          </a:r>
        </a:p>
      </dgm:t>
    </dgm:pt>
    <dgm:pt modelId="{7F0E3966-F7C4-40AC-9E86-BF9ED2B107DC}" type="parTrans" cxnId="{3C659E1F-9D03-496E-B790-9715EB9A48A2}">
      <dgm:prSet/>
      <dgm:spPr/>
      <dgm:t>
        <a:bodyPr/>
        <a:lstStyle/>
        <a:p>
          <a:endParaRPr lang="en-US"/>
        </a:p>
      </dgm:t>
    </dgm:pt>
    <dgm:pt modelId="{C8417F8B-315A-45FE-A251-711498AC10A8}" type="sibTrans" cxnId="{3C659E1F-9D03-496E-B790-9715EB9A48A2}">
      <dgm:prSet/>
      <dgm:spPr/>
      <dgm:t>
        <a:bodyPr/>
        <a:lstStyle/>
        <a:p>
          <a:endParaRPr lang="en-US"/>
        </a:p>
      </dgm:t>
    </dgm:pt>
    <dgm:pt modelId="{CB56278B-D7E8-4DCF-B0EB-8DAE71583704}">
      <dgm:prSet custT="1"/>
      <dgm:spPr/>
      <dgm:t>
        <a:bodyPr/>
        <a:lstStyle/>
        <a:p>
          <a:r>
            <a:rPr lang="en-US" sz="1400" b="1" dirty="0"/>
            <a:t>MAT1033</a:t>
          </a:r>
        </a:p>
      </dgm:t>
    </dgm:pt>
    <dgm:pt modelId="{4B048914-BFB0-4FB9-B35A-59B67D94EB8A}" type="parTrans" cxnId="{CC9AAC9F-8ABF-4224-ACB0-67F7574D7274}">
      <dgm:prSet/>
      <dgm:spPr/>
      <dgm:t>
        <a:bodyPr/>
        <a:lstStyle/>
        <a:p>
          <a:endParaRPr lang="en-US"/>
        </a:p>
      </dgm:t>
    </dgm:pt>
    <dgm:pt modelId="{99EF374E-3A32-4EB9-B178-1EBFEE6B89DD}" type="sibTrans" cxnId="{CC9AAC9F-8ABF-4224-ACB0-67F7574D7274}">
      <dgm:prSet/>
      <dgm:spPr/>
      <dgm:t>
        <a:bodyPr/>
        <a:lstStyle/>
        <a:p>
          <a:endParaRPr lang="en-US"/>
        </a:p>
      </dgm:t>
    </dgm:pt>
    <dgm:pt modelId="{BED9DABB-3A73-4885-8937-3DB7F3CFC868}">
      <dgm:prSet custT="1"/>
      <dgm:spPr/>
      <dgm:t>
        <a:bodyPr/>
        <a:lstStyle/>
        <a:p>
          <a:r>
            <a:rPr lang="en-US" sz="1400" dirty="0"/>
            <a:t>Mastery Worksheets</a:t>
          </a:r>
        </a:p>
      </dgm:t>
    </dgm:pt>
    <dgm:pt modelId="{F3C35CF2-A75C-43DE-815F-B49E9E138C42}" type="parTrans" cxnId="{D76E48F3-4C72-4776-A004-47C2070D68C2}">
      <dgm:prSet/>
      <dgm:spPr/>
      <dgm:t>
        <a:bodyPr/>
        <a:lstStyle/>
        <a:p>
          <a:endParaRPr lang="en-US"/>
        </a:p>
      </dgm:t>
    </dgm:pt>
    <dgm:pt modelId="{1DB95261-3397-4F87-8C14-DCADDCC49671}" type="sibTrans" cxnId="{D76E48F3-4C72-4776-A004-47C2070D68C2}">
      <dgm:prSet/>
      <dgm:spPr/>
      <dgm:t>
        <a:bodyPr/>
        <a:lstStyle/>
        <a:p>
          <a:endParaRPr lang="en-US"/>
        </a:p>
      </dgm:t>
    </dgm:pt>
    <dgm:pt modelId="{E3B1A9AF-6D67-4D72-B67F-4C3098CBBF8F}">
      <dgm:prSet custT="1"/>
      <dgm:spPr/>
      <dgm:t>
        <a:bodyPr/>
        <a:lstStyle/>
        <a:p>
          <a:r>
            <a:rPr lang="en-US" sz="1400" dirty="0"/>
            <a:t>Embedded Learning Assistants (LAs)</a:t>
          </a:r>
        </a:p>
      </dgm:t>
    </dgm:pt>
    <dgm:pt modelId="{B715B853-B992-4DE3-89C2-15F52E080D02}" type="parTrans" cxnId="{737824CA-4616-4E8D-B7EA-5C20C504F46C}">
      <dgm:prSet/>
      <dgm:spPr/>
      <dgm:t>
        <a:bodyPr/>
        <a:lstStyle/>
        <a:p>
          <a:endParaRPr lang="en-US"/>
        </a:p>
      </dgm:t>
    </dgm:pt>
    <dgm:pt modelId="{002D0823-B115-4E1E-AE2C-F2B2062694F3}" type="sibTrans" cxnId="{737824CA-4616-4E8D-B7EA-5C20C504F46C}">
      <dgm:prSet/>
      <dgm:spPr/>
      <dgm:t>
        <a:bodyPr/>
        <a:lstStyle/>
        <a:p>
          <a:endParaRPr lang="en-US"/>
        </a:p>
      </dgm:t>
    </dgm:pt>
    <dgm:pt modelId="{CEB47767-9C7F-4C20-A659-12DCC70D67EA}">
      <dgm:prSet custT="1"/>
      <dgm:spPr/>
      <dgm:t>
        <a:bodyPr/>
        <a:lstStyle/>
        <a:p>
          <a:r>
            <a:rPr lang="en-US" sz="1400" dirty="0"/>
            <a:t>EAI strategies</a:t>
          </a:r>
        </a:p>
      </dgm:t>
    </dgm:pt>
    <dgm:pt modelId="{9B2AF747-E0AB-4DB1-B2FA-D47EEF5FEDCF}" type="parTrans" cxnId="{211E997F-93B6-48DD-A2D5-3E139F3E652F}">
      <dgm:prSet/>
      <dgm:spPr/>
      <dgm:t>
        <a:bodyPr/>
        <a:lstStyle/>
        <a:p>
          <a:endParaRPr lang="en-US"/>
        </a:p>
      </dgm:t>
    </dgm:pt>
    <dgm:pt modelId="{876DDCA6-F02C-4BD3-BF28-50B852A36182}" type="sibTrans" cxnId="{211E997F-93B6-48DD-A2D5-3E139F3E652F}">
      <dgm:prSet/>
      <dgm:spPr/>
      <dgm:t>
        <a:bodyPr/>
        <a:lstStyle/>
        <a:p>
          <a:endParaRPr lang="en-US"/>
        </a:p>
      </dgm:t>
    </dgm:pt>
    <dgm:pt modelId="{15D08055-F723-4B33-BC4F-B8F982C5D69B}">
      <dgm:prSet custT="1"/>
      <dgm:spPr/>
      <dgm:t>
        <a:bodyPr/>
        <a:lstStyle/>
        <a:p>
          <a:r>
            <a:rPr lang="en-US" sz="1400" dirty="0"/>
            <a:t>Standardized syllabi and assessments</a:t>
          </a:r>
        </a:p>
      </dgm:t>
    </dgm:pt>
    <dgm:pt modelId="{AA89AA4C-9638-4CF4-B8E5-376DC3BEBEF6}" type="parTrans" cxnId="{1236EB25-23E3-488A-8131-D5E1B6050C93}">
      <dgm:prSet/>
      <dgm:spPr/>
      <dgm:t>
        <a:bodyPr/>
        <a:lstStyle/>
        <a:p>
          <a:endParaRPr lang="en-US"/>
        </a:p>
      </dgm:t>
    </dgm:pt>
    <dgm:pt modelId="{BA5D9680-37EA-472F-98D3-B325B629D778}" type="sibTrans" cxnId="{1236EB25-23E3-488A-8131-D5E1B6050C93}">
      <dgm:prSet/>
      <dgm:spPr/>
      <dgm:t>
        <a:bodyPr/>
        <a:lstStyle/>
        <a:p>
          <a:endParaRPr lang="en-US"/>
        </a:p>
      </dgm:t>
    </dgm:pt>
    <dgm:pt modelId="{F73CDCEF-D999-4A11-8D48-479F865FD3B0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Scaling of non-algebra pathway</a:t>
          </a:r>
        </a:p>
      </dgm:t>
    </dgm:pt>
    <dgm:pt modelId="{B6A66263-DC26-437C-8096-30F73BCB1CD8}" type="parTrans" cxnId="{FFC6F68E-6CB2-494E-BACA-BAE9DF31993F}">
      <dgm:prSet/>
      <dgm:spPr/>
      <dgm:t>
        <a:bodyPr/>
        <a:lstStyle/>
        <a:p>
          <a:endParaRPr lang="en-US"/>
        </a:p>
      </dgm:t>
    </dgm:pt>
    <dgm:pt modelId="{6CBCD7CD-B5FB-4D5A-86F7-2F07CF9ADA46}" type="sibTrans" cxnId="{FFC6F68E-6CB2-494E-BACA-BAE9DF31993F}">
      <dgm:prSet/>
      <dgm:spPr/>
      <dgm:t>
        <a:bodyPr/>
        <a:lstStyle/>
        <a:p>
          <a:endParaRPr lang="en-US"/>
        </a:p>
      </dgm:t>
    </dgm:pt>
    <dgm:pt modelId="{09638E72-38CD-46E9-B34C-4B0B18638BEF}">
      <dgm:prSet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400" b="1" dirty="0"/>
            <a:t>MGF1106/MGF1107</a:t>
          </a:r>
        </a:p>
      </dgm:t>
    </dgm:pt>
    <dgm:pt modelId="{1E250173-9246-4AE7-9E5E-EE562444BB6F}" type="parTrans" cxnId="{7F01BC01-3CD3-4AB3-A660-B9C6683550AF}">
      <dgm:prSet/>
      <dgm:spPr/>
      <dgm:t>
        <a:bodyPr/>
        <a:lstStyle/>
        <a:p>
          <a:endParaRPr lang="en-US"/>
        </a:p>
      </dgm:t>
    </dgm:pt>
    <dgm:pt modelId="{01546FAB-AB5B-4A7B-AE2A-E5A64C2AE637}" type="sibTrans" cxnId="{7F01BC01-3CD3-4AB3-A660-B9C6683550AF}">
      <dgm:prSet/>
      <dgm:spPr/>
      <dgm:t>
        <a:bodyPr/>
        <a:lstStyle/>
        <a:p>
          <a:endParaRPr lang="en-US"/>
        </a:p>
      </dgm:t>
    </dgm:pt>
    <dgm:pt modelId="{63E980E0-49D8-4290-9FB5-6A3F8ADE0091}">
      <dgm:prSet custT="1"/>
      <dgm:spPr/>
      <dgm:t>
        <a:bodyPr/>
        <a:lstStyle/>
        <a:p>
          <a:r>
            <a:rPr lang="en-US" sz="1400" dirty="0"/>
            <a:t>Active CL</a:t>
          </a:r>
        </a:p>
      </dgm:t>
    </dgm:pt>
    <dgm:pt modelId="{C590138C-7A7D-433B-8B6D-03B4E223D050}" type="parTrans" cxnId="{BAC4AF46-7742-4AF8-8DDD-CB88D91C099D}">
      <dgm:prSet/>
      <dgm:spPr/>
      <dgm:t>
        <a:bodyPr/>
        <a:lstStyle/>
        <a:p>
          <a:endParaRPr lang="en-US"/>
        </a:p>
      </dgm:t>
    </dgm:pt>
    <dgm:pt modelId="{D6D33B58-4A44-4204-9CCD-1BE7402CFDA3}" type="sibTrans" cxnId="{BAC4AF46-7742-4AF8-8DDD-CB88D91C099D}">
      <dgm:prSet/>
      <dgm:spPr/>
      <dgm:t>
        <a:bodyPr/>
        <a:lstStyle/>
        <a:p>
          <a:endParaRPr lang="en-US"/>
        </a:p>
      </dgm:t>
    </dgm:pt>
    <dgm:pt modelId="{C80A5D36-24EA-4BD0-AA60-08B034762D32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/>
            <a:t>MAT1033 Contextualized</a:t>
          </a:r>
        </a:p>
      </dgm:t>
    </dgm:pt>
    <dgm:pt modelId="{A25B88AC-1D6A-4889-B249-11FEA947121D}" type="parTrans" cxnId="{D5610E18-9B34-4D6D-A4CC-C6C951B29BEF}">
      <dgm:prSet/>
      <dgm:spPr/>
      <dgm:t>
        <a:bodyPr/>
        <a:lstStyle/>
        <a:p>
          <a:endParaRPr lang="en-US"/>
        </a:p>
      </dgm:t>
    </dgm:pt>
    <dgm:pt modelId="{E508FB92-69BE-4FDB-8A2C-4E39CE197381}" type="sibTrans" cxnId="{D5610E18-9B34-4D6D-A4CC-C6C951B29BEF}">
      <dgm:prSet/>
      <dgm:spPr/>
      <dgm:t>
        <a:bodyPr/>
        <a:lstStyle/>
        <a:p>
          <a:endParaRPr lang="en-US"/>
        </a:p>
      </dgm:t>
    </dgm:pt>
    <dgm:pt modelId="{97CAD969-2024-481C-BFE6-505403564FBC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pPr>
            <a:spcBef>
              <a:spcPts val="600"/>
            </a:spcBef>
          </a:pPr>
          <a:r>
            <a:rPr lang="en-US" sz="1400" b="1" dirty="0"/>
            <a:t>MAT1033/MAT1990L</a:t>
          </a:r>
          <a:endParaRPr lang="en-US" sz="1400" dirty="0"/>
        </a:p>
      </dgm:t>
    </dgm:pt>
    <dgm:pt modelId="{88EFA6D8-B30C-45CD-AB11-4ADD43174E1C}" type="parTrans" cxnId="{0B4393A4-54D6-4D1F-A4D1-CAAEB37D349A}">
      <dgm:prSet/>
      <dgm:spPr/>
      <dgm:t>
        <a:bodyPr/>
        <a:lstStyle/>
        <a:p>
          <a:endParaRPr lang="en-US"/>
        </a:p>
      </dgm:t>
    </dgm:pt>
    <dgm:pt modelId="{5AC29139-70B1-4E18-B4FC-EB8B822A0046}" type="sibTrans" cxnId="{0B4393A4-54D6-4D1F-A4D1-CAAEB37D349A}">
      <dgm:prSet/>
      <dgm:spPr/>
      <dgm:t>
        <a:bodyPr/>
        <a:lstStyle/>
        <a:p>
          <a:endParaRPr lang="en-US"/>
        </a:p>
      </dgm:t>
    </dgm:pt>
    <dgm:pt modelId="{D07537F2-4442-44E4-9DE2-A7EE1B821A20}">
      <dgm:prSet custT="1"/>
      <dgm:spPr>
        <a:ln>
          <a:solidFill>
            <a:schemeClr val="accent6"/>
          </a:solidFill>
        </a:ln>
      </dgm:spPr>
      <dgm:t>
        <a:bodyPr/>
        <a:lstStyle/>
        <a:p>
          <a:pPr>
            <a:spcBef>
              <a:spcPct val="0"/>
            </a:spcBef>
          </a:pPr>
          <a:r>
            <a:rPr lang="en-US" sz="1400" dirty="0"/>
            <a:t>Active Classroom Learning (CL) and Recitation Hall (RH)</a:t>
          </a:r>
        </a:p>
      </dgm:t>
    </dgm:pt>
    <dgm:pt modelId="{846A65CB-33F6-47C9-AF5C-FB0B92436B2C}" type="parTrans" cxnId="{C3779CD0-8493-44F0-819B-EC72489440BE}">
      <dgm:prSet/>
      <dgm:spPr/>
      <dgm:t>
        <a:bodyPr/>
        <a:lstStyle/>
        <a:p>
          <a:endParaRPr lang="en-US"/>
        </a:p>
      </dgm:t>
    </dgm:pt>
    <dgm:pt modelId="{AE2FE5F2-534B-4BFF-B8BA-E0C1230C6903}" type="sibTrans" cxnId="{C3779CD0-8493-44F0-819B-EC72489440BE}">
      <dgm:prSet/>
      <dgm:spPr/>
      <dgm:t>
        <a:bodyPr/>
        <a:lstStyle/>
        <a:p>
          <a:endParaRPr lang="en-US"/>
        </a:p>
      </dgm:t>
    </dgm:pt>
    <dgm:pt modelId="{9796CDCA-6411-48B0-AC40-5C8F05CB75D8}">
      <dgm:prSet custT="1"/>
      <dgm:spPr>
        <a:ln>
          <a:solidFill>
            <a:schemeClr val="accent6"/>
          </a:solidFill>
        </a:ln>
      </dgm:spPr>
      <dgm:t>
        <a:bodyPr/>
        <a:lstStyle/>
        <a:p>
          <a:pPr>
            <a:spcBef>
              <a:spcPct val="0"/>
            </a:spcBef>
          </a:pPr>
          <a:r>
            <a:rPr lang="en-US" sz="1400" dirty="0"/>
            <a:t>Contextualized Curriculum for Business and Health Sciences Meta-Majors</a:t>
          </a:r>
        </a:p>
      </dgm:t>
    </dgm:pt>
    <dgm:pt modelId="{A0B51A56-D2B8-4A13-8438-0E4E85306843}" type="parTrans" cxnId="{D539C0FC-E81C-4FF9-83BD-B650ABDF2368}">
      <dgm:prSet/>
      <dgm:spPr/>
      <dgm:t>
        <a:bodyPr/>
        <a:lstStyle/>
        <a:p>
          <a:endParaRPr lang="en-US"/>
        </a:p>
      </dgm:t>
    </dgm:pt>
    <dgm:pt modelId="{249A52DD-3F95-45DE-B65A-A29B86B82603}" type="sibTrans" cxnId="{D539C0FC-E81C-4FF9-83BD-B650ABDF2368}">
      <dgm:prSet/>
      <dgm:spPr/>
      <dgm:t>
        <a:bodyPr/>
        <a:lstStyle/>
        <a:p>
          <a:endParaRPr lang="en-US"/>
        </a:p>
      </dgm:t>
    </dgm:pt>
    <dgm:pt modelId="{B39E8410-D7C6-473F-B1AC-414AEAC1665D}">
      <dgm:prSet custT="1"/>
      <dgm:spPr>
        <a:ln>
          <a:solidFill>
            <a:schemeClr val="accent6"/>
          </a:solidFill>
        </a:ln>
      </dgm:spPr>
      <dgm:t>
        <a:bodyPr/>
        <a:lstStyle/>
        <a:p>
          <a:pPr>
            <a:spcBef>
              <a:spcPct val="0"/>
            </a:spcBef>
          </a:pPr>
          <a:r>
            <a:rPr lang="en-US" sz="1400" dirty="0"/>
            <a:t>Co-requisite Materials</a:t>
          </a:r>
        </a:p>
      </dgm:t>
    </dgm:pt>
    <dgm:pt modelId="{73CE1A02-6344-4863-849E-F32BC31B63FA}" type="parTrans" cxnId="{304E23D5-E20B-43FB-B4C2-13E48F5ACD35}">
      <dgm:prSet/>
      <dgm:spPr/>
      <dgm:t>
        <a:bodyPr/>
        <a:lstStyle/>
        <a:p>
          <a:endParaRPr lang="en-US"/>
        </a:p>
      </dgm:t>
    </dgm:pt>
    <dgm:pt modelId="{8A2F2733-BE47-4CA6-87E4-E47713D5C55B}" type="sibTrans" cxnId="{304E23D5-E20B-43FB-B4C2-13E48F5ACD35}">
      <dgm:prSet/>
      <dgm:spPr/>
      <dgm:t>
        <a:bodyPr/>
        <a:lstStyle/>
        <a:p>
          <a:endParaRPr lang="en-US"/>
        </a:p>
      </dgm:t>
    </dgm:pt>
    <dgm:pt modelId="{4B3E7B28-8009-48DC-B666-242A7ACCCFE6}">
      <dgm:prSet custT="1"/>
      <dgm:spPr>
        <a:ln>
          <a:solidFill>
            <a:schemeClr val="accent6"/>
          </a:solidFill>
        </a:ln>
      </dgm:spPr>
      <dgm:t>
        <a:bodyPr/>
        <a:lstStyle/>
        <a:p>
          <a:pPr>
            <a:spcBef>
              <a:spcPct val="0"/>
            </a:spcBef>
          </a:pPr>
          <a:r>
            <a:rPr lang="en-US" sz="1400" dirty="0"/>
            <a:t>Embedded Instructional Learning Assistants (ILAs)</a:t>
          </a:r>
        </a:p>
      </dgm:t>
    </dgm:pt>
    <dgm:pt modelId="{2C850AE7-8E1A-4A6F-9050-17850C440A5C}" type="parTrans" cxnId="{F9462A03-B6C5-410B-B0B3-67E439134760}">
      <dgm:prSet/>
      <dgm:spPr/>
      <dgm:t>
        <a:bodyPr/>
        <a:lstStyle/>
        <a:p>
          <a:endParaRPr lang="en-US"/>
        </a:p>
      </dgm:t>
    </dgm:pt>
    <dgm:pt modelId="{A398F0E0-B4C0-4D7F-8835-F3F533EEF131}" type="sibTrans" cxnId="{F9462A03-B6C5-410B-B0B3-67E439134760}">
      <dgm:prSet/>
      <dgm:spPr/>
      <dgm:t>
        <a:bodyPr/>
        <a:lstStyle/>
        <a:p>
          <a:endParaRPr lang="en-US"/>
        </a:p>
      </dgm:t>
    </dgm:pt>
    <dgm:pt modelId="{778AE00D-EBBC-4F36-8D73-9EACFD4D4298}">
      <dgm:prSet custT="1"/>
      <dgm:spPr>
        <a:ln>
          <a:solidFill>
            <a:schemeClr val="accent6"/>
          </a:solidFill>
        </a:ln>
      </dgm:spPr>
      <dgm:t>
        <a:bodyPr/>
        <a:lstStyle/>
        <a:p>
          <a:pPr>
            <a:spcBef>
              <a:spcPct val="0"/>
            </a:spcBef>
          </a:pPr>
          <a:r>
            <a:rPr lang="en-US" sz="1400" dirty="0"/>
            <a:t>Early Alerts and Intervention (EAI) Strategies &amp; Progress Monitoring</a:t>
          </a:r>
        </a:p>
      </dgm:t>
    </dgm:pt>
    <dgm:pt modelId="{2D711B08-0D7A-4996-B3A6-E810DF9A6222}" type="parTrans" cxnId="{C726D469-9003-4508-A9D7-3D792C96B41C}">
      <dgm:prSet/>
      <dgm:spPr/>
      <dgm:t>
        <a:bodyPr/>
        <a:lstStyle/>
        <a:p>
          <a:endParaRPr lang="en-US"/>
        </a:p>
      </dgm:t>
    </dgm:pt>
    <dgm:pt modelId="{DDA6AF40-07EE-4541-A88D-103C9B9B6321}" type="sibTrans" cxnId="{C726D469-9003-4508-A9D7-3D792C96B41C}">
      <dgm:prSet/>
      <dgm:spPr/>
      <dgm:t>
        <a:bodyPr/>
        <a:lstStyle/>
        <a:p>
          <a:endParaRPr lang="en-US"/>
        </a:p>
      </dgm:t>
    </dgm:pt>
    <dgm:pt modelId="{4A460316-4CEF-4400-A841-2E11E462D16E}">
      <dgm:prSet custT="1"/>
      <dgm:spPr>
        <a:ln>
          <a:solidFill>
            <a:schemeClr val="accent6"/>
          </a:solidFill>
        </a:ln>
      </dgm:spPr>
      <dgm:t>
        <a:bodyPr/>
        <a:lstStyle/>
        <a:p>
          <a:pPr>
            <a:spcBef>
              <a:spcPct val="0"/>
            </a:spcBef>
          </a:pPr>
          <a:r>
            <a:rPr lang="en-US" sz="1400" dirty="0"/>
            <a:t>Standardized syllabi, assignments, assessments &amp; grading</a:t>
          </a:r>
        </a:p>
      </dgm:t>
    </dgm:pt>
    <dgm:pt modelId="{D5379AA4-3D86-46AF-8C23-F7C114D51185}" type="parTrans" cxnId="{BA912681-9ABF-4490-A4EB-977D445CB052}">
      <dgm:prSet/>
      <dgm:spPr/>
      <dgm:t>
        <a:bodyPr/>
        <a:lstStyle/>
        <a:p>
          <a:endParaRPr lang="en-US"/>
        </a:p>
      </dgm:t>
    </dgm:pt>
    <dgm:pt modelId="{43C67F60-9265-40B2-9FD2-AAAEB3E64E4D}" type="sibTrans" cxnId="{BA912681-9ABF-4490-A4EB-977D445CB052}">
      <dgm:prSet/>
      <dgm:spPr/>
      <dgm:t>
        <a:bodyPr/>
        <a:lstStyle/>
        <a:p>
          <a:endParaRPr lang="en-US"/>
        </a:p>
      </dgm:t>
    </dgm:pt>
    <dgm:pt modelId="{87687E1A-C44C-400F-8804-4E267BF01425}">
      <dgm:prSet custT="1"/>
      <dgm:spPr>
        <a:ln>
          <a:solidFill>
            <a:schemeClr val="accent6"/>
          </a:solidFill>
        </a:ln>
      </dgm:spPr>
      <dgm:t>
        <a:bodyPr/>
        <a:lstStyle/>
        <a:p>
          <a:pPr>
            <a:spcBef>
              <a:spcPct val="0"/>
            </a:spcBef>
          </a:pPr>
          <a:r>
            <a:rPr lang="en-US" sz="1400" dirty="0"/>
            <a:t>Blackboard (BBL) Gradebook and Retention Centers</a:t>
          </a:r>
        </a:p>
      </dgm:t>
    </dgm:pt>
    <dgm:pt modelId="{FC0C74E6-3063-46B9-8C72-6ECB564F82CC}" type="parTrans" cxnId="{9352BA40-27C5-4E56-BE7B-AEEA31B43BD2}">
      <dgm:prSet/>
      <dgm:spPr/>
      <dgm:t>
        <a:bodyPr/>
        <a:lstStyle/>
        <a:p>
          <a:endParaRPr lang="en-US"/>
        </a:p>
      </dgm:t>
    </dgm:pt>
    <dgm:pt modelId="{2B8BA231-B70B-4E91-BCBB-7153AE18E84B}" type="sibTrans" cxnId="{9352BA40-27C5-4E56-BE7B-AEEA31B43BD2}">
      <dgm:prSet/>
      <dgm:spPr/>
      <dgm:t>
        <a:bodyPr/>
        <a:lstStyle/>
        <a:p>
          <a:endParaRPr lang="en-US"/>
        </a:p>
      </dgm:t>
    </dgm:pt>
    <dgm:pt modelId="{C8068A7C-847B-4114-BA94-254D111762EC}">
      <dgm:prSet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400" dirty="0"/>
            <a:t>Students with programs of study that do not require College Algebra for degree, transfer or baccalaureate</a:t>
          </a:r>
          <a:endParaRPr lang="en-US" sz="1400" b="1" dirty="0"/>
        </a:p>
      </dgm:t>
    </dgm:pt>
    <dgm:pt modelId="{BA8726BC-626F-4406-A91B-18D6CBFEDE1F}" type="parTrans" cxnId="{1DC7232A-D8B0-4AFE-ACAB-4E4FEC7BE28F}">
      <dgm:prSet/>
      <dgm:spPr/>
      <dgm:t>
        <a:bodyPr/>
        <a:lstStyle/>
        <a:p>
          <a:endParaRPr lang="en-US"/>
        </a:p>
      </dgm:t>
    </dgm:pt>
    <dgm:pt modelId="{F57A66ED-18DE-45E7-9E12-8C219023A7BF}" type="sibTrans" cxnId="{1DC7232A-D8B0-4AFE-ACAB-4E4FEC7BE28F}">
      <dgm:prSet/>
      <dgm:spPr/>
      <dgm:t>
        <a:bodyPr/>
        <a:lstStyle/>
        <a:p>
          <a:endParaRPr lang="en-US"/>
        </a:p>
      </dgm:t>
    </dgm:pt>
    <dgm:pt modelId="{49090C88-765E-43CF-8172-D88AA92C6C86}">
      <dgm:prSet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it-IT" sz="1400" dirty="0"/>
            <a:t>Non-Algebra = MGF (Mathematics, General &amp; Finite)</a:t>
          </a:r>
          <a:endParaRPr lang="en-US" sz="1400" dirty="0"/>
        </a:p>
      </dgm:t>
    </dgm:pt>
    <dgm:pt modelId="{A4589E4E-A219-4C9B-B11F-6FA3159C4E99}" type="parTrans" cxnId="{6F7C638C-AC8F-46AC-AAFA-779648404B8A}">
      <dgm:prSet/>
      <dgm:spPr/>
      <dgm:t>
        <a:bodyPr/>
        <a:lstStyle/>
        <a:p>
          <a:endParaRPr lang="en-US"/>
        </a:p>
      </dgm:t>
    </dgm:pt>
    <dgm:pt modelId="{3D7C081F-D90C-42AA-A9BD-BBAE8C0127E2}" type="sibTrans" cxnId="{6F7C638C-AC8F-46AC-AAFA-779648404B8A}">
      <dgm:prSet/>
      <dgm:spPr/>
      <dgm:t>
        <a:bodyPr/>
        <a:lstStyle/>
        <a:p>
          <a:endParaRPr lang="en-US"/>
        </a:p>
      </dgm:t>
    </dgm:pt>
    <dgm:pt modelId="{621B130C-CB75-426D-8B61-AD683850A646}">
      <dgm:prSet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400" dirty="0"/>
            <a:t>Alternative Path: </a:t>
          </a:r>
          <a:r>
            <a:rPr lang="en-US" sz="1400" b="1" dirty="0"/>
            <a:t>MAT0029/MGF1106</a:t>
          </a:r>
        </a:p>
      </dgm:t>
    </dgm:pt>
    <dgm:pt modelId="{067E77BE-CA43-429E-BB5D-2005F1D259E0}" type="parTrans" cxnId="{55764341-369E-4937-9DB4-C7A2A9068A82}">
      <dgm:prSet/>
      <dgm:spPr/>
      <dgm:t>
        <a:bodyPr/>
        <a:lstStyle/>
        <a:p>
          <a:endParaRPr lang="en-US"/>
        </a:p>
      </dgm:t>
    </dgm:pt>
    <dgm:pt modelId="{D62A2EA8-0FA6-47F0-9B6C-5EF0615E5745}" type="sibTrans" cxnId="{55764341-369E-4937-9DB4-C7A2A9068A82}">
      <dgm:prSet/>
      <dgm:spPr/>
      <dgm:t>
        <a:bodyPr/>
        <a:lstStyle/>
        <a:p>
          <a:endParaRPr lang="en-US"/>
        </a:p>
      </dgm:t>
    </dgm:pt>
    <dgm:pt modelId="{A505538C-F2A3-449A-AC07-76F1C60A1217}" type="pres">
      <dgm:prSet presAssocID="{19F34233-12B7-4C66-B85C-DA11FC656003}" presName="linearFlow" presStyleCnt="0">
        <dgm:presLayoutVars>
          <dgm:dir/>
          <dgm:animLvl val="lvl"/>
          <dgm:resizeHandles val="exact"/>
        </dgm:presLayoutVars>
      </dgm:prSet>
      <dgm:spPr/>
    </dgm:pt>
    <dgm:pt modelId="{D50BD6D1-2A18-4377-A071-6B7437AABF96}" type="pres">
      <dgm:prSet presAssocID="{C80A5D36-24EA-4BD0-AA60-08B034762D32}" presName="composite" presStyleCnt="0"/>
      <dgm:spPr/>
    </dgm:pt>
    <dgm:pt modelId="{3895EECF-D7CA-4345-9714-DE8FCF0777B9}" type="pres">
      <dgm:prSet presAssocID="{C80A5D36-24EA-4BD0-AA60-08B034762D32}" presName="parentText" presStyleLbl="alignNode1" presStyleIdx="0" presStyleCnt="3" custFlipVert="1" custFlipHor="1">
        <dgm:presLayoutVars>
          <dgm:chMax val="1"/>
          <dgm:bulletEnabled val="1"/>
        </dgm:presLayoutVars>
      </dgm:prSet>
      <dgm:spPr/>
    </dgm:pt>
    <dgm:pt modelId="{30CB96E8-D578-416E-BD66-BB2650BE2262}" type="pres">
      <dgm:prSet presAssocID="{C80A5D36-24EA-4BD0-AA60-08B034762D32}" presName="descendantText" presStyleLbl="alignAcc1" presStyleIdx="0" presStyleCnt="3" custScaleY="171382" custLinFactNeighborY="23405">
        <dgm:presLayoutVars>
          <dgm:bulletEnabled val="1"/>
        </dgm:presLayoutVars>
      </dgm:prSet>
      <dgm:spPr/>
    </dgm:pt>
    <dgm:pt modelId="{A1FCEC68-04CA-4253-A5E0-8E0C988C9AAE}" type="pres">
      <dgm:prSet presAssocID="{E508FB92-69BE-4FDB-8A2C-4E39CE197381}" presName="sp" presStyleCnt="0"/>
      <dgm:spPr/>
    </dgm:pt>
    <dgm:pt modelId="{740EF2F0-9A25-4EFC-A6C8-E10BF35EC507}" type="pres">
      <dgm:prSet presAssocID="{2585A8A3-8C67-4327-BF0A-32ABD6E7B246}" presName="composite" presStyleCnt="0"/>
      <dgm:spPr/>
    </dgm:pt>
    <dgm:pt modelId="{76039A79-AE0C-4587-93E8-476FFD8DEE1B}" type="pres">
      <dgm:prSet presAssocID="{2585A8A3-8C67-4327-BF0A-32ABD6E7B246}" presName="parentText" presStyleLbl="alignNode1" presStyleIdx="1" presStyleCnt="3" custFlipVert="1" custFlipHor="1">
        <dgm:presLayoutVars>
          <dgm:chMax val="1"/>
          <dgm:bulletEnabled val="1"/>
        </dgm:presLayoutVars>
      </dgm:prSet>
      <dgm:spPr/>
    </dgm:pt>
    <dgm:pt modelId="{9A86BEEA-1CDB-43A3-AEB0-4B7BE863D3EB}" type="pres">
      <dgm:prSet presAssocID="{2585A8A3-8C67-4327-BF0A-32ABD6E7B246}" presName="descendantText" presStyleLbl="alignAcc1" presStyleIdx="1" presStyleCnt="3" custScaleY="138666" custLinFactNeighborX="-71" custLinFactNeighborY="36206">
        <dgm:presLayoutVars>
          <dgm:bulletEnabled val="1"/>
        </dgm:presLayoutVars>
      </dgm:prSet>
      <dgm:spPr/>
    </dgm:pt>
    <dgm:pt modelId="{822C00AE-F929-46F9-B9CE-832DA0CD2C70}" type="pres">
      <dgm:prSet presAssocID="{C8417F8B-315A-45FE-A251-711498AC10A8}" presName="sp" presStyleCnt="0"/>
      <dgm:spPr/>
    </dgm:pt>
    <dgm:pt modelId="{2ECA86F2-D816-49D2-98ED-37918A949F30}" type="pres">
      <dgm:prSet presAssocID="{F73CDCEF-D999-4A11-8D48-479F865FD3B0}" presName="composite" presStyleCnt="0"/>
      <dgm:spPr/>
    </dgm:pt>
    <dgm:pt modelId="{16366FDD-AA79-4D36-8D07-C068049E7555}" type="pres">
      <dgm:prSet presAssocID="{F73CDCEF-D999-4A11-8D48-479F865FD3B0}" presName="parentText" presStyleLbl="alignNode1" presStyleIdx="2" presStyleCnt="3" custFlipVert="1" custFlipHor="1">
        <dgm:presLayoutVars>
          <dgm:chMax val="1"/>
          <dgm:bulletEnabled val="1"/>
        </dgm:presLayoutVars>
      </dgm:prSet>
      <dgm:spPr/>
    </dgm:pt>
    <dgm:pt modelId="{787DECDA-3043-4B43-9A47-1B6BD0BE80AE}" type="pres">
      <dgm:prSet presAssocID="{F73CDCEF-D999-4A11-8D48-479F865FD3B0}" presName="descendantText" presStyleLbl="alignAcc1" presStyleIdx="2" presStyleCnt="3" custScaleY="107113" custLinFactNeighborX="-71" custLinFactNeighborY="50431">
        <dgm:presLayoutVars>
          <dgm:bulletEnabled val="1"/>
        </dgm:presLayoutVars>
      </dgm:prSet>
      <dgm:spPr/>
    </dgm:pt>
  </dgm:ptLst>
  <dgm:cxnLst>
    <dgm:cxn modelId="{E9AF2F00-7FAC-49AA-B2CE-82B308254A57}" type="presOf" srcId="{4B3E7B28-8009-48DC-B666-242A7ACCCFE6}" destId="{30CB96E8-D578-416E-BD66-BB2650BE2262}" srcOrd="0" destOrd="4" presId="urn:microsoft.com/office/officeart/2005/8/layout/chevron2"/>
    <dgm:cxn modelId="{7F01BC01-3CD3-4AB3-A660-B9C6683550AF}" srcId="{F73CDCEF-D999-4A11-8D48-479F865FD3B0}" destId="{09638E72-38CD-46E9-B34C-4B0B18638BEF}" srcOrd="0" destOrd="0" parTransId="{1E250173-9246-4AE7-9E5E-EE562444BB6F}" sibTransId="{01546FAB-AB5B-4A7B-AE2A-E5A64C2AE637}"/>
    <dgm:cxn modelId="{F9462A03-B6C5-410B-B0B3-67E439134760}" srcId="{97CAD969-2024-481C-BFE6-505403564FBC}" destId="{4B3E7B28-8009-48DC-B666-242A7ACCCFE6}" srcOrd="3" destOrd="0" parTransId="{2C850AE7-8E1A-4A6F-9050-17850C440A5C}" sibTransId="{A398F0E0-B4C0-4D7F-8835-F3F533EEF131}"/>
    <dgm:cxn modelId="{4851F00C-ED6B-4DB4-8A8C-EAD96EE96DB3}" type="presOf" srcId="{C8068A7C-847B-4114-BA94-254D111762EC}" destId="{787DECDA-3043-4B43-9A47-1B6BD0BE80AE}" srcOrd="0" destOrd="1" presId="urn:microsoft.com/office/officeart/2005/8/layout/chevron2"/>
    <dgm:cxn modelId="{F5D44810-EB35-425E-B105-AC3AE6240712}" type="presOf" srcId="{CB56278B-D7E8-4DCF-B0EB-8DAE71583704}" destId="{9A86BEEA-1CDB-43A3-AEB0-4B7BE863D3EB}" srcOrd="0" destOrd="0" presId="urn:microsoft.com/office/officeart/2005/8/layout/chevron2"/>
    <dgm:cxn modelId="{D5610E18-9B34-4D6D-A4CC-C6C951B29BEF}" srcId="{19F34233-12B7-4C66-B85C-DA11FC656003}" destId="{C80A5D36-24EA-4BD0-AA60-08B034762D32}" srcOrd="0" destOrd="0" parTransId="{A25B88AC-1D6A-4889-B249-11FEA947121D}" sibTransId="{E508FB92-69BE-4FDB-8A2C-4E39CE197381}"/>
    <dgm:cxn modelId="{3C659E1F-9D03-496E-B790-9715EB9A48A2}" srcId="{19F34233-12B7-4C66-B85C-DA11FC656003}" destId="{2585A8A3-8C67-4327-BF0A-32ABD6E7B246}" srcOrd="1" destOrd="0" parTransId="{7F0E3966-F7C4-40AC-9E86-BF9ED2B107DC}" sibTransId="{C8417F8B-315A-45FE-A251-711498AC10A8}"/>
    <dgm:cxn modelId="{1236EB25-23E3-488A-8131-D5E1B6050C93}" srcId="{CB56278B-D7E8-4DCF-B0EB-8DAE71583704}" destId="{15D08055-F723-4B33-BC4F-B8F982C5D69B}" srcOrd="4" destOrd="0" parTransId="{AA89AA4C-9638-4CF4-B8E5-376DC3BEBEF6}" sibTransId="{BA5D9680-37EA-472F-98D3-B325B629D778}"/>
    <dgm:cxn modelId="{1DC7232A-D8B0-4AFE-ACAB-4E4FEC7BE28F}" srcId="{09638E72-38CD-46E9-B34C-4B0B18638BEF}" destId="{C8068A7C-847B-4114-BA94-254D111762EC}" srcOrd="0" destOrd="0" parTransId="{BA8726BC-626F-4406-A91B-18D6CBFEDE1F}" sibTransId="{F57A66ED-18DE-45E7-9E12-8C219023A7BF}"/>
    <dgm:cxn modelId="{541B4C2E-CD9C-4F12-A75E-E13FF127D155}" type="presOf" srcId="{621B130C-CB75-426D-8B61-AD683850A646}" destId="{787DECDA-3043-4B43-9A47-1B6BD0BE80AE}" srcOrd="0" destOrd="3" presId="urn:microsoft.com/office/officeart/2005/8/layout/chevron2"/>
    <dgm:cxn modelId="{6133FB38-181C-49B4-BE04-89F605E8C349}" type="presOf" srcId="{15D08055-F723-4B33-BC4F-B8F982C5D69B}" destId="{9A86BEEA-1CDB-43A3-AEB0-4B7BE863D3EB}" srcOrd="0" destOrd="5" presId="urn:microsoft.com/office/officeart/2005/8/layout/chevron2"/>
    <dgm:cxn modelId="{9352BA40-27C5-4E56-BE7B-AEEA31B43BD2}" srcId="{97CAD969-2024-481C-BFE6-505403564FBC}" destId="{87687E1A-C44C-400F-8804-4E267BF01425}" srcOrd="6" destOrd="0" parTransId="{FC0C74E6-3063-46B9-8C72-6ECB564F82CC}" sibTransId="{2B8BA231-B70B-4E91-BCBB-7153AE18E84B}"/>
    <dgm:cxn modelId="{55764341-369E-4937-9DB4-C7A2A9068A82}" srcId="{F73CDCEF-D999-4A11-8D48-479F865FD3B0}" destId="{621B130C-CB75-426D-8B61-AD683850A646}" srcOrd="1" destOrd="0" parTransId="{067E77BE-CA43-429E-BB5D-2005F1D259E0}" sibTransId="{D62A2EA8-0FA6-47F0-9B6C-5EF0615E5745}"/>
    <dgm:cxn modelId="{FADDA243-8F34-47A3-91EF-4874181FD74F}" type="presOf" srcId="{63E980E0-49D8-4290-9FB5-6A3F8ADE0091}" destId="{9A86BEEA-1CDB-43A3-AEB0-4B7BE863D3EB}" srcOrd="0" destOrd="1" presId="urn:microsoft.com/office/officeart/2005/8/layout/chevron2"/>
    <dgm:cxn modelId="{5618B865-30A7-42E8-B4D8-2A6BC0AFBB50}" type="presOf" srcId="{2585A8A3-8C67-4327-BF0A-32ABD6E7B246}" destId="{76039A79-AE0C-4587-93E8-476FFD8DEE1B}" srcOrd="0" destOrd="0" presId="urn:microsoft.com/office/officeart/2005/8/layout/chevron2"/>
    <dgm:cxn modelId="{BAC4AF46-7742-4AF8-8DDD-CB88D91C099D}" srcId="{CB56278B-D7E8-4DCF-B0EB-8DAE71583704}" destId="{63E980E0-49D8-4290-9FB5-6A3F8ADE0091}" srcOrd="0" destOrd="0" parTransId="{C590138C-7A7D-433B-8B6D-03B4E223D050}" sibTransId="{D6D33B58-4A44-4204-9CCD-1BE7402CFDA3}"/>
    <dgm:cxn modelId="{BE463447-2FA8-435B-A017-D0D5689DFD00}" type="presOf" srcId="{BED9DABB-3A73-4885-8937-3DB7F3CFC868}" destId="{9A86BEEA-1CDB-43A3-AEB0-4B7BE863D3EB}" srcOrd="0" destOrd="2" presId="urn:microsoft.com/office/officeart/2005/8/layout/chevron2"/>
    <dgm:cxn modelId="{0B946D47-545B-4A41-8A5D-547BE1329DC4}" type="presOf" srcId="{D07537F2-4442-44E4-9DE2-A7EE1B821A20}" destId="{30CB96E8-D578-416E-BD66-BB2650BE2262}" srcOrd="0" destOrd="1" presId="urn:microsoft.com/office/officeart/2005/8/layout/chevron2"/>
    <dgm:cxn modelId="{C726D469-9003-4508-A9D7-3D792C96B41C}" srcId="{97CAD969-2024-481C-BFE6-505403564FBC}" destId="{778AE00D-EBBC-4F36-8D73-9EACFD4D4298}" srcOrd="4" destOrd="0" parTransId="{2D711B08-0D7A-4996-B3A6-E810DF9A6222}" sibTransId="{DDA6AF40-07EE-4541-A88D-103C9B9B6321}"/>
    <dgm:cxn modelId="{7D933E6D-CF2B-49F1-9E92-36B86DAB342B}" type="presOf" srcId="{F73CDCEF-D999-4A11-8D48-479F865FD3B0}" destId="{16366FDD-AA79-4D36-8D07-C068049E7555}" srcOrd="0" destOrd="0" presId="urn:microsoft.com/office/officeart/2005/8/layout/chevron2"/>
    <dgm:cxn modelId="{183B5974-A881-43D9-80B4-8EC0C5260EE5}" type="presOf" srcId="{97CAD969-2024-481C-BFE6-505403564FBC}" destId="{30CB96E8-D578-416E-BD66-BB2650BE2262}" srcOrd="0" destOrd="0" presId="urn:microsoft.com/office/officeart/2005/8/layout/chevron2"/>
    <dgm:cxn modelId="{211E997F-93B6-48DD-A2D5-3E139F3E652F}" srcId="{CB56278B-D7E8-4DCF-B0EB-8DAE71583704}" destId="{CEB47767-9C7F-4C20-A659-12DCC70D67EA}" srcOrd="3" destOrd="0" parTransId="{9B2AF747-E0AB-4DB1-B2FA-D47EEF5FEDCF}" sibTransId="{876DDCA6-F02C-4BD3-BF28-50B852A36182}"/>
    <dgm:cxn modelId="{BA912681-9ABF-4490-A4EB-977D445CB052}" srcId="{97CAD969-2024-481C-BFE6-505403564FBC}" destId="{4A460316-4CEF-4400-A841-2E11E462D16E}" srcOrd="5" destOrd="0" parTransId="{D5379AA4-3D86-46AF-8C23-F7C114D51185}" sibTransId="{43C67F60-9265-40B2-9FD2-AAAEB3E64E4D}"/>
    <dgm:cxn modelId="{6F7C638C-AC8F-46AC-AAFA-779648404B8A}" srcId="{09638E72-38CD-46E9-B34C-4B0B18638BEF}" destId="{49090C88-765E-43CF-8172-D88AA92C6C86}" srcOrd="1" destOrd="0" parTransId="{A4589E4E-A219-4C9B-B11F-6FA3159C4E99}" sibTransId="{3D7C081F-D90C-42AA-A9BD-BBAE8C0127E2}"/>
    <dgm:cxn modelId="{FFC6F68E-6CB2-494E-BACA-BAE9DF31993F}" srcId="{19F34233-12B7-4C66-B85C-DA11FC656003}" destId="{F73CDCEF-D999-4A11-8D48-479F865FD3B0}" srcOrd="2" destOrd="0" parTransId="{B6A66263-DC26-437C-8096-30F73BCB1CD8}" sibTransId="{6CBCD7CD-B5FB-4D5A-86F7-2F07CF9ADA46}"/>
    <dgm:cxn modelId="{C8746D90-BFAB-4E76-B40C-4C6ADFA7C441}" type="presOf" srcId="{CEB47767-9C7F-4C20-A659-12DCC70D67EA}" destId="{9A86BEEA-1CDB-43A3-AEB0-4B7BE863D3EB}" srcOrd="0" destOrd="4" presId="urn:microsoft.com/office/officeart/2005/8/layout/chevron2"/>
    <dgm:cxn modelId="{418E2495-1478-4646-A3FD-D699C05BD575}" type="presOf" srcId="{09638E72-38CD-46E9-B34C-4B0B18638BEF}" destId="{787DECDA-3043-4B43-9A47-1B6BD0BE80AE}" srcOrd="0" destOrd="0" presId="urn:microsoft.com/office/officeart/2005/8/layout/chevron2"/>
    <dgm:cxn modelId="{CC9AAC9F-8ABF-4224-ACB0-67F7574D7274}" srcId="{2585A8A3-8C67-4327-BF0A-32ABD6E7B246}" destId="{CB56278B-D7E8-4DCF-B0EB-8DAE71583704}" srcOrd="0" destOrd="0" parTransId="{4B048914-BFB0-4FB9-B35A-59B67D94EB8A}" sibTransId="{99EF374E-3A32-4EB9-B178-1EBFEE6B89DD}"/>
    <dgm:cxn modelId="{C15152A0-7073-4DCA-B9A4-F5097249FE72}" type="presOf" srcId="{9796CDCA-6411-48B0-AC40-5C8F05CB75D8}" destId="{30CB96E8-D578-416E-BD66-BB2650BE2262}" srcOrd="0" destOrd="2" presId="urn:microsoft.com/office/officeart/2005/8/layout/chevron2"/>
    <dgm:cxn modelId="{0B4393A4-54D6-4D1F-A4D1-CAAEB37D349A}" srcId="{C80A5D36-24EA-4BD0-AA60-08B034762D32}" destId="{97CAD969-2024-481C-BFE6-505403564FBC}" srcOrd="0" destOrd="0" parTransId="{88EFA6D8-B30C-45CD-AB11-4ADD43174E1C}" sibTransId="{5AC29139-70B1-4E18-B4FC-EB8B822A0046}"/>
    <dgm:cxn modelId="{D8CDF0AE-5884-4B28-922D-87C3B1276A9B}" type="presOf" srcId="{19F34233-12B7-4C66-B85C-DA11FC656003}" destId="{A505538C-F2A3-449A-AC07-76F1C60A1217}" srcOrd="0" destOrd="0" presId="urn:microsoft.com/office/officeart/2005/8/layout/chevron2"/>
    <dgm:cxn modelId="{6D8B1DBA-5377-4148-8819-3DC46CFC1578}" type="presOf" srcId="{778AE00D-EBBC-4F36-8D73-9EACFD4D4298}" destId="{30CB96E8-D578-416E-BD66-BB2650BE2262}" srcOrd="0" destOrd="5" presId="urn:microsoft.com/office/officeart/2005/8/layout/chevron2"/>
    <dgm:cxn modelId="{117BC9C0-ABCC-4E51-A398-3EDA42E28E57}" type="presOf" srcId="{87687E1A-C44C-400F-8804-4E267BF01425}" destId="{30CB96E8-D578-416E-BD66-BB2650BE2262}" srcOrd="0" destOrd="7" presId="urn:microsoft.com/office/officeart/2005/8/layout/chevron2"/>
    <dgm:cxn modelId="{C03E4FC7-79B2-4F76-B66F-C69606EECDF6}" type="presOf" srcId="{C80A5D36-24EA-4BD0-AA60-08B034762D32}" destId="{3895EECF-D7CA-4345-9714-DE8FCF0777B9}" srcOrd="0" destOrd="0" presId="urn:microsoft.com/office/officeart/2005/8/layout/chevron2"/>
    <dgm:cxn modelId="{737824CA-4616-4E8D-B7EA-5C20C504F46C}" srcId="{CB56278B-D7E8-4DCF-B0EB-8DAE71583704}" destId="{E3B1A9AF-6D67-4D72-B67F-4C3098CBBF8F}" srcOrd="2" destOrd="0" parTransId="{B715B853-B992-4DE3-89C2-15F52E080D02}" sibTransId="{002D0823-B115-4E1E-AE2C-F2B2062694F3}"/>
    <dgm:cxn modelId="{5F0E3FCA-2FAB-43E2-9534-246528E77CE5}" type="presOf" srcId="{4A460316-4CEF-4400-A841-2E11E462D16E}" destId="{30CB96E8-D578-416E-BD66-BB2650BE2262}" srcOrd="0" destOrd="6" presId="urn:microsoft.com/office/officeart/2005/8/layout/chevron2"/>
    <dgm:cxn modelId="{C3779CD0-8493-44F0-819B-EC72489440BE}" srcId="{97CAD969-2024-481C-BFE6-505403564FBC}" destId="{D07537F2-4442-44E4-9DE2-A7EE1B821A20}" srcOrd="0" destOrd="0" parTransId="{846A65CB-33F6-47C9-AF5C-FB0B92436B2C}" sibTransId="{AE2FE5F2-534B-4BFF-B8BA-E0C1230C6903}"/>
    <dgm:cxn modelId="{304E23D5-E20B-43FB-B4C2-13E48F5ACD35}" srcId="{97CAD969-2024-481C-BFE6-505403564FBC}" destId="{B39E8410-D7C6-473F-B1AC-414AEAC1665D}" srcOrd="2" destOrd="0" parTransId="{73CE1A02-6344-4863-849E-F32BC31B63FA}" sibTransId="{8A2F2733-BE47-4CA6-87E4-E47713D5C55B}"/>
    <dgm:cxn modelId="{0ACB37D5-1697-4F11-9317-F5B0B9D15C80}" type="presOf" srcId="{E3B1A9AF-6D67-4D72-B67F-4C3098CBBF8F}" destId="{9A86BEEA-1CDB-43A3-AEB0-4B7BE863D3EB}" srcOrd="0" destOrd="3" presId="urn:microsoft.com/office/officeart/2005/8/layout/chevron2"/>
    <dgm:cxn modelId="{CF8235D7-61A5-4D9E-A834-0D5BBACB0B27}" type="presOf" srcId="{B39E8410-D7C6-473F-B1AC-414AEAC1665D}" destId="{30CB96E8-D578-416E-BD66-BB2650BE2262}" srcOrd="0" destOrd="3" presId="urn:microsoft.com/office/officeart/2005/8/layout/chevron2"/>
    <dgm:cxn modelId="{D76E48F3-4C72-4776-A004-47C2070D68C2}" srcId="{CB56278B-D7E8-4DCF-B0EB-8DAE71583704}" destId="{BED9DABB-3A73-4885-8937-3DB7F3CFC868}" srcOrd="1" destOrd="0" parTransId="{F3C35CF2-A75C-43DE-815F-B49E9E138C42}" sibTransId="{1DB95261-3397-4F87-8C14-DCADDCC49671}"/>
    <dgm:cxn modelId="{9CC4F7FB-B838-4270-8775-202C3BAB496A}" type="presOf" srcId="{49090C88-765E-43CF-8172-D88AA92C6C86}" destId="{787DECDA-3043-4B43-9A47-1B6BD0BE80AE}" srcOrd="0" destOrd="2" presId="urn:microsoft.com/office/officeart/2005/8/layout/chevron2"/>
    <dgm:cxn modelId="{D539C0FC-E81C-4FF9-83BD-B650ABDF2368}" srcId="{97CAD969-2024-481C-BFE6-505403564FBC}" destId="{9796CDCA-6411-48B0-AC40-5C8F05CB75D8}" srcOrd="1" destOrd="0" parTransId="{A0B51A56-D2B8-4A13-8438-0E4E85306843}" sibTransId="{249A52DD-3F95-45DE-B65A-A29B86B82603}"/>
    <dgm:cxn modelId="{736C0013-C492-40D1-905A-C287EA03F0F8}" type="presParOf" srcId="{A505538C-F2A3-449A-AC07-76F1C60A1217}" destId="{D50BD6D1-2A18-4377-A071-6B7437AABF96}" srcOrd="0" destOrd="0" presId="urn:microsoft.com/office/officeart/2005/8/layout/chevron2"/>
    <dgm:cxn modelId="{D7241DB8-F22C-48C8-BEEA-80B4A159EA3C}" type="presParOf" srcId="{D50BD6D1-2A18-4377-A071-6B7437AABF96}" destId="{3895EECF-D7CA-4345-9714-DE8FCF0777B9}" srcOrd="0" destOrd="0" presId="urn:microsoft.com/office/officeart/2005/8/layout/chevron2"/>
    <dgm:cxn modelId="{25E6408A-59D0-4019-AE5A-D9A16B2DF827}" type="presParOf" srcId="{D50BD6D1-2A18-4377-A071-6B7437AABF96}" destId="{30CB96E8-D578-416E-BD66-BB2650BE2262}" srcOrd="1" destOrd="0" presId="urn:microsoft.com/office/officeart/2005/8/layout/chevron2"/>
    <dgm:cxn modelId="{C1D79D92-1EAC-40E2-9244-539C7AFD6E5A}" type="presParOf" srcId="{A505538C-F2A3-449A-AC07-76F1C60A1217}" destId="{A1FCEC68-04CA-4253-A5E0-8E0C988C9AAE}" srcOrd="1" destOrd="0" presId="urn:microsoft.com/office/officeart/2005/8/layout/chevron2"/>
    <dgm:cxn modelId="{715800AC-0FA4-419D-8EEE-F08EFF82306E}" type="presParOf" srcId="{A505538C-F2A3-449A-AC07-76F1C60A1217}" destId="{740EF2F0-9A25-4EFC-A6C8-E10BF35EC507}" srcOrd="2" destOrd="0" presId="urn:microsoft.com/office/officeart/2005/8/layout/chevron2"/>
    <dgm:cxn modelId="{9C4ADF45-B04A-4527-A8B0-18E68E5E3F75}" type="presParOf" srcId="{740EF2F0-9A25-4EFC-A6C8-E10BF35EC507}" destId="{76039A79-AE0C-4587-93E8-476FFD8DEE1B}" srcOrd="0" destOrd="0" presId="urn:microsoft.com/office/officeart/2005/8/layout/chevron2"/>
    <dgm:cxn modelId="{33CC8E42-393B-4B92-89A3-A1B2917FBE41}" type="presParOf" srcId="{740EF2F0-9A25-4EFC-A6C8-E10BF35EC507}" destId="{9A86BEEA-1CDB-43A3-AEB0-4B7BE863D3EB}" srcOrd="1" destOrd="0" presId="urn:microsoft.com/office/officeart/2005/8/layout/chevron2"/>
    <dgm:cxn modelId="{4CF20FDD-CDA9-42F6-BB89-A937A57C2833}" type="presParOf" srcId="{A505538C-F2A3-449A-AC07-76F1C60A1217}" destId="{822C00AE-F929-46F9-B9CE-832DA0CD2C70}" srcOrd="3" destOrd="0" presId="urn:microsoft.com/office/officeart/2005/8/layout/chevron2"/>
    <dgm:cxn modelId="{6A09DA90-F72A-4ED2-80D6-5878451AD50F}" type="presParOf" srcId="{A505538C-F2A3-449A-AC07-76F1C60A1217}" destId="{2ECA86F2-D816-49D2-98ED-37918A949F30}" srcOrd="4" destOrd="0" presId="urn:microsoft.com/office/officeart/2005/8/layout/chevron2"/>
    <dgm:cxn modelId="{E24704F5-1A4D-4D24-B2BC-724B420C0322}" type="presParOf" srcId="{2ECA86F2-D816-49D2-98ED-37918A949F30}" destId="{16366FDD-AA79-4D36-8D07-C068049E7555}" srcOrd="0" destOrd="0" presId="urn:microsoft.com/office/officeart/2005/8/layout/chevron2"/>
    <dgm:cxn modelId="{9B02C91D-9EEE-4091-BDE6-1E8049DD172C}" type="presParOf" srcId="{2ECA86F2-D816-49D2-98ED-37918A949F30}" destId="{787DECDA-3043-4B43-9A47-1B6BD0BE80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11D82-E8FF-45B3-ABBA-7C3ED4BF5CC0}">
      <dsp:nvSpPr>
        <dsp:cNvPr id="0" name=""/>
        <dsp:cNvSpPr/>
      </dsp:nvSpPr>
      <dsp:spPr>
        <a:xfrm>
          <a:off x="798" y="0"/>
          <a:ext cx="3437166" cy="363696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Professor    </a:t>
          </a:r>
        </a:p>
      </dsp:txBody>
      <dsp:txXfrm rot="16200000">
        <a:off x="-1146639" y="1147438"/>
        <a:ext cx="2982309" cy="687433"/>
      </dsp:txXfrm>
    </dsp:sp>
    <dsp:sp modelId="{9D8533AF-C5B9-4355-BE65-E56097F25ACD}">
      <dsp:nvSpPr>
        <dsp:cNvPr id="0" name=""/>
        <dsp:cNvSpPr/>
      </dsp:nvSpPr>
      <dsp:spPr>
        <a:xfrm>
          <a:off x="688232" y="0"/>
          <a:ext cx="2560689" cy="363696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0" bIns="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Whole Class</a:t>
          </a:r>
        </a:p>
      </dsp:txBody>
      <dsp:txXfrm>
        <a:off x="688232" y="0"/>
        <a:ext cx="2560689" cy="3636963"/>
      </dsp:txXfrm>
    </dsp:sp>
    <dsp:sp modelId="{DFE97C94-EA11-4D41-B1D7-B5502D481032}">
      <dsp:nvSpPr>
        <dsp:cNvPr id="0" name=""/>
        <dsp:cNvSpPr/>
      </dsp:nvSpPr>
      <dsp:spPr>
        <a:xfrm>
          <a:off x="3558266" y="0"/>
          <a:ext cx="3437166" cy="363696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ILA in Recitation</a:t>
          </a:r>
        </a:p>
      </dsp:txBody>
      <dsp:txXfrm rot="16200000">
        <a:off x="2410828" y="1147438"/>
        <a:ext cx="2982309" cy="687433"/>
      </dsp:txXfrm>
    </dsp:sp>
    <dsp:sp modelId="{A3E2FC4F-7ACB-4B3C-8FE2-556D15A8D645}">
      <dsp:nvSpPr>
        <dsp:cNvPr id="0" name=""/>
        <dsp:cNvSpPr/>
      </dsp:nvSpPr>
      <dsp:spPr>
        <a:xfrm rot="5400000">
          <a:off x="3308389" y="2857950"/>
          <a:ext cx="534126" cy="51557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06292-5EAF-4439-8B53-4BFB7199FB0F}">
      <dsp:nvSpPr>
        <dsp:cNvPr id="0" name=""/>
        <dsp:cNvSpPr/>
      </dsp:nvSpPr>
      <dsp:spPr>
        <a:xfrm>
          <a:off x="4245699" y="0"/>
          <a:ext cx="2560689" cy="363696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0" bIns="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Group Work</a:t>
          </a:r>
        </a:p>
      </dsp:txBody>
      <dsp:txXfrm>
        <a:off x="4245699" y="0"/>
        <a:ext cx="2560689" cy="3636963"/>
      </dsp:txXfrm>
    </dsp:sp>
    <dsp:sp modelId="{4A3F583E-DF15-415E-9C3F-492D9F6213FE}">
      <dsp:nvSpPr>
        <dsp:cNvPr id="0" name=""/>
        <dsp:cNvSpPr/>
      </dsp:nvSpPr>
      <dsp:spPr>
        <a:xfrm>
          <a:off x="7115734" y="0"/>
          <a:ext cx="3437166" cy="363696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Open Lab </a:t>
          </a:r>
        </a:p>
      </dsp:txBody>
      <dsp:txXfrm rot="16200000">
        <a:off x="5968296" y="1147438"/>
        <a:ext cx="2982309" cy="687433"/>
      </dsp:txXfrm>
    </dsp:sp>
    <dsp:sp modelId="{DAF83D52-2776-4CD6-A725-AA507176C5DC}">
      <dsp:nvSpPr>
        <dsp:cNvPr id="0" name=""/>
        <dsp:cNvSpPr/>
      </dsp:nvSpPr>
      <dsp:spPr>
        <a:xfrm rot="5400000">
          <a:off x="6865856" y="2857950"/>
          <a:ext cx="534126" cy="51557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0B289-FE47-4C1A-8096-B08BAE559D63}">
      <dsp:nvSpPr>
        <dsp:cNvPr id="0" name=""/>
        <dsp:cNvSpPr/>
      </dsp:nvSpPr>
      <dsp:spPr>
        <a:xfrm>
          <a:off x="7803167" y="0"/>
          <a:ext cx="2560689" cy="363696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0" bIns="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Tutoring</a:t>
          </a:r>
        </a:p>
      </dsp:txBody>
      <dsp:txXfrm>
        <a:off x="7803167" y="0"/>
        <a:ext cx="2560689" cy="3636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5EECF-D7CA-4345-9714-DE8FCF0777B9}">
      <dsp:nvSpPr>
        <dsp:cNvPr id="0" name=""/>
        <dsp:cNvSpPr/>
      </dsp:nvSpPr>
      <dsp:spPr>
        <a:xfrm rot="5400000" flipH="1" flipV="1">
          <a:off x="-248616" y="664864"/>
          <a:ext cx="1657441" cy="1160208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MAT1033 Contextualized</a:t>
          </a:r>
        </a:p>
      </dsp:txBody>
      <dsp:txXfrm rot="-5400000">
        <a:off x="1" y="996351"/>
        <a:ext cx="1160208" cy="497233"/>
      </dsp:txXfrm>
    </dsp:sp>
    <dsp:sp modelId="{30CB96E8-D578-416E-BD66-BB2650BE2262}">
      <dsp:nvSpPr>
        <dsp:cNvPr id="0" name=""/>
        <dsp:cNvSpPr/>
      </dsp:nvSpPr>
      <dsp:spPr>
        <a:xfrm rot="5400000">
          <a:off x="3598561" y="-2154466"/>
          <a:ext cx="1846361" cy="67230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MAT1033/MAT1990L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Active Classroom Learning (CL) and Recitation Hall (RH)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Contextualized Curriculum for Business and Health Sciences Meta-Majors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Co-requisite Materials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Embedded Instructional Learning Assistants (ILAs)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Early Alerts and Intervention (EAI) Strategies &amp; Progress Monitoring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Standardized syllabi, assignments, assessments &amp; grading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Blackboard (BBL) Gradebook and Retention Centers</a:t>
          </a:r>
        </a:p>
      </dsp:txBody>
      <dsp:txXfrm rot="-5400000">
        <a:off x="1160208" y="374019"/>
        <a:ext cx="6632935" cy="1666097"/>
      </dsp:txXfrm>
    </dsp:sp>
    <dsp:sp modelId="{76039A79-AE0C-4587-93E8-476FFD8DEE1B}">
      <dsp:nvSpPr>
        <dsp:cNvPr id="0" name=""/>
        <dsp:cNvSpPr/>
      </dsp:nvSpPr>
      <dsp:spPr>
        <a:xfrm rot="5400000" flipH="1" flipV="1">
          <a:off x="-248616" y="2364134"/>
          <a:ext cx="1657441" cy="1160208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MAT1033 Redesign</a:t>
          </a:r>
        </a:p>
      </dsp:txBody>
      <dsp:txXfrm rot="-5400000">
        <a:off x="1" y="2695621"/>
        <a:ext cx="1160208" cy="497233"/>
      </dsp:txXfrm>
    </dsp:sp>
    <dsp:sp modelId="{9A86BEEA-1CDB-43A3-AEB0-4B7BE863D3EB}">
      <dsp:nvSpPr>
        <dsp:cNvPr id="0" name=""/>
        <dsp:cNvSpPr/>
      </dsp:nvSpPr>
      <dsp:spPr>
        <a:xfrm rot="5400000">
          <a:off x="3770019" y="-317285"/>
          <a:ext cx="1493899" cy="67230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MAT1033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Active CL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Mastery Worksheets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Embedded Learning Assistants (LAs)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EAI strategies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Standardized syllabi and assessments</a:t>
          </a:r>
        </a:p>
      </dsp:txBody>
      <dsp:txXfrm rot="-5400000">
        <a:off x="1155435" y="2370225"/>
        <a:ext cx="6650141" cy="1348047"/>
      </dsp:txXfrm>
    </dsp:sp>
    <dsp:sp modelId="{16366FDD-AA79-4D36-8D07-C068049E7555}">
      <dsp:nvSpPr>
        <dsp:cNvPr id="0" name=""/>
        <dsp:cNvSpPr/>
      </dsp:nvSpPr>
      <dsp:spPr>
        <a:xfrm rot="5400000" flipH="1" flipV="1">
          <a:off x="-248616" y="3893438"/>
          <a:ext cx="1657441" cy="1160208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Scaling of non-algebra pathway</a:t>
          </a:r>
        </a:p>
      </dsp:txBody>
      <dsp:txXfrm rot="-5400000">
        <a:off x="1" y="4224925"/>
        <a:ext cx="1160208" cy="497233"/>
      </dsp:txXfrm>
    </dsp:sp>
    <dsp:sp modelId="{787DECDA-3043-4B43-9A47-1B6BD0BE80AE}">
      <dsp:nvSpPr>
        <dsp:cNvPr id="0" name=""/>
        <dsp:cNvSpPr/>
      </dsp:nvSpPr>
      <dsp:spPr>
        <a:xfrm rot="5400000">
          <a:off x="3939985" y="1365269"/>
          <a:ext cx="1153967" cy="67230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MGF1106/MGF1107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Students with programs of study that do not require College Algebra for degree, transfer or baccalaureate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Non-Algebra = MGF (Mathematics, General &amp; Finite)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Alternative Path: </a:t>
          </a:r>
          <a:r>
            <a:rPr lang="en-US" sz="1400" b="1" kern="1200" dirty="0"/>
            <a:t>MAT0029/MGF1106</a:t>
          </a:r>
        </a:p>
      </dsp:txBody>
      <dsp:txXfrm rot="-5400000">
        <a:off x="1155435" y="4206151"/>
        <a:ext cx="6666735" cy="1041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CBEA-4D2D-429B-A276-4A31152D7DA1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90BEB-D16D-47A4-AEE6-EA96689BB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F5AFD-EF4A-4E3A-A8E1-51A67594F6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86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0396-CF20-418E-AAAB-8EB3C3B1A4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D307-A7DD-4591-9666-2D147C56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4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0396-CF20-418E-AAAB-8EB3C3B1A4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D307-A7DD-4591-9666-2D147C56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4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0396-CF20-418E-AAAB-8EB3C3B1A4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D307-A7DD-4591-9666-2D147C56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2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0396-CF20-418E-AAAB-8EB3C3B1A4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D307-A7DD-4591-9666-2D147C56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05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0396-CF20-418E-AAAB-8EB3C3B1A4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D307-A7DD-4591-9666-2D147C56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6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0396-CF20-418E-AAAB-8EB3C3B1A4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D307-A7DD-4591-9666-2D147C56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1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EA24-C593-4A43-BE7F-97F22F7DC6CE}" type="datetime1">
              <a:rPr lang="en-US" smtClean="0">
                <a:solidFill>
                  <a:prstClr val="black"/>
                </a:solidFill>
              </a:rPr>
              <a:t>5/28/2020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FA9F-404E-4330-9354-7146DCCD47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1" y="152401"/>
            <a:ext cx="2056108" cy="3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706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E6C9-BDBB-48E6-82FB-D03412EC1657}" type="datetime1">
              <a:rPr lang="en-US" smtClean="0">
                <a:solidFill>
                  <a:prstClr val="black"/>
                </a:solidFill>
              </a:rPr>
              <a:t>5/28/2020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FA9F-404E-4330-9354-7146DCCD47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1" y="152401"/>
            <a:ext cx="2056108" cy="3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80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63B-24E8-46DB-B906-28C1262A094F}" type="datetime1">
              <a:rPr lang="en-US" smtClean="0">
                <a:solidFill>
                  <a:prstClr val="black"/>
                </a:solidFill>
              </a:rPr>
              <a:t>5/28/2020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FA9F-404E-4330-9354-7146DCCD47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51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F2F7-441F-47A2-A0D6-9EAFD60DD7D4}" type="datetime1">
              <a:rPr lang="en-US" smtClean="0">
                <a:solidFill>
                  <a:prstClr val="black"/>
                </a:solidFill>
              </a:rPr>
              <a:t>5/28/2020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FA9F-404E-4330-9354-7146DCCD47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7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1B9E-FE84-4F36-9ED4-80B387462616}" type="datetime1">
              <a:rPr lang="en-US" smtClean="0">
                <a:solidFill>
                  <a:prstClr val="black"/>
                </a:solidFill>
              </a:rPr>
              <a:t>5/28/2020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FA9F-404E-4330-9354-7146DCCD47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0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0396-CF20-418E-AAAB-8EB3C3B1A4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D307-A7DD-4591-9666-2D147C56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0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F133-D87C-40BE-B009-0AA560D90AF7}" type="datetime1">
              <a:rPr lang="en-US" smtClean="0">
                <a:solidFill>
                  <a:prstClr val="black"/>
                </a:solidFill>
              </a:rPr>
              <a:t>5/28/2020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FA9F-404E-4330-9354-7146DCCD47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45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82E2-FE21-4B0C-8549-47D578E9670A}" type="datetime1">
              <a:rPr lang="en-US" smtClean="0">
                <a:solidFill>
                  <a:prstClr val="black"/>
                </a:solidFill>
              </a:rPr>
              <a:t>5/28/2020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FA9F-404E-4330-9354-7146DCCD47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72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B1A7-1F92-48B3-8FF1-3A8F492BB2D1}" type="datetime1">
              <a:rPr lang="en-US" smtClean="0">
                <a:solidFill>
                  <a:prstClr val="black"/>
                </a:solidFill>
              </a:rPr>
              <a:t>5/28/2020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FA9F-404E-4330-9354-7146DCCD47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323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F5B2-159F-4833-BAFD-17E5A5A8FDFE}" type="datetime1">
              <a:rPr lang="en-US" smtClean="0">
                <a:solidFill>
                  <a:prstClr val="black"/>
                </a:solidFill>
              </a:rPr>
              <a:t>5/28/2020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DFA9F-404E-4330-9354-7146DCCD47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77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778B-7028-4380-B532-7C8A320A6A35}" type="datetime1">
              <a:rPr lang="en-US" smtClean="0">
                <a:solidFill>
                  <a:prstClr val="black"/>
                </a:solidFill>
              </a:rPr>
              <a:t>5/28/2020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FA9F-404E-4330-9354-7146DCCD47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65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21C-36FB-41E5-9512-5E83C3BBD856}" type="datetime1">
              <a:rPr lang="en-US" smtClean="0">
                <a:solidFill>
                  <a:prstClr val="black"/>
                </a:solidFill>
              </a:rPr>
              <a:t>5/28/2020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FA9F-404E-4330-9354-7146DCCD47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5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0396-CF20-418E-AAAB-8EB3C3B1A4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D307-A7DD-4591-9666-2D147C56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7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0396-CF20-418E-AAAB-8EB3C3B1A4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D307-A7DD-4591-9666-2D147C56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6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0396-CF20-418E-AAAB-8EB3C3B1A4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D307-A7DD-4591-9666-2D147C56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3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0396-CF20-418E-AAAB-8EB3C3B1A4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D307-A7DD-4591-9666-2D147C56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7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0396-CF20-418E-AAAB-8EB3C3B1A4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D307-A7DD-4591-9666-2D147C56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8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0396-CF20-418E-AAAB-8EB3C3B1A4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D307-A7DD-4591-9666-2D147C56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744C0396-CF20-418E-AAAB-8EB3C3B1A4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774D307-A7DD-4591-9666-2D147C56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3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44C0396-CF20-418E-AAAB-8EB3C3B1A4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774D307-A7DD-4591-9666-2D147C56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30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CB4414F-4808-4725-A804-BBB85BEB86C2}" type="datetime1">
              <a:rPr lang="en-US" smtClean="0">
                <a:solidFill>
                  <a:prstClr val="black"/>
                </a:solidFill>
              </a:rPr>
              <a:t>5/28/2020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1" y="152401"/>
            <a:ext cx="2056108" cy="3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02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dc.edu/math/ccat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713" y="273269"/>
            <a:ext cx="10680157" cy="459302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Recitation Hall</a:t>
            </a:r>
            <a:r>
              <a:rPr lang="en-US" sz="4800"/>
              <a:t>: </a:t>
            </a:r>
            <a:br>
              <a:rPr lang="en-US" sz="4800"/>
            </a:br>
            <a:r>
              <a:rPr lang="en-US" sz="4800"/>
              <a:t>Effective </a:t>
            </a:r>
            <a:r>
              <a:rPr lang="en-US" sz="4800" dirty="0"/>
              <a:t>Peer-Facilitation of a Gateway Math Co-requisite 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4207" y="5381295"/>
            <a:ext cx="9144000" cy="1283495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4300" dirty="0"/>
              <a:t>Dr. Roger Isaac Blanco</a:t>
            </a:r>
          </a:p>
          <a:p>
            <a:r>
              <a:rPr lang="en-US" sz="4300" dirty="0"/>
              <a:t>Miami Dade College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Image result for mdc logo png">
            <a:extLst>
              <a:ext uri="{FF2B5EF4-FFF2-40B4-BE49-F238E27FC236}">
                <a16:creationId xmlns:a16="http://schemas.microsoft.com/office/drawing/2014/main" id="{EE36E483-230E-4985-B8E5-5943B3A11E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505451"/>
            <a:ext cx="2827020" cy="69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88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0000" y="462455"/>
            <a:ext cx="10561418" cy="3957741"/>
          </a:xfrm>
        </p:spPr>
        <p:txBody>
          <a:bodyPr/>
          <a:lstStyle/>
          <a:p>
            <a:r>
              <a:rPr lang="en-US" sz="3200" dirty="0"/>
              <a:t>Students use HEALTH SCIENCES concepts as the context for learning </a:t>
            </a:r>
            <a:r>
              <a:rPr lang="en-US" sz="3200" u="sng" dirty="0"/>
              <a:t>___mathematical_____</a:t>
            </a:r>
            <a:r>
              <a:rPr lang="en-US" sz="3200" dirty="0"/>
              <a:t> content. </a:t>
            </a:r>
            <a:br>
              <a:rPr lang="en-US" sz="3200" dirty="0"/>
            </a:br>
            <a:br>
              <a:rPr lang="en-US" sz="3200" dirty="0"/>
            </a:br>
            <a:r>
              <a:rPr lang="en-US" sz="2400" dirty="0"/>
              <a:t>Blood Pressure</a:t>
            </a:r>
            <a:br>
              <a:rPr lang="en-US" sz="2400" dirty="0"/>
            </a:br>
            <a:r>
              <a:rPr lang="en-US" sz="2400" dirty="0"/>
              <a:t>Fitness, Nutrition, Exercise &amp; Wellness</a:t>
            </a:r>
            <a:br>
              <a:rPr lang="en-US" sz="2400" dirty="0"/>
            </a:br>
            <a:r>
              <a:rPr lang="en-US" sz="2400" dirty="0"/>
              <a:t>Physical Therapy</a:t>
            </a:r>
            <a:br>
              <a:rPr lang="en-US" sz="2400" dirty="0"/>
            </a:br>
            <a:r>
              <a:rPr lang="en-US" sz="2400" dirty="0"/>
              <a:t>Burn Unit &amp; Body Surface Area</a:t>
            </a:r>
            <a:br>
              <a:rPr lang="en-US" sz="2400" dirty="0"/>
            </a:br>
            <a:r>
              <a:rPr lang="en-US" sz="2400" dirty="0"/>
              <a:t>Alzheimer’s &amp; Dementia </a:t>
            </a:r>
            <a:br>
              <a:rPr lang="en-US" sz="2400" dirty="0"/>
            </a:br>
            <a:r>
              <a:rPr lang="en-US" sz="2400" dirty="0"/>
              <a:t>Hospital Administration &amp; Staffing </a:t>
            </a:r>
            <a:br>
              <a:rPr lang="en-US" sz="2400" dirty="0"/>
            </a:br>
            <a:r>
              <a:rPr lang="en-US" sz="2400" dirty="0"/>
              <a:t>Treating Disease &amp; Drug Dosages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961944"/>
          </a:xfrm>
        </p:spPr>
        <p:txBody>
          <a:bodyPr/>
          <a:lstStyle/>
          <a:p>
            <a:r>
              <a:rPr lang="en-US" sz="2800" dirty="0"/>
              <a:t>Contextualizing for Targeted Majors with Large Enrollment </a:t>
            </a:r>
          </a:p>
        </p:txBody>
      </p:sp>
    </p:spTree>
    <p:extLst>
      <p:ext uri="{BB962C8B-B14F-4D97-AF65-F5344CB8AC3E}">
        <p14:creationId xmlns:p14="http://schemas.microsoft.com/office/powerpoint/2010/main" val="375898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712" y="173919"/>
            <a:ext cx="10571998" cy="1434164"/>
          </a:xfrm>
        </p:spPr>
        <p:txBody>
          <a:bodyPr/>
          <a:lstStyle/>
          <a:p>
            <a:r>
              <a:rPr lang="en-US" sz="4400" i="1" dirty="0"/>
              <a:t>Co-Requisite</a:t>
            </a:r>
            <a:r>
              <a:rPr lang="en-US" dirty="0"/>
              <a:t> Is the Name of the Curriculum for Recitation Hall with ILA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510599" cy="4441272"/>
          </a:xfrm>
        </p:spPr>
        <p:txBody>
          <a:bodyPr>
            <a:noAutofit/>
          </a:bodyPr>
          <a:lstStyle/>
          <a:p>
            <a:r>
              <a:rPr lang="en-US" sz="2400" b="1" dirty="0"/>
              <a:t>PART A</a:t>
            </a:r>
            <a:r>
              <a:rPr lang="en-US" sz="2400" dirty="0"/>
              <a:t>: Activate Prior Knowledge &amp; Worked Out Examples </a:t>
            </a:r>
          </a:p>
          <a:p>
            <a:r>
              <a:rPr lang="en-US" sz="2400" b="1" dirty="0"/>
              <a:t>PART B</a:t>
            </a:r>
            <a:r>
              <a:rPr lang="en-US" sz="2400" dirty="0"/>
              <a:t>: Contextualized Real Life Scenarios &amp; Problem Situations building on material taught by professor</a:t>
            </a:r>
          </a:p>
          <a:p>
            <a:r>
              <a:rPr lang="en-US" sz="2400" b="1" dirty="0"/>
              <a:t>PART C</a:t>
            </a:r>
            <a:r>
              <a:rPr lang="en-US" sz="2400" dirty="0"/>
              <a:t>: Easy Problems from Harder Next Course (for use after a Unit Test)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829561"/>
              </p:ext>
            </p:extLst>
          </p:nvPr>
        </p:nvGraphicFramePr>
        <p:xfrm>
          <a:off x="1265490" y="2370928"/>
          <a:ext cx="3001710" cy="388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Acrobat Document" r:id="rId3" imgW="5829089" imgH="7543747" progId="Acrobat.Document.DC">
                  <p:embed/>
                </p:oleObj>
              </mc:Choice>
              <mc:Fallback>
                <p:oleObj name="Acrobat Document" r:id="rId3" imgW="5829089" imgH="7543747" progId="Acrobat.Document.DC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5490" y="2370928"/>
                        <a:ext cx="3001710" cy="3885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10002-E002-4F53-81B2-6CD481A37E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7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Step: Hiring Employees (ILAs)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Advertise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14729" y="3017520"/>
            <a:ext cx="5189856" cy="284353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Good at Teaching? Good at Math? </a:t>
            </a:r>
          </a:p>
          <a:p>
            <a:pPr lvl="0"/>
            <a:r>
              <a:rPr lang="en-US" dirty="0"/>
              <a:t>Part-Time Employee, 7-20 hours per week</a:t>
            </a:r>
          </a:p>
          <a:p>
            <a:pPr lvl="0"/>
            <a:r>
              <a:rPr lang="en-US" dirty="0"/>
              <a:t>3.0 or higher in the assigned course (or a more advanced course in the same sequence).</a:t>
            </a:r>
          </a:p>
          <a:p>
            <a:r>
              <a:rPr lang="en-US" dirty="0"/>
              <a:t>Ability to work flexible schedule including evening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Interview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Ability to work well in a multi-ethnic and multi-cultural environment with students, faculty and staff</a:t>
            </a:r>
          </a:p>
          <a:p>
            <a:pPr lvl="0"/>
            <a:r>
              <a:rPr lang="en-US" dirty="0"/>
              <a:t>Possess excellent interpersonal skills including oral and written communication</a:t>
            </a:r>
          </a:p>
          <a:p>
            <a:pPr lvl="0"/>
            <a:r>
              <a:rPr lang="en-US" dirty="0"/>
              <a:t>Take pride in improving as an instructor through gaining &amp; employing research-based knowledge</a:t>
            </a:r>
          </a:p>
          <a:p>
            <a:pPr lvl="0"/>
            <a:r>
              <a:rPr lang="en-US" dirty="0"/>
              <a:t>Combats stereotype threat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7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Labor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Faculty</a:t>
            </a:r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14729" y="3004457"/>
            <a:ext cx="5189856" cy="285659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Distribute Syllabus &amp; Plan Pacing </a:t>
            </a:r>
          </a:p>
          <a:p>
            <a:r>
              <a:rPr lang="en-US" sz="2000" dirty="0"/>
              <a:t>Teach from STUDENT TEXT</a:t>
            </a:r>
          </a:p>
          <a:p>
            <a:r>
              <a:rPr lang="en-US" sz="2000" dirty="0"/>
              <a:t>Assign Home Learning, including PERFORMANCE TASKS</a:t>
            </a:r>
          </a:p>
          <a:p>
            <a:r>
              <a:rPr lang="en-US" sz="2000" dirty="0"/>
              <a:t>Administer Quizzes (retrieval practice) and Tests</a:t>
            </a:r>
          </a:p>
          <a:p>
            <a:r>
              <a:rPr lang="en-US" sz="2000" dirty="0"/>
              <a:t>Grade &amp; Inform Students of Their Progress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ILA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570617" y="3004457"/>
            <a:ext cx="4811381" cy="285659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000" dirty="0"/>
              <a:t>Weekly Meeting with Professor to Discuss Progress</a:t>
            </a:r>
          </a:p>
          <a:p>
            <a:pPr lvl="0"/>
            <a:r>
              <a:rPr lang="en-US" sz="2000" dirty="0"/>
              <a:t>Assist Professor </a:t>
            </a:r>
            <a:r>
              <a:rPr lang="en-US" sz="2000" b="1" dirty="0"/>
              <a:t>During</a:t>
            </a:r>
            <a:r>
              <a:rPr lang="en-US" sz="2000" dirty="0"/>
              <a:t> MAT1033 Class</a:t>
            </a:r>
            <a:endParaRPr lang="en-US" dirty="0"/>
          </a:p>
          <a:p>
            <a:r>
              <a:rPr lang="en-US" sz="2000" dirty="0"/>
              <a:t>Conduct RECITATION HALL, teaching from CO-REQUISITE TEXT &amp; COLLEGE ALGEBRA READY</a:t>
            </a:r>
          </a:p>
          <a:p>
            <a:r>
              <a:rPr lang="en-US" sz="2000" dirty="0"/>
              <a:t>Contact Students about Absences</a:t>
            </a:r>
          </a:p>
          <a:p>
            <a:r>
              <a:rPr lang="en-US" sz="2000" dirty="0"/>
              <a:t>Attend PEDAGOGY Class or Seminars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3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09" y="262811"/>
            <a:ext cx="4721841" cy="626384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952755"/>
              </p:ext>
            </p:extLst>
          </p:nvPr>
        </p:nvGraphicFramePr>
        <p:xfrm>
          <a:off x="862150" y="321817"/>
          <a:ext cx="4794068" cy="62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Acrobat Document" r:id="rId4" imgW="5829089" imgH="7543747" progId="Acrobat.Document.DC">
                  <p:embed/>
                </p:oleObj>
              </mc:Choice>
              <mc:Fallback>
                <p:oleObj name="Acrobat Document" r:id="rId4" imgW="5829089" imgH="7543747" progId="Acrobat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2150" y="321817"/>
                        <a:ext cx="4794068" cy="6204838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6"/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86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803522"/>
              </p:ext>
            </p:extLst>
          </p:nvPr>
        </p:nvGraphicFramePr>
        <p:xfrm>
          <a:off x="3874072" y="344234"/>
          <a:ext cx="4730432" cy="612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Acrobat Document" r:id="rId3" imgW="5829089" imgH="7543747" progId="Acrobat.Document.DC">
                  <p:embed/>
                </p:oleObj>
              </mc:Choice>
              <mc:Fallback>
                <p:oleObj name="Acrobat Document" r:id="rId3" imgW="5829089" imgH="754374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4072" y="344234"/>
                        <a:ext cx="4730432" cy="612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592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 Ways of Mastering ___________________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938439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9957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Required Recitation Hall Led by ILA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Each student benefits from the required </a:t>
            </a:r>
            <a:r>
              <a:rPr lang="en-US" sz="3200" b="1" dirty="0"/>
              <a:t>two hours of Recitation Hall </a:t>
            </a:r>
            <a:r>
              <a:rPr lang="en-US" sz="3200" dirty="0"/>
              <a:t>per week, during which time the Co-Requisite packet is completed with a peer or small group. The ILA directs this work, and elicits student explanations for solutions.  </a:t>
            </a:r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77" y="2222500"/>
            <a:ext cx="4852696" cy="3638550"/>
          </a:xfrm>
        </p:spPr>
      </p:pic>
    </p:spTree>
    <p:extLst>
      <p:ext uri="{BB962C8B-B14F-4D97-AF65-F5344CB8AC3E}">
        <p14:creationId xmlns:p14="http://schemas.microsoft.com/office/powerpoint/2010/main" val="3398779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Deeper Understanding in </a:t>
            </a:r>
            <a:r>
              <a:rPr lang="en-US" b="1" dirty="0"/>
              <a:t>Recitation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The purpose of the ILA is not to teach the material nor to solve the problems for the student but </a:t>
            </a:r>
            <a:r>
              <a:rPr lang="en-US" sz="3200" b="1" dirty="0"/>
              <a:t>to facilitate the student’s small group interaction and discourse </a:t>
            </a:r>
            <a:r>
              <a:rPr lang="en-US" sz="3200" dirty="0"/>
              <a:t>as the students work through the Co-Requisite material.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77" y="2222500"/>
            <a:ext cx="4852696" cy="3638550"/>
          </a:xfrm>
        </p:spPr>
      </p:pic>
    </p:spTree>
    <p:extLst>
      <p:ext uri="{BB962C8B-B14F-4D97-AF65-F5344CB8AC3E}">
        <p14:creationId xmlns:p14="http://schemas.microsoft.com/office/powerpoint/2010/main" val="1268915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Recitation Hall: Comfort &amp; Accountability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89" y="2222500"/>
            <a:ext cx="4852696" cy="36385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194583" cy="4361393"/>
          </a:xfrm>
        </p:spPr>
        <p:txBody>
          <a:bodyPr/>
          <a:lstStyle/>
          <a:p>
            <a:r>
              <a:rPr lang="en-US" dirty="0"/>
              <a:t>Attendance in Recitation Hall is </a:t>
            </a:r>
            <a:r>
              <a:rPr lang="en-US" b="1" dirty="0"/>
              <a:t>mandatory </a:t>
            </a:r>
            <a:r>
              <a:rPr lang="en-US" dirty="0"/>
              <a:t>and is part of a student’s grade.</a:t>
            </a:r>
            <a:r>
              <a:rPr lang="en-US" b="1" dirty="0"/>
              <a:t> </a:t>
            </a:r>
            <a:r>
              <a:rPr lang="en-US" dirty="0"/>
              <a:t>The students will be quizzed on the material in the Co-Requisite packet each week. </a:t>
            </a:r>
          </a:p>
          <a:p>
            <a:r>
              <a:rPr lang="en-US" sz="2400" dirty="0"/>
              <a:t>The work in Recitation Hall allows the formation of friendships, study buddies and informal co-</a:t>
            </a:r>
            <a:r>
              <a:rPr lang="en-US" sz="2400" dirty="0" err="1"/>
              <a:t>horts</a:t>
            </a:r>
            <a:r>
              <a:rPr lang="en-US" sz="2400" dirty="0"/>
              <a:t> to move onto the next course together.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57" y="567559"/>
            <a:ext cx="9301657" cy="53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14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ILA’s Offer UNIT TEST PREPARATION: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24" y="1825625"/>
            <a:ext cx="3635979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/>
              <a:t>The Recitation Hall Lab offers individual review sessions during Open Lab time to students for </a:t>
            </a:r>
            <a:r>
              <a:rPr lang="en-US" sz="2000" b="1" dirty="0"/>
              <a:t>four days</a:t>
            </a:r>
            <a:r>
              <a:rPr lang="en-US" sz="2000" dirty="0"/>
              <a:t> before the scheduled Unit Test. 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2222286"/>
            <a:ext cx="7724399" cy="4362663"/>
          </a:xfrm>
        </p:spPr>
        <p:txBody>
          <a:bodyPr>
            <a:normAutofit/>
          </a:bodyPr>
          <a:lstStyle/>
          <a:p>
            <a:pPr lvl="2"/>
            <a:r>
              <a:rPr lang="en-US" sz="2400" dirty="0"/>
              <a:t>The ILA will interview and assess the student’s academic needs:  </a:t>
            </a:r>
            <a:endParaRPr lang="en-US" sz="2800" dirty="0"/>
          </a:p>
          <a:p>
            <a:pPr lvl="3"/>
            <a:r>
              <a:rPr lang="en-US" sz="2000" dirty="0"/>
              <a:t>Text for that Unit—which problems were not completed</a:t>
            </a:r>
            <a:endParaRPr lang="en-US" sz="2400" dirty="0"/>
          </a:p>
          <a:p>
            <a:pPr lvl="3"/>
            <a:r>
              <a:rPr lang="en-US" sz="2000" dirty="0"/>
              <a:t>Booklet 6 homework practice problems</a:t>
            </a:r>
            <a:endParaRPr lang="en-US" sz="2400" dirty="0"/>
          </a:p>
          <a:p>
            <a:pPr lvl="3"/>
            <a:r>
              <a:rPr lang="en-US" sz="2000" dirty="0"/>
              <a:t>Quizzes</a:t>
            </a:r>
            <a:endParaRPr lang="en-US" sz="2400" dirty="0"/>
          </a:p>
          <a:p>
            <a:pPr lvl="3"/>
            <a:r>
              <a:rPr lang="en-US" sz="2000" b="1" dirty="0"/>
              <a:t>Booklet 6 Practice Test</a:t>
            </a:r>
            <a:r>
              <a:rPr lang="en-US" sz="2000" dirty="0"/>
              <a:t>—understanding his or her mistakes or process errors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6333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ILA’s Offer Specific Feedback: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24" y="2939143"/>
            <a:ext cx="5893676" cy="3237820"/>
          </a:xfrm>
        </p:spPr>
        <p:txBody>
          <a:bodyPr>
            <a:normAutofit/>
          </a:bodyPr>
          <a:lstStyle/>
          <a:p>
            <a:r>
              <a:rPr lang="en-US" sz="3200" dirty="0"/>
              <a:t>Students will be offered a Unit Test Review Session after a minimum of </a:t>
            </a:r>
            <a:r>
              <a:rPr lang="en-US" sz="3200" b="1" dirty="0"/>
              <a:t>one-hour</a:t>
            </a:r>
            <a:r>
              <a:rPr lang="en-US" sz="3200" dirty="0"/>
              <a:t> of reviewing the unit during Open Lab hours. 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738671"/>
            <a:ext cx="5194583" cy="3638764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2800" dirty="0"/>
              <a:t>After taking the Unit Test Review Session, the </a:t>
            </a:r>
            <a:r>
              <a:rPr lang="en-US" sz="2800" b="1" dirty="0"/>
              <a:t>student’s incorrect solutions</a:t>
            </a:r>
            <a:r>
              <a:rPr lang="en-US" sz="2800" dirty="0"/>
              <a:t> will be reviewed with the student by the ILA.   </a:t>
            </a:r>
          </a:p>
          <a:p>
            <a:pPr marL="914400" lvl="2" indent="0">
              <a:buNone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74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3406" y="2572573"/>
            <a:ext cx="10339452" cy="1468800"/>
          </a:xfrm>
        </p:spPr>
        <p:txBody>
          <a:bodyPr/>
          <a:lstStyle/>
          <a:p>
            <a:r>
              <a:rPr lang="en-US" dirty="0"/>
              <a:t>REMIND </a:t>
            </a:r>
            <a:r>
              <a:rPr lang="en-US" sz="4400" b="0" dirty="0"/>
              <a:t>(non-numbered TEXT), </a:t>
            </a:r>
            <a:r>
              <a:rPr lang="en-US" sz="4400" dirty="0"/>
              <a:t>Phone Call</a:t>
            </a:r>
            <a:br>
              <a:rPr lang="en-US" sz="4400" dirty="0"/>
            </a:br>
            <a:r>
              <a:rPr lang="en-US" sz="4400" dirty="0"/>
              <a:t>Email</a:t>
            </a:r>
            <a:br>
              <a:rPr lang="en-US" sz="4400" dirty="0"/>
            </a:br>
            <a:r>
              <a:rPr lang="en-US" sz="4400" dirty="0"/>
              <a:t>Blackboard Retention Center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1276353"/>
          </a:xfrm>
        </p:spPr>
        <p:txBody>
          <a:bodyPr/>
          <a:lstStyle/>
          <a:p>
            <a:r>
              <a:rPr lang="en-US" sz="6000" dirty="0"/>
              <a:t>Early Alerts &amp; Interventions </a:t>
            </a:r>
          </a:p>
        </p:txBody>
      </p:sp>
    </p:spTree>
    <p:extLst>
      <p:ext uri="{BB962C8B-B14F-4D97-AF65-F5344CB8AC3E}">
        <p14:creationId xmlns:p14="http://schemas.microsoft.com/office/powerpoint/2010/main" val="3471411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027" y="259398"/>
            <a:ext cx="6439157" cy="868362"/>
          </a:xfrm>
        </p:spPr>
        <p:txBody>
          <a:bodyPr/>
          <a:lstStyle/>
          <a:p>
            <a:r>
              <a:rPr lang="en-US" sz="4000" b="1" dirty="0">
                <a:latin typeface="+mn-lt"/>
              </a:rPr>
              <a:t>Key Areas of Strategic Redesign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212967" y="1127760"/>
          <a:ext cx="7883276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61760"/>
            <a:ext cx="548640" cy="396240"/>
          </a:xfrm>
        </p:spPr>
        <p:txBody>
          <a:bodyPr/>
          <a:lstStyle/>
          <a:p>
            <a:pPr defTabSz="914400"/>
            <a:fld id="{44EDFA9F-404E-4330-9354-7146DCCD4767}" type="slidenum">
              <a:rPr lang="en-US">
                <a:solidFill>
                  <a:prstClr val="black"/>
                </a:solidFill>
                <a:latin typeface="Calibri"/>
              </a:rPr>
              <a:pPr defTabSz="914400"/>
              <a:t>23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956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390" y="139538"/>
            <a:ext cx="8488881" cy="81867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Meeting Objectives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55691" y="1844806"/>
            <a:ext cx="7576805" cy="354346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55691" y="1844805"/>
            <a:ext cx="7233733" cy="37797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u="sng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</p:nvPr>
        </p:nvGraphicFramePr>
        <p:xfrm>
          <a:off x="2316602" y="958216"/>
          <a:ext cx="7943381" cy="144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851">
                  <a:extLst>
                    <a:ext uri="{9D8B030D-6E8A-4147-A177-3AD203B41FA5}">
                      <a16:colId xmlns:a16="http://schemas.microsoft.com/office/drawing/2014/main" val="1636805800"/>
                    </a:ext>
                  </a:extLst>
                </a:gridCol>
                <a:gridCol w="1613559">
                  <a:extLst>
                    <a:ext uri="{9D8B030D-6E8A-4147-A177-3AD203B41FA5}">
                      <a16:colId xmlns:a16="http://schemas.microsoft.com/office/drawing/2014/main" val="2945810354"/>
                    </a:ext>
                  </a:extLst>
                </a:gridCol>
                <a:gridCol w="1625004">
                  <a:extLst>
                    <a:ext uri="{9D8B030D-6E8A-4147-A177-3AD203B41FA5}">
                      <a16:colId xmlns:a16="http://schemas.microsoft.com/office/drawing/2014/main" val="1909575693"/>
                    </a:ext>
                  </a:extLst>
                </a:gridCol>
                <a:gridCol w="2048421">
                  <a:extLst>
                    <a:ext uri="{9D8B030D-6E8A-4147-A177-3AD203B41FA5}">
                      <a16:colId xmlns:a16="http://schemas.microsoft.com/office/drawing/2014/main" val="3064801583"/>
                    </a:ext>
                  </a:extLst>
                </a:gridCol>
                <a:gridCol w="1606546">
                  <a:extLst>
                    <a:ext uri="{9D8B030D-6E8A-4147-A177-3AD203B41FA5}">
                      <a16:colId xmlns:a16="http://schemas.microsoft.com/office/drawing/2014/main" val="824208317"/>
                    </a:ext>
                  </a:extLst>
                </a:gridCol>
              </a:tblGrid>
              <a:tr h="767560">
                <a:tc>
                  <a:txBody>
                    <a:bodyPr/>
                    <a:lstStyle/>
                    <a:p>
                      <a:r>
                        <a:rPr lang="en-US" sz="1600" dirty="0" err="1"/>
                        <a:t>Obj</a:t>
                      </a:r>
                      <a:r>
                        <a:rPr lang="en-US" sz="1600" baseline="0" dirty="0"/>
                        <a:t> 1.</a:t>
                      </a:r>
                    </a:p>
                    <a:p>
                      <a:r>
                        <a:rPr lang="en-US" sz="1600" dirty="0"/>
                        <a:t>MAT1033 Pass</a:t>
                      </a:r>
                      <a:r>
                        <a:rPr lang="en-US" sz="1600" baseline="0" dirty="0"/>
                        <a:t> Rate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Obj</a:t>
                      </a:r>
                      <a:r>
                        <a:rPr lang="en-US" sz="1600" baseline="0" dirty="0"/>
                        <a:t> 2.</a:t>
                      </a:r>
                    </a:p>
                    <a:p>
                      <a:r>
                        <a:rPr lang="en-US" sz="1600" dirty="0"/>
                        <a:t>MAC1105 Registration 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Obj</a:t>
                      </a:r>
                      <a:r>
                        <a:rPr lang="en-US" sz="1600" baseline="0" dirty="0"/>
                        <a:t> 2.</a:t>
                      </a:r>
                    </a:p>
                    <a:p>
                      <a:r>
                        <a:rPr lang="en-US" sz="1600" dirty="0"/>
                        <a:t>MAC1105</a:t>
                      </a:r>
                    </a:p>
                    <a:p>
                      <a:r>
                        <a:rPr lang="en-US" sz="1600" baseline="0" dirty="0"/>
                        <a:t>Pass Rate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Obj</a:t>
                      </a:r>
                      <a:r>
                        <a:rPr lang="en-US" sz="1600" baseline="0" dirty="0"/>
                        <a:t> 3.</a:t>
                      </a:r>
                    </a:p>
                    <a:p>
                      <a:r>
                        <a:rPr lang="en-US" sz="1600" dirty="0"/>
                        <a:t>30 Credits Completion in One</a:t>
                      </a:r>
                      <a:r>
                        <a:rPr lang="en-US" sz="1600" baseline="0" dirty="0"/>
                        <a:t> Year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Obj</a:t>
                      </a:r>
                      <a:r>
                        <a:rPr lang="en-US" sz="1600" baseline="0" dirty="0"/>
                        <a:t> 4.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Fall-to-Fall Retention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447643"/>
                  </a:ext>
                </a:extLst>
              </a:tr>
              <a:tr h="64595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+13.4%</a:t>
                      </a:r>
                    </a:p>
                  </a:txBody>
                  <a:tcPr marL="68580" marR="68580" marT="3429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+5.6%</a:t>
                      </a:r>
                    </a:p>
                  </a:txBody>
                  <a:tcPr marL="68580" marR="68580" marT="3429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+4.8% </a:t>
                      </a:r>
                    </a:p>
                  </a:txBody>
                  <a:tcPr marL="68580" marR="68580" marT="3429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+7.5% </a:t>
                      </a:r>
                    </a:p>
                  </a:txBody>
                  <a:tcPr marL="68580" marR="68580" marT="3429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TBA% </a:t>
                      </a:r>
                    </a:p>
                  </a:txBody>
                  <a:tcPr marL="68580" marR="68580" marT="34290" marB="0" anchor="ctr"/>
                </a:tc>
                <a:extLst>
                  <a:ext uri="{0D108BD9-81ED-4DB2-BD59-A6C34878D82A}">
                    <a16:rowId xmlns:a16="http://schemas.microsoft.com/office/drawing/2014/main" val="18382613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653247" y="3338620"/>
          <a:ext cx="5336176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776">
                  <a:extLst>
                    <a:ext uri="{9D8B030D-6E8A-4147-A177-3AD203B41FA5}">
                      <a16:colId xmlns:a16="http://schemas.microsoft.com/office/drawing/2014/main" val="148574197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7642442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741200469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04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# of Terms: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610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# of Sessions: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47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# of Faculty: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11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Full time Faculty: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03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Adjunct Faculty: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367651"/>
                  </a:ext>
                </a:extLst>
              </a:tr>
              <a:tr h="352266">
                <a:tc>
                  <a:txBody>
                    <a:bodyPr/>
                    <a:lstStyle/>
                    <a:p>
                      <a:r>
                        <a:rPr lang="en-US" dirty="0"/>
                        <a:t>Total # of Enrolled Students: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1,760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1,687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863029"/>
                  </a:ext>
                </a:extLst>
              </a:tr>
              <a:tr h="352266">
                <a:tc>
                  <a:txBody>
                    <a:bodyPr/>
                    <a:lstStyle/>
                    <a:p>
                      <a:r>
                        <a:rPr lang="en-US" dirty="0"/>
                        <a:t>Total # of ILAs: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07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Student-Advisor Ratio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200:1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363417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758260" y="2496741"/>
            <a:ext cx="8488881" cy="818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1F497D"/>
                </a:solidFill>
                <a:latin typeface="Calibri"/>
              </a:rPr>
              <a:t>Program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119360" y="6414938"/>
            <a:ext cx="548640" cy="396240"/>
          </a:xfrm>
        </p:spPr>
        <p:txBody>
          <a:bodyPr/>
          <a:lstStyle/>
          <a:p>
            <a:pPr defTabSz="914400"/>
            <a:fld id="{44EDFA9F-404E-4330-9354-7146DCCD4767}" type="slidenum">
              <a:rPr lang="en-US">
                <a:solidFill>
                  <a:prstClr val="black"/>
                </a:solidFill>
                <a:latin typeface="Calibri"/>
              </a:rPr>
              <a:pPr defTabSz="914400"/>
              <a:t>24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631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E651DD7F-74BA-4A0C-965B-6FA61CAE13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41" y="205317"/>
            <a:ext cx="9394834" cy="5900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9A012E-45AE-4482-B0F7-DEFFDB40C16E}"/>
              </a:ext>
            </a:extLst>
          </p:cNvPr>
          <p:cNvSpPr txBox="1"/>
          <p:nvPr/>
        </p:nvSpPr>
        <p:spPr>
          <a:xfrm>
            <a:off x="3895725" y="618701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https://www.mdc.edu/math/ccat/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89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1524000"/>
            <a:ext cx="5103737" cy="4140200"/>
          </a:xfrm>
          <a:prstGeom prst="rect">
            <a:avLst/>
          </a:prstGeom>
        </p:spPr>
      </p:pic>
      <p:pic>
        <p:nvPicPr>
          <p:cNvPr id="4" name="Picture 3" descr="Image result for mdc logo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1"/>
            <a:ext cx="2827020" cy="69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826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continue the conversation . 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0000" y="2890982"/>
            <a:ext cx="10571998" cy="23828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0" dirty="0"/>
              <a:t>Dr. Roger Isaac Blanco</a:t>
            </a:r>
          </a:p>
          <a:p>
            <a:r>
              <a:rPr lang="en-US" sz="3200" b="0" dirty="0"/>
              <a:t>Grant Director, Pedagogy</a:t>
            </a:r>
          </a:p>
          <a:p>
            <a:r>
              <a:rPr lang="en-US" sz="3200" b="0" dirty="0"/>
              <a:t>Miami Dade College</a:t>
            </a:r>
          </a:p>
          <a:p>
            <a:r>
              <a:rPr lang="en-US" sz="3200" b="0" dirty="0"/>
              <a:t>rblanco7@mdc.edu</a:t>
            </a:r>
          </a:p>
          <a:p>
            <a:r>
              <a:rPr lang="en-US" sz="3200" b="0" dirty="0"/>
              <a:t>305-237-2754 </a:t>
            </a:r>
          </a:p>
        </p:txBody>
      </p:sp>
    </p:spTree>
    <p:extLst>
      <p:ext uri="{BB962C8B-B14F-4D97-AF65-F5344CB8AC3E}">
        <p14:creationId xmlns:p14="http://schemas.microsoft.com/office/powerpoint/2010/main" val="205236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55" y="714704"/>
            <a:ext cx="923163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5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Step: Create “Lab” Course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656" y="2225018"/>
            <a:ext cx="1106204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PERMISSION from Academic Council for Experimental Course (in Florida, coded 1990L)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Zero Credit, Two-hour Required Time for Recitation Hall; Must Be on Student’s Schedule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Submit Objectives under each Competency</a:t>
            </a:r>
          </a:p>
        </p:txBody>
      </p:sp>
    </p:spTree>
    <p:extLst>
      <p:ext uri="{BB962C8B-B14F-4D97-AF65-F5344CB8AC3E}">
        <p14:creationId xmlns:p14="http://schemas.microsoft.com/office/powerpoint/2010/main" val="292903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26124"/>
            <a:ext cx="10561418" cy="4677104"/>
          </a:xfrm>
        </p:spPr>
        <p:txBody>
          <a:bodyPr/>
          <a:lstStyle/>
          <a:p>
            <a:pPr algn="l"/>
            <a:r>
              <a:rPr lang="en-US" sz="2800" dirty="0"/>
              <a:t>Students will get individualized, small group or whole group instruction to deepen their conceptual understanding of _______________________. The students will reinforce and apply their content knowledge with effective problem-solving techniques and non-cognitive activities to make _________________ meaningful and relevant to their fields of study while strengthening the concepts needed to achieve the objectives of </a:t>
            </a:r>
            <a:r>
              <a:rPr lang="en-US" sz="2800" u="sng" dirty="0"/>
              <a:t>(Gateway course)</a:t>
            </a:r>
            <a:r>
              <a:rPr lang="en-US" sz="2800" dirty="0"/>
              <a:t>. (2 hr. lab)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 err="1"/>
              <a:t>Corequisite</a:t>
            </a:r>
            <a:r>
              <a:rPr lang="en-US" sz="2800" dirty="0"/>
              <a:t>: </a:t>
            </a:r>
            <a:r>
              <a:rPr lang="en-US" sz="2800" u="sng" dirty="0"/>
              <a:t>(Gateway course)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1350827"/>
          </a:xfrm>
        </p:spPr>
        <p:txBody>
          <a:bodyPr>
            <a:normAutofit/>
          </a:bodyPr>
          <a:lstStyle/>
          <a:p>
            <a:r>
              <a:rPr lang="en-US" sz="4000" dirty="0"/>
              <a:t>Recitation Hall “Lab” Course Description</a:t>
            </a:r>
          </a:p>
        </p:txBody>
      </p:sp>
    </p:spTree>
    <p:extLst>
      <p:ext uri="{BB962C8B-B14F-4D97-AF65-F5344CB8AC3E}">
        <p14:creationId xmlns:p14="http://schemas.microsoft.com/office/powerpoint/2010/main" val="165171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26124"/>
            <a:ext cx="10561418" cy="4677104"/>
          </a:xfrm>
        </p:spPr>
        <p:txBody>
          <a:bodyPr/>
          <a:lstStyle/>
          <a:p>
            <a:pPr lvl="1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Working in pairs or in small groups and focusing on </a:t>
            </a:r>
            <a:r>
              <a:rPr lang="en-US" sz="32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comparing and interpreting each other’s ideas</a:t>
            </a: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instead of simply getting the answer to a given problem</a:t>
            </a:r>
            <a:b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b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Revising, rewriting and/or </a:t>
            </a:r>
            <a:r>
              <a:rPr lang="en-US" sz="32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creating</a:t>
            </a: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scripted, conceptual questions about a given problem and/or problem situation</a:t>
            </a:r>
            <a:b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b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1350827"/>
          </a:xfrm>
        </p:spPr>
        <p:txBody>
          <a:bodyPr>
            <a:normAutofit/>
          </a:bodyPr>
          <a:lstStyle/>
          <a:p>
            <a:r>
              <a:rPr lang="en-US" sz="4000" dirty="0"/>
              <a:t>Recitation Hall “Lab” Objectives </a:t>
            </a:r>
          </a:p>
        </p:txBody>
      </p:sp>
    </p:spTree>
    <p:extLst>
      <p:ext uri="{BB962C8B-B14F-4D97-AF65-F5344CB8AC3E}">
        <p14:creationId xmlns:p14="http://schemas.microsoft.com/office/powerpoint/2010/main" val="144638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26124"/>
            <a:ext cx="10561418" cy="4677104"/>
          </a:xfrm>
        </p:spPr>
        <p:txBody>
          <a:bodyPr/>
          <a:lstStyle/>
          <a:p>
            <a:pPr lvl="1"/>
            <a:b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b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Creating models for real-life situations</a:t>
            </a:r>
            <a:b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b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Using EXCEL spreadsheets to create and analyze “what if” scenarios for real-life scenarios and/or situations</a:t>
            </a:r>
            <a:b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b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Completing computer-based assignments including proper representation and discussion of results to support their mastery of course content </a:t>
            </a:r>
            <a:b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1350827"/>
          </a:xfrm>
        </p:spPr>
        <p:txBody>
          <a:bodyPr>
            <a:normAutofit/>
          </a:bodyPr>
          <a:lstStyle/>
          <a:p>
            <a:r>
              <a:rPr lang="en-US" sz="4000" dirty="0"/>
              <a:t>Recitation Hall “Lab” Objectives </a:t>
            </a:r>
          </a:p>
        </p:txBody>
      </p:sp>
    </p:spTree>
    <p:extLst>
      <p:ext uri="{BB962C8B-B14F-4D97-AF65-F5344CB8AC3E}">
        <p14:creationId xmlns:p14="http://schemas.microsoft.com/office/powerpoint/2010/main" val="260028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Step: Writing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ILAs use CURRICULAR MATERIALS created by faculty. </a:t>
            </a:r>
          </a:p>
          <a:p>
            <a:r>
              <a:rPr lang="en-US" sz="2000" dirty="0"/>
              <a:t>Success in using Contextualizing Curriculum based on </a:t>
            </a:r>
            <a:r>
              <a:rPr lang="en-US" sz="2000" dirty="0" err="1"/>
              <a:t>Perin</a:t>
            </a:r>
            <a:r>
              <a:rPr lang="en-US" sz="2000" dirty="0"/>
              <a:t> (2011) and </a:t>
            </a:r>
            <a:r>
              <a:rPr lang="en-US" sz="2000" dirty="0" err="1"/>
              <a:t>Chaplot</a:t>
            </a:r>
            <a:r>
              <a:rPr lang="en-US" sz="2000" dirty="0"/>
              <a:t>, et al (2013).</a:t>
            </a:r>
          </a:p>
          <a:p>
            <a:r>
              <a:rPr lang="en-US" sz="2000" dirty="0"/>
              <a:t>Employ local names &amp; industries as well as youth culture references to increase student interest: </a:t>
            </a:r>
            <a:r>
              <a:rPr lang="en-US" sz="2000" dirty="0" err="1"/>
              <a:t>hoverboards</a:t>
            </a:r>
            <a:r>
              <a:rPr lang="en-US" sz="2000" dirty="0"/>
              <a:t>, energy drinks, YouTube as a Career, pizza &amp; sushi</a:t>
            </a:r>
            <a:endParaRPr lang="en-US" dirty="0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25" y="2222500"/>
            <a:ext cx="48514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5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0000" y="462455"/>
            <a:ext cx="10561418" cy="3957741"/>
          </a:xfrm>
        </p:spPr>
        <p:txBody>
          <a:bodyPr/>
          <a:lstStyle/>
          <a:p>
            <a:r>
              <a:rPr lang="en-US" sz="3200" dirty="0"/>
              <a:t>Students use BUSINESS concepts as the context for learning   </a:t>
            </a:r>
            <a:r>
              <a:rPr lang="en-US" sz="3200" u="sng" dirty="0"/>
              <a:t>  mathematical  _______</a:t>
            </a:r>
            <a:r>
              <a:rPr lang="en-US" sz="3200" dirty="0"/>
              <a:t> content.</a:t>
            </a:r>
            <a:br>
              <a:rPr lang="en-US" sz="3200" dirty="0"/>
            </a:br>
            <a:r>
              <a:rPr lang="en-US" sz="3200" dirty="0"/>
              <a:t> </a:t>
            </a:r>
            <a:br>
              <a:rPr lang="en-US" sz="3200" dirty="0"/>
            </a:br>
            <a:r>
              <a:rPr lang="en-US" sz="2400" dirty="0"/>
              <a:t>Appreciation &amp; Depreciation </a:t>
            </a:r>
            <a:br>
              <a:rPr lang="en-US" sz="2400" dirty="0"/>
            </a:br>
            <a:r>
              <a:rPr lang="en-US" sz="2400" dirty="0"/>
              <a:t>Revenue, Fixed Costs, Variable Costs, Profit</a:t>
            </a:r>
            <a:br>
              <a:rPr lang="en-US" sz="2400" dirty="0"/>
            </a:br>
            <a:r>
              <a:rPr lang="en-US" sz="2400" dirty="0"/>
              <a:t>Break-even Point </a:t>
            </a:r>
            <a:br>
              <a:rPr lang="en-US" sz="2400" dirty="0"/>
            </a:br>
            <a:r>
              <a:rPr lang="en-US" sz="2400" dirty="0"/>
              <a:t>Comparison of Vendors </a:t>
            </a:r>
            <a:br>
              <a:rPr lang="en-US" sz="2400" dirty="0"/>
            </a:br>
            <a:r>
              <a:rPr lang="en-US" sz="2400" dirty="0"/>
              <a:t>Meeting Production Deadlines </a:t>
            </a:r>
            <a:br>
              <a:rPr lang="en-US" sz="2400" dirty="0"/>
            </a:br>
            <a:r>
              <a:rPr lang="en-US" sz="2400" dirty="0"/>
              <a:t>Investment &amp; Borrowing </a:t>
            </a:r>
            <a:br>
              <a:rPr lang="en-US" sz="2400" dirty="0"/>
            </a:br>
            <a:r>
              <a:rPr lang="en-US" sz="2400" dirty="0"/>
              <a:t>Expansion &amp; Production Costs 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961944"/>
          </a:xfrm>
        </p:spPr>
        <p:txBody>
          <a:bodyPr/>
          <a:lstStyle/>
          <a:p>
            <a:r>
              <a:rPr lang="en-US" sz="2800" dirty="0"/>
              <a:t>Contextualizing for Targeted Majors with Large Enrollment </a:t>
            </a:r>
          </a:p>
        </p:txBody>
      </p:sp>
    </p:spTree>
    <p:extLst>
      <p:ext uri="{BB962C8B-B14F-4D97-AF65-F5344CB8AC3E}">
        <p14:creationId xmlns:p14="http://schemas.microsoft.com/office/powerpoint/2010/main" val="1389800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1218</Words>
  <Application>Microsoft Office PowerPoint</Application>
  <PresentationFormat>Widescreen</PresentationFormat>
  <Paragraphs>150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Rounded MT Bold</vt:lpstr>
      <vt:lpstr>Calibri</vt:lpstr>
      <vt:lpstr>Cambria</vt:lpstr>
      <vt:lpstr>Century Gothic</vt:lpstr>
      <vt:lpstr>Wingdings</vt:lpstr>
      <vt:lpstr>Wingdings 2</vt:lpstr>
      <vt:lpstr>Quotable</vt:lpstr>
      <vt:lpstr>Adjacency</vt:lpstr>
      <vt:lpstr>Acrobat Document</vt:lpstr>
      <vt:lpstr>Recitation Hall:  Effective Peer-Facilitation of a Gateway Math Co-requisite Course</vt:lpstr>
      <vt:lpstr>PowerPoint Presentation</vt:lpstr>
      <vt:lpstr>PowerPoint Presentation</vt:lpstr>
      <vt:lpstr>First Step: Create “Lab” Course </vt:lpstr>
      <vt:lpstr>Students will get individualized, small group or whole group instruction to deepen their conceptual understanding of _______________________. The students will reinforce and apply their content knowledge with effective problem-solving techniques and non-cognitive activities to make _________________ meaningful and relevant to their fields of study while strengthening the concepts needed to achieve the objectives of (Gateway course). (2 hr. lab)   Corequisite: (Gateway course)</vt:lpstr>
      <vt:lpstr>Working in pairs or in small groups and focusing on comparing and interpreting each other’s ideas, instead of simply getting the answer to a given problem  Revising, rewriting and/or creating scripted, conceptual questions about a given problem and/or problem situation  </vt:lpstr>
      <vt:lpstr>  Creating models for real-life situations  Using EXCEL spreadsheets to create and analyze “what if” scenarios for real-life scenarios and/or situations  Completing computer-based assignments including proper representation and discussion of results to support their mastery of course content  </vt:lpstr>
      <vt:lpstr>Second Step: Writing Curriculum </vt:lpstr>
      <vt:lpstr>Students use BUSINESS concepts as the context for learning     mathematical  _______ content.   Appreciation &amp; Depreciation  Revenue, Fixed Costs, Variable Costs, Profit Break-even Point  Comparison of Vendors  Meeting Production Deadlines  Investment &amp; Borrowing  Expansion &amp; Production Costs </vt:lpstr>
      <vt:lpstr>Students use HEALTH SCIENCES concepts as the context for learning ___mathematical_____ content.   Blood Pressure Fitness, Nutrition, Exercise &amp; Wellness Physical Therapy Burn Unit &amp; Body Surface Area Alzheimer’s &amp; Dementia  Hospital Administration &amp; Staffing  Treating Disease &amp; Drug Dosages</vt:lpstr>
      <vt:lpstr>Co-Requisite Is the Name of the Curriculum for Recitation Hall with ILA</vt:lpstr>
      <vt:lpstr>Third Step: Hiring Employees (ILAs) </vt:lpstr>
      <vt:lpstr>Division of Labor </vt:lpstr>
      <vt:lpstr>PowerPoint Presentation</vt:lpstr>
      <vt:lpstr>PowerPoint Presentation</vt:lpstr>
      <vt:lpstr>3 Ways of Mastering ___________________</vt:lpstr>
      <vt:lpstr>Required Recitation Hall Led by ILA</vt:lpstr>
      <vt:lpstr>Deeper Understanding in Recitation Hall</vt:lpstr>
      <vt:lpstr>Recitation Hall: Comfort &amp; Accountability</vt:lpstr>
      <vt:lpstr>ILA’s Offer UNIT TEST PREPARATION: </vt:lpstr>
      <vt:lpstr>ILA’s Offer Specific Feedback: </vt:lpstr>
      <vt:lpstr>REMIND (non-numbered TEXT), Phone Call Email Blackboard Retention Center </vt:lpstr>
      <vt:lpstr>Key Areas of Strategic Redesign</vt:lpstr>
      <vt:lpstr>Meeting Objectives</vt:lpstr>
      <vt:lpstr>PowerPoint Presentation</vt:lpstr>
      <vt:lpstr>PowerPoint Presentation</vt:lpstr>
      <vt:lpstr>To continue the conversation . 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Hall:  Effective Peer-Facilitation of a Gateway Math Co-requisite Course</dc:title>
  <dc:creator>Blanco, Roger</dc:creator>
  <cp:lastModifiedBy>AFC</cp:lastModifiedBy>
  <cp:revision>7</cp:revision>
  <dcterms:created xsi:type="dcterms:W3CDTF">2020-05-26T19:43:52Z</dcterms:created>
  <dcterms:modified xsi:type="dcterms:W3CDTF">2020-05-28T17:11:07Z</dcterms:modified>
</cp:coreProperties>
</file>