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23"/>
  </p:notesMasterIdLst>
  <p:handoutMasterIdLst>
    <p:handoutMasterId r:id="rId24"/>
  </p:handoutMasterIdLst>
  <p:sldIdLst>
    <p:sldId id="350" r:id="rId5"/>
    <p:sldId id="347" r:id="rId6"/>
    <p:sldId id="356" r:id="rId7"/>
    <p:sldId id="359" r:id="rId8"/>
    <p:sldId id="361" r:id="rId9"/>
    <p:sldId id="362" r:id="rId10"/>
    <p:sldId id="363" r:id="rId11"/>
    <p:sldId id="364" r:id="rId12"/>
    <p:sldId id="367" r:id="rId13"/>
    <p:sldId id="354" r:id="rId14"/>
    <p:sldId id="366" r:id="rId15"/>
    <p:sldId id="365" r:id="rId16"/>
    <p:sldId id="300" r:id="rId17"/>
    <p:sldId id="340" r:id="rId18"/>
    <p:sldId id="342" r:id="rId19"/>
    <p:sldId id="343" r:id="rId20"/>
    <p:sldId id="344" r:id="rId21"/>
    <p:sldId id="261" r:id="rId22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E5C"/>
    <a:srgbClr val="000000"/>
    <a:srgbClr val="ADD137"/>
    <a:srgbClr val="595959"/>
    <a:srgbClr val="37ADD1"/>
    <a:srgbClr val="FC46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231" autoAdjust="0"/>
  </p:normalViewPr>
  <p:slideViewPr>
    <p:cSldViewPr snapToGrid="0" snapToObjects="1">
      <p:cViewPr varScale="1">
        <p:scale>
          <a:sx n="55" d="100"/>
          <a:sy n="55" d="100"/>
        </p:scale>
        <p:origin x="1186" y="48"/>
      </p:cViewPr>
      <p:guideLst>
        <p:guide orient="horz" pos="180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2480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7FF6C82-5C7D-EA44-97DA-9DD2E21EF7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2DF543-1C4D-8A4E-B94C-91A7C322EF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0481F-71F6-B240-A665-6F3C99137370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110EF6-05B5-7F46-918D-9F1E99B3240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DAB1D-64E5-8C4E-8EF0-8ADE55799E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60136-0A36-0B47-8742-EA51A33D0D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88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15CE8-C4F2-6046-9748-12D27F17EB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10DCE-E693-AC4C-934C-6508654643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046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10DCE-E693-AC4C-934C-6508654643C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446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floridareadytowork.com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3D9AFF-E021-AF47-8FE7-77168A41EF96}"/>
              </a:ext>
            </a:extLst>
          </p:cNvPr>
          <p:cNvSpPr/>
          <p:nvPr userDrawn="1"/>
        </p:nvSpPr>
        <p:spPr>
          <a:xfrm>
            <a:off x="-40965" y="5264355"/>
            <a:ext cx="8398074" cy="464301"/>
          </a:xfrm>
          <a:prstGeom prst="rect">
            <a:avLst/>
          </a:prstGeom>
          <a:solidFill>
            <a:srgbClr val="1F3E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E57745-2E58-FC4C-8E6D-2A5BB11C2A48}"/>
              </a:ext>
            </a:extLst>
          </p:cNvPr>
          <p:cNvSpPr/>
          <p:nvPr userDrawn="1"/>
        </p:nvSpPr>
        <p:spPr>
          <a:xfrm>
            <a:off x="8411729" y="5264355"/>
            <a:ext cx="745926" cy="464301"/>
          </a:xfrm>
          <a:prstGeom prst="rect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050088-3CEA-084B-9B4D-335BB03BBF06}"/>
              </a:ext>
            </a:extLst>
          </p:cNvPr>
          <p:cNvSpPr txBox="1"/>
          <p:nvPr userDrawn="1"/>
        </p:nvSpPr>
        <p:spPr>
          <a:xfrm>
            <a:off x="5767754" y="5349668"/>
            <a:ext cx="325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ADD137"/>
                </a:solidFill>
                <a:latin typeface="Avenir Light" panose="020B0402020203020204" pitchFamily="34" charset="77"/>
              </a:rPr>
              <a:t>myfloridareadytowork.com</a:t>
            </a:r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800" b="1" i="0">
                <a:solidFill>
                  <a:schemeClr val="tx1">
                    <a:lumMod val="75000"/>
                    <a:lumOff val="25000"/>
                  </a:schemeClr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ADD137"/>
              </a:buClr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Avenir Roman" panose="02000503020000020003" pitchFamily="2" charset="0"/>
              </a:defRPr>
            </a:lvl1pPr>
            <a:lvl2pPr>
              <a:buClr>
                <a:srgbClr val="ADD137"/>
              </a:buClr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Avenir Roman" panose="02000503020000020003" pitchFamily="2" charset="0"/>
              </a:defRPr>
            </a:lvl2pPr>
            <a:lvl3pPr>
              <a:buClr>
                <a:srgbClr val="ADD137"/>
              </a:buClr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Avenir Roman" panose="02000503020000020003" pitchFamily="2" charset="0"/>
              </a:defRPr>
            </a:lvl3pPr>
            <a:lvl4pPr>
              <a:buClr>
                <a:srgbClr val="ADD137"/>
              </a:buClr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Avenir Roman" panose="02000503020000020003" pitchFamily="2" charset="0"/>
              </a:defRPr>
            </a:lvl4pPr>
            <a:lvl5pPr>
              <a:buClr>
                <a:srgbClr val="ADD137"/>
              </a:buClr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Avenir Roman" panose="02000503020000020003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D0FDB-7F65-5645-9E87-0B09E4B4D78B}"/>
              </a:ext>
            </a:extLst>
          </p:cNvPr>
          <p:cNvSpPr/>
          <p:nvPr userDrawn="1"/>
        </p:nvSpPr>
        <p:spPr>
          <a:xfrm>
            <a:off x="432488" y="352374"/>
            <a:ext cx="45719" cy="594961"/>
          </a:xfrm>
          <a:prstGeom prst="rect">
            <a:avLst/>
          </a:prstGeom>
          <a:solidFill>
            <a:srgbClr val="ADD13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9700F2-9612-0248-B3C7-F264A50BAF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90863" y="242623"/>
            <a:ext cx="1530587" cy="645646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9F4F3F7-EEFD-DA4C-BD2A-5299FF5863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</p:spPr>
        <p:txBody>
          <a:bodyPr/>
          <a:lstStyle/>
          <a:p>
            <a:fld id="{8ACDB3CC-F982-40F9-8DD6-BCC9AFBF44BD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E742D24-477D-E14B-B78C-511DABF7A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41F716C-1EA9-CC42-8714-ACC1C6C0A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</p:spPr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80D57C-B71B-B545-B495-2AD83D55C97D}"/>
              </a:ext>
            </a:extLst>
          </p:cNvPr>
          <p:cNvSpPr/>
          <p:nvPr userDrawn="1"/>
        </p:nvSpPr>
        <p:spPr>
          <a:xfrm>
            <a:off x="-40965" y="5264355"/>
            <a:ext cx="8398074" cy="464301"/>
          </a:xfrm>
          <a:prstGeom prst="rect">
            <a:avLst/>
          </a:prstGeom>
          <a:solidFill>
            <a:srgbClr val="1F3E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0E37FB-77BC-6949-B18F-28146722B159}"/>
              </a:ext>
            </a:extLst>
          </p:cNvPr>
          <p:cNvSpPr/>
          <p:nvPr userDrawn="1"/>
        </p:nvSpPr>
        <p:spPr>
          <a:xfrm>
            <a:off x="8411729" y="5264355"/>
            <a:ext cx="745926" cy="464301"/>
          </a:xfrm>
          <a:prstGeom prst="rect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4106C5-F4C7-694F-91AC-646D34A6FF95}"/>
              </a:ext>
            </a:extLst>
          </p:cNvPr>
          <p:cNvSpPr txBox="1"/>
          <p:nvPr userDrawn="1"/>
        </p:nvSpPr>
        <p:spPr>
          <a:xfrm>
            <a:off x="6532910" y="5359688"/>
            <a:ext cx="17475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ADD137"/>
                </a:solidFill>
                <a:latin typeface="Avenir Light" panose="020B0402020203020204" pitchFamily="34" charset="77"/>
              </a:rPr>
              <a:t>myfloridareadytowork.com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6CEE586E-9AF1-7841-8404-BEE9003A8485}"/>
              </a:ext>
            </a:extLst>
          </p:cNvPr>
          <p:cNvSpPr/>
          <p:nvPr userDrawn="1"/>
        </p:nvSpPr>
        <p:spPr>
          <a:xfrm>
            <a:off x="6553200" y="5359688"/>
            <a:ext cx="1572705" cy="24154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8367547" cy="5728656"/>
          </a:xfrm>
          <a:prstGeom prst="rect">
            <a:avLst/>
          </a:prstGeom>
          <a:solidFill>
            <a:srgbClr val="1F3E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4950" algn="ctr">
              <a:spcAft>
                <a:spcPts val="1800"/>
              </a:spcAft>
              <a:buClr>
                <a:srgbClr val="92D050"/>
              </a:buClr>
              <a:defRPr/>
            </a:pPr>
            <a:endParaRPr lang="en-US" altLang="en-US" sz="3600" b="1" dirty="0">
              <a:latin typeface="Avenir Black"/>
            </a:endParaRPr>
          </a:p>
          <a:p>
            <a:pPr marL="234950" algn="ctr">
              <a:spcAft>
                <a:spcPts val="1800"/>
              </a:spcAft>
              <a:buClr>
                <a:srgbClr val="92D050"/>
              </a:buClr>
              <a:defRPr/>
            </a:pPr>
            <a:endParaRPr lang="en-US" altLang="en-US" sz="1000" b="1" dirty="0" smtClean="0">
              <a:latin typeface="Avenir Black"/>
            </a:endParaRPr>
          </a:p>
          <a:p>
            <a:pPr marL="234950" algn="ctr">
              <a:spcAft>
                <a:spcPts val="1800"/>
              </a:spcAft>
              <a:buClr>
                <a:srgbClr val="92D050"/>
              </a:buClr>
              <a:defRPr/>
            </a:pPr>
            <a:endParaRPr lang="en-US" altLang="en-US" sz="1000" b="1" dirty="0">
              <a:latin typeface="Avenir Black"/>
            </a:endParaRPr>
          </a:p>
          <a:p>
            <a:pPr marL="234950" algn="ctr">
              <a:spcAft>
                <a:spcPts val="1800"/>
              </a:spcAft>
              <a:buClr>
                <a:srgbClr val="92D050"/>
              </a:buClr>
              <a:defRPr/>
            </a:pPr>
            <a:r>
              <a:rPr lang="en-US" altLang="en-US" sz="3600" b="1" dirty="0">
                <a:latin typeface="Avenir Black"/>
              </a:rPr>
              <a:t>Soft Skills Are Hard Skills!  </a:t>
            </a:r>
          </a:p>
          <a:p>
            <a:pPr marL="234950" algn="ctr">
              <a:spcAft>
                <a:spcPts val="1800"/>
              </a:spcAft>
              <a:buClr>
                <a:srgbClr val="92D050"/>
              </a:buClr>
              <a:defRPr/>
            </a:pPr>
            <a:r>
              <a:rPr lang="en-US" altLang="en-US" sz="3200" b="1" dirty="0">
                <a:latin typeface="Avenir Black"/>
              </a:rPr>
              <a:t>Research &amp; Remedy</a:t>
            </a:r>
          </a:p>
          <a:p>
            <a:pPr marL="234950" algn="ctr">
              <a:buClr>
                <a:srgbClr val="92D050"/>
              </a:buClr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venir Black" panose="02000503020000020003"/>
              </a:rPr>
              <a:t>Association of Florida Colleges</a:t>
            </a:r>
          </a:p>
          <a:p>
            <a:pPr marL="234950" algn="ctr">
              <a:buClr>
                <a:srgbClr val="92D050"/>
              </a:buClr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venir Black" panose="02000503020000020003"/>
              </a:rPr>
              <a:t>Annual Meeting and </a:t>
            </a:r>
            <a:r>
              <a:rPr lang="en-US" sz="2000" b="1" dirty="0">
                <a:solidFill>
                  <a:schemeClr val="bg1"/>
                </a:solidFill>
                <a:latin typeface="Avenir Black" panose="02000503020000020003"/>
              </a:rPr>
              <a:t>Conference | </a:t>
            </a:r>
            <a:r>
              <a:rPr lang="en-US" sz="2000" b="1" dirty="0" smtClean="0">
                <a:solidFill>
                  <a:schemeClr val="bg1"/>
                </a:solidFill>
                <a:latin typeface="Avenir Black" panose="02000503020000020003"/>
              </a:rPr>
              <a:t>November 2018</a:t>
            </a:r>
          </a:p>
          <a:p>
            <a:pPr marL="234950" algn="ctr">
              <a:buClr>
                <a:srgbClr val="92D050"/>
              </a:buClr>
              <a:defRPr/>
            </a:pPr>
            <a:endParaRPr lang="en-US" sz="2000" b="1" dirty="0">
              <a:solidFill>
                <a:schemeClr val="bg1"/>
              </a:solidFill>
              <a:latin typeface="Avenir Black" panose="02000503020000020003"/>
            </a:endParaRPr>
          </a:p>
          <a:p>
            <a:pPr marL="234950" algn="ctr">
              <a:buClr>
                <a:srgbClr val="92D050"/>
              </a:buClr>
              <a:defRPr/>
            </a:pPr>
            <a:endParaRPr lang="en-US" sz="2000" b="1" dirty="0">
              <a:solidFill>
                <a:schemeClr val="bg1"/>
              </a:solidFill>
              <a:latin typeface="Avenir Black" panose="02000503020000020003"/>
            </a:endParaRPr>
          </a:p>
          <a:p>
            <a:pPr marL="234950" algn="ctr">
              <a:buClr>
                <a:srgbClr val="92D050"/>
              </a:buClr>
              <a:defRPr/>
            </a:pPr>
            <a:endParaRPr lang="en-US" sz="2000" b="1" dirty="0">
              <a:solidFill>
                <a:schemeClr val="bg1"/>
              </a:solidFill>
              <a:latin typeface="Avenir Black" panose="02000503020000020003"/>
            </a:endParaRPr>
          </a:p>
          <a:p>
            <a:pPr marL="234950" algn="ctr">
              <a:buClr>
                <a:srgbClr val="92D050"/>
              </a:buClr>
              <a:defRPr/>
            </a:pPr>
            <a:r>
              <a:rPr lang="en-US" sz="1600" b="1" dirty="0">
                <a:solidFill>
                  <a:schemeClr val="bg1"/>
                </a:solidFill>
                <a:latin typeface="Avenir Black" panose="02000503020000020003"/>
              </a:rPr>
              <a:t>Colleen Englert</a:t>
            </a:r>
          </a:p>
          <a:p>
            <a:pPr marL="234950" algn="ctr">
              <a:buClr>
                <a:srgbClr val="92D050"/>
              </a:buClr>
              <a:defRPr/>
            </a:pPr>
            <a:r>
              <a:rPr lang="en-US" sz="1600" b="1" dirty="0">
                <a:solidFill>
                  <a:schemeClr val="bg1"/>
                </a:solidFill>
                <a:latin typeface="Avenir Black" panose="02000503020000020003"/>
              </a:rPr>
              <a:t>Executive Director | Florida Ready to Work</a:t>
            </a:r>
          </a:p>
          <a:p>
            <a:pPr marL="234950" algn="ctr">
              <a:spcAft>
                <a:spcPts val="1800"/>
              </a:spcAft>
              <a:buClr>
                <a:srgbClr val="92D050"/>
              </a:buClr>
              <a:defRPr/>
            </a:pPr>
            <a:endParaRPr lang="en-US" altLang="en-US" sz="3200" b="1" dirty="0">
              <a:latin typeface="Avenir Black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25584" y="-13655"/>
            <a:ext cx="745926" cy="5728655"/>
          </a:xfrm>
          <a:prstGeom prst="rect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833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B03E743-42DB-AB4D-B792-38B31F3A762F}"/>
              </a:ext>
            </a:extLst>
          </p:cNvPr>
          <p:cNvSpPr/>
          <p:nvPr/>
        </p:nvSpPr>
        <p:spPr>
          <a:xfrm>
            <a:off x="432488" y="267966"/>
            <a:ext cx="45719" cy="594961"/>
          </a:xfrm>
          <a:prstGeom prst="rect">
            <a:avLst/>
          </a:prstGeom>
          <a:solidFill>
            <a:srgbClr val="ADD13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05E8B-1380-8140-AF42-657C34F8FAB2}"/>
              </a:ext>
            </a:extLst>
          </p:cNvPr>
          <p:cNvSpPr txBox="1"/>
          <p:nvPr/>
        </p:nvSpPr>
        <p:spPr>
          <a:xfrm>
            <a:off x="561725" y="267966"/>
            <a:ext cx="63337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lack" panose="02000503020000020003" pitchFamily="2" charset="0"/>
                <a:cs typeface="Avenir Black"/>
              </a:rPr>
              <a:t>Soft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lack" panose="02000503020000020003" pitchFamily="2" charset="0"/>
                <a:cs typeface="Avenir Black"/>
              </a:rPr>
              <a:t>Skills Out Rank Hard Skills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Avenir Black" panose="02000503020000020003" pitchFamily="2" charset="0"/>
              <a:cs typeface="Avenir Black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207" y="1152092"/>
            <a:ext cx="8281161" cy="39048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5915" y="5190898"/>
            <a:ext cx="6826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venir Black" panose="02000503020000020003"/>
              </a:rPr>
              <a:t>CareerSource Florida, Skills Gap and Job Vacancy Study, 2018</a:t>
            </a:r>
            <a:endParaRPr lang="en-US" sz="1200" dirty="0">
              <a:latin typeface="Avenir Black" panose="02000503020000020003"/>
            </a:endParaRPr>
          </a:p>
        </p:txBody>
      </p:sp>
    </p:spTree>
    <p:extLst>
      <p:ext uri="{BB962C8B-B14F-4D97-AF65-F5344CB8AC3E}">
        <p14:creationId xmlns:p14="http://schemas.microsoft.com/office/powerpoint/2010/main" val="1531966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B03E743-42DB-AB4D-B792-38B31F3A762F}"/>
              </a:ext>
            </a:extLst>
          </p:cNvPr>
          <p:cNvSpPr/>
          <p:nvPr/>
        </p:nvSpPr>
        <p:spPr>
          <a:xfrm>
            <a:off x="432488" y="267966"/>
            <a:ext cx="45719" cy="594961"/>
          </a:xfrm>
          <a:prstGeom prst="rect">
            <a:avLst/>
          </a:prstGeom>
          <a:solidFill>
            <a:srgbClr val="ADD13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05E8B-1380-8140-AF42-657C34F8FAB2}"/>
              </a:ext>
            </a:extLst>
          </p:cNvPr>
          <p:cNvSpPr txBox="1"/>
          <p:nvPr/>
        </p:nvSpPr>
        <p:spPr>
          <a:xfrm>
            <a:off x="515915" y="334615"/>
            <a:ext cx="82910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lack" panose="02000503020000020003" pitchFamily="2" charset="0"/>
                <a:cs typeface="Avenir Black"/>
              </a:rPr>
              <a:t>Soft 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lack" panose="02000503020000020003" pitchFamily="2" charset="0"/>
                <a:cs typeface="Avenir Black"/>
              </a:rPr>
              <a:t>Skills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lack" panose="02000503020000020003" pitchFamily="2" charset="0"/>
                <a:cs typeface="Avenir Black"/>
              </a:rPr>
              <a:t>Gaps by Industry Super Sector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Avenir Black" panose="02000503020000020003" pitchFamily="2" charset="0"/>
              <a:cs typeface="Avenir Black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639973-B3E4-564A-83E5-E38CE6229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996" y="1303767"/>
            <a:ext cx="6944758" cy="269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indent="-3381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34950" indent="-234950">
              <a:spcBef>
                <a:spcPct val="60000"/>
              </a:spcBef>
              <a:buClr>
                <a:srgbClr val="92D050"/>
              </a:buClr>
              <a:buFont typeface="Arial" panose="020B0604020202020204" pitchFamily="34" charset="0"/>
              <a:buChar char="•"/>
              <a:defRPr/>
            </a:pPr>
            <a:endParaRPr lang="en-US" altLang="en-US" dirty="0">
              <a:latin typeface="Avenir Black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595" y="1082094"/>
            <a:ext cx="8199282" cy="38916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5915" y="5190898"/>
            <a:ext cx="6826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venir Black" panose="02000503020000020003"/>
              </a:rPr>
              <a:t>CareerSource Florida, Skills Gap and Job Vacancy Study, 2018</a:t>
            </a:r>
            <a:endParaRPr lang="en-US" sz="1200" dirty="0">
              <a:latin typeface="Avenir Black" panose="02000503020000020003"/>
            </a:endParaRPr>
          </a:p>
        </p:txBody>
      </p:sp>
    </p:spTree>
    <p:extLst>
      <p:ext uri="{BB962C8B-B14F-4D97-AF65-F5344CB8AC3E}">
        <p14:creationId xmlns:p14="http://schemas.microsoft.com/office/powerpoint/2010/main" val="1840212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B03E743-42DB-AB4D-B792-38B31F3A762F}"/>
              </a:ext>
            </a:extLst>
          </p:cNvPr>
          <p:cNvSpPr/>
          <p:nvPr/>
        </p:nvSpPr>
        <p:spPr>
          <a:xfrm>
            <a:off x="432488" y="267966"/>
            <a:ext cx="45719" cy="594961"/>
          </a:xfrm>
          <a:prstGeom prst="rect">
            <a:avLst/>
          </a:prstGeom>
          <a:solidFill>
            <a:srgbClr val="ADD13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05E8B-1380-8140-AF42-657C34F8FAB2}"/>
              </a:ext>
            </a:extLst>
          </p:cNvPr>
          <p:cNvSpPr txBox="1"/>
          <p:nvPr/>
        </p:nvSpPr>
        <p:spPr>
          <a:xfrm>
            <a:off x="515915" y="334615"/>
            <a:ext cx="26212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lack" panose="02000503020000020003" pitchFamily="2" charset="0"/>
                <a:cs typeface="Avenir Black"/>
              </a:rPr>
              <a:t>The Remedy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639973-B3E4-564A-83E5-E38CE6229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451" y="1053178"/>
            <a:ext cx="8587417" cy="4598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indent="-3381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34950" indent="-234950">
              <a:spcBef>
                <a:spcPct val="60000"/>
              </a:spcBef>
              <a:buClr>
                <a:srgbClr val="92D050"/>
              </a:buClr>
              <a:buFontTx/>
              <a:buChar char="•"/>
              <a:defRPr/>
            </a:pPr>
            <a:r>
              <a:rPr lang="en-US" altLang="en-US" sz="2200" dirty="0">
                <a:solidFill>
                  <a:srgbClr val="1F3E5C"/>
                </a:solidFill>
                <a:latin typeface="Avenir Black"/>
              </a:rPr>
              <a:t>Review the research</a:t>
            </a:r>
          </a:p>
          <a:p>
            <a:pPr marL="234950" indent="-234950">
              <a:spcBef>
                <a:spcPct val="60000"/>
              </a:spcBef>
              <a:buClr>
                <a:srgbClr val="92D050"/>
              </a:buClr>
              <a:buFontTx/>
              <a:buChar char="•"/>
              <a:defRPr/>
            </a:pPr>
            <a:r>
              <a:rPr lang="en-US" altLang="en-US" sz="2200" dirty="0">
                <a:solidFill>
                  <a:srgbClr val="1F3E5C"/>
                </a:solidFill>
                <a:latin typeface="Avenir Black"/>
              </a:rPr>
              <a:t>Apply ‘technical skill’ innovation lessons learned</a:t>
            </a:r>
          </a:p>
          <a:p>
            <a:pPr marL="234950" indent="-234950">
              <a:spcBef>
                <a:spcPct val="60000"/>
              </a:spcBef>
              <a:buClr>
                <a:srgbClr val="92D050"/>
              </a:buClr>
              <a:buFontTx/>
              <a:buChar char="•"/>
              <a:defRPr/>
            </a:pPr>
            <a:r>
              <a:rPr lang="en-US" altLang="en-US" sz="2200" dirty="0">
                <a:solidFill>
                  <a:srgbClr val="1F3E5C"/>
                </a:solidFill>
                <a:latin typeface="Avenir Black"/>
              </a:rPr>
              <a:t>Prioritize </a:t>
            </a:r>
            <a:r>
              <a:rPr lang="en-US" altLang="en-US" sz="2200" dirty="0" smtClean="0">
                <a:solidFill>
                  <a:srgbClr val="1F3E5C"/>
                </a:solidFill>
                <a:latin typeface="Avenir Black"/>
              </a:rPr>
              <a:t>and integrate ‘soft </a:t>
            </a:r>
            <a:r>
              <a:rPr lang="en-US" altLang="en-US" sz="2200" dirty="0">
                <a:solidFill>
                  <a:srgbClr val="1F3E5C"/>
                </a:solidFill>
                <a:latin typeface="Avenir Black"/>
              </a:rPr>
              <a:t>skills’ as an essential and measurable learning objective for every student, every classroom, all faculty</a:t>
            </a:r>
          </a:p>
          <a:p>
            <a:pPr marL="234950" indent="-234950">
              <a:spcBef>
                <a:spcPct val="60000"/>
              </a:spcBef>
              <a:buClr>
                <a:srgbClr val="92D050"/>
              </a:buClr>
              <a:buFontTx/>
              <a:buChar char="•"/>
              <a:defRPr/>
            </a:pPr>
            <a:r>
              <a:rPr lang="en-US" altLang="en-US" sz="2200" dirty="0">
                <a:solidFill>
                  <a:srgbClr val="1F3E5C"/>
                </a:solidFill>
                <a:latin typeface="Avenir Black"/>
              </a:rPr>
              <a:t>Proactively and continuously engage employers in </a:t>
            </a:r>
            <a:r>
              <a:rPr lang="en-US" altLang="en-US" sz="2200" dirty="0" smtClean="0">
                <a:solidFill>
                  <a:srgbClr val="1F3E5C"/>
                </a:solidFill>
                <a:latin typeface="Avenir Black"/>
              </a:rPr>
              <a:t>further defining</a:t>
            </a:r>
            <a:r>
              <a:rPr lang="en-US" altLang="en-US" sz="2200" dirty="0">
                <a:solidFill>
                  <a:srgbClr val="1F3E5C"/>
                </a:solidFill>
                <a:latin typeface="Avenir Black"/>
              </a:rPr>
              <a:t>, teaching and evaluating soft skills</a:t>
            </a:r>
          </a:p>
          <a:p>
            <a:pPr marL="234950" indent="-234950">
              <a:spcBef>
                <a:spcPct val="60000"/>
              </a:spcBef>
              <a:buClr>
                <a:srgbClr val="92D050"/>
              </a:buClr>
              <a:buFontTx/>
              <a:buChar char="•"/>
              <a:defRPr/>
            </a:pPr>
            <a:r>
              <a:rPr lang="en-US" altLang="en-US" sz="2200" dirty="0">
                <a:solidFill>
                  <a:srgbClr val="1F3E5C"/>
                </a:solidFill>
                <a:latin typeface="Avenir Black"/>
              </a:rPr>
              <a:t>Leverage own career services, CareerSource partner and community-based </a:t>
            </a:r>
            <a:r>
              <a:rPr lang="en-US" altLang="en-US" sz="2200" dirty="0" smtClean="0">
                <a:solidFill>
                  <a:srgbClr val="1F3E5C"/>
                </a:solidFill>
                <a:latin typeface="Avenir Black"/>
              </a:rPr>
              <a:t>resources</a:t>
            </a:r>
            <a:endParaRPr lang="en-US" altLang="en-US" sz="2200" dirty="0">
              <a:solidFill>
                <a:srgbClr val="1F3E5C"/>
              </a:solidFill>
              <a:latin typeface="Avenir Black"/>
            </a:endParaRPr>
          </a:p>
          <a:p>
            <a:pPr marL="234950" indent="-234950">
              <a:spcBef>
                <a:spcPct val="60000"/>
              </a:spcBef>
              <a:buClr>
                <a:srgbClr val="92D050"/>
              </a:buClr>
              <a:buFontTx/>
              <a:buChar char="•"/>
              <a:defRPr/>
            </a:pPr>
            <a:r>
              <a:rPr lang="en-US" altLang="en-US" sz="2200" dirty="0">
                <a:solidFill>
                  <a:srgbClr val="1F3E5C"/>
                </a:solidFill>
                <a:latin typeface="Avenir Black"/>
              </a:rPr>
              <a:t>Don’t wait!  Take the first step </a:t>
            </a:r>
            <a:r>
              <a:rPr lang="en-US" altLang="en-US" sz="2200" dirty="0" smtClean="0">
                <a:solidFill>
                  <a:srgbClr val="1F3E5C"/>
                </a:solidFill>
                <a:latin typeface="Avenir Black"/>
              </a:rPr>
              <a:t>with </a:t>
            </a:r>
            <a:r>
              <a:rPr lang="en-US" altLang="en-US" sz="2200" dirty="0">
                <a:solidFill>
                  <a:srgbClr val="1F3E5C"/>
                </a:solidFill>
                <a:latin typeface="Avenir Black"/>
              </a:rPr>
              <a:t>Florida Ready to Work</a:t>
            </a:r>
          </a:p>
          <a:p>
            <a:pPr marL="234950" indent="-234950">
              <a:spcBef>
                <a:spcPct val="60000"/>
              </a:spcBef>
              <a:buClr>
                <a:srgbClr val="92D050"/>
              </a:buClr>
              <a:buFont typeface="Arial" panose="020B0604020202020204" pitchFamily="34" charset="0"/>
              <a:buChar char="•"/>
              <a:defRPr/>
            </a:pPr>
            <a:endParaRPr lang="en-US" altLang="en-US" dirty="0">
              <a:latin typeface="Avenir Black"/>
            </a:endParaRPr>
          </a:p>
        </p:txBody>
      </p:sp>
    </p:spTree>
    <p:extLst>
      <p:ext uri="{BB962C8B-B14F-4D97-AF65-F5344CB8AC3E}">
        <p14:creationId xmlns:p14="http://schemas.microsoft.com/office/powerpoint/2010/main" val="1310714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411729" y="1"/>
            <a:ext cx="745926" cy="5728655"/>
          </a:xfrm>
          <a:prstGeom prst="rect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40965" y="-13656"/>
            <a:ext cx="8398074" cy="5728656"/>
          </a:xfrm>
          <a:prstGeom prst="rect">
            <a:avLst/>
          </a:prstGeom>
          <a:solidFill>
            <a:srgbClr val="1F3E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649227" y="3084285"/>
            <a:ext cx="2383273" cy="320989"/>
          </a:xfrm>
          <a:prstGeom prst="rect">
            <a:avLst/>
          </a:prstGeom>
          <a:solidFill>
            <a:srgbClr val="1F3E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49982" y="5199091"/>
            <a:ext cx="3794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DD137"/>
                </a:solidFill>
                <a:latin typeface="Helvetica Neue Light"/>
                <a:cs typeface="Helvetica Neue Light"/>
              </a:rPr>
              <a:t>myfloridareadytowork.com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2B3233-0C82-8842-B290-43A74B912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489" y="1981806"/>
            <a:ext cx="4326991" cy="182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990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E639973-B3E4-564A-83E5-E38CE6229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451" y="1022575"/>
            <a:ext cx="8587417" cy="3773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indent="-3381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34950" indent="-234950">
              <a:spcBef>
                <a:spcPct val="60000"/>
              </a:spcBef>
              <a:buClr>
                <a:srgbClr val="92D050"/>
              </a:buClr>
              <a:buFontTx/>
              <a:buChar char="•"/>
              <a:defRPr/>
            </a:pPr>
            <a:r>
              <a:rPr lang="en-US" altLang="en-US" sz="2200" dirty="0">
                <a:solidFill>
                  <a:srgbClr val="1F3E5C"/>
                </a:solidFill>
                <a:latin typeface="Avenir Black"/>
              </a:rPr>
              <a:t>A first-step, scalable foundational career readiness and soft skills solution</a:t>
            </a:r>
          </a:p>
          <a:p>
            <a:pPr>
              <a:spcBef>
                <a:spcPct val="60000"/>
              </a:spcBef>
              <a:buFont typeface="Wingdings" pitchFamily="2" charset="2"/>
              <a:buChar char="§"/>
              <a:defRPr/>
            </a:pPr>
            <a:endParaRPr lang="en-US" altLang="en-US" sz="600" dirty="0">
              <a:latin typeface="Avenir Black"/>
            </a:endParaRPr>
          </a:p>
          <a:p>
            <a:pPr marL="568325" indent="-333375"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dirty="0">
                <a:latin typeface="Avenir Black"/>
              </a:rPr>
              <a:t>Sponsored by Florida Department of Economic Opportunity </a:t>
            </a:r>
          </a:p>
          <a:p>
            <a:pPr marL="568325" indent="-333375"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dirty="0">
                <a:latin typeface="Avenir Black"/>
              </a:rPr>
              <a:t>Managed by WIN Learning, a national career readiness company</a:t>
            </a:r>
          </a:p>
          <a:p>
            <a:pPr>
              <a:spcBef>
                <a:spcPct val="60000"/>
              </a:spcBef>
              <a:buClr>
                <a:srgbClr val="92D05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solidFill>
                  <a:srgbClr val="1F3E5C"/>
                </a:solidFill>
                <a:latin typeface="Avenir Black"/>
              </a:rPr>
              <a:t>State funded, no </a:t>
            </a:r>
            <a:r>
              <a:rPr lang="en-US" altLang="en-US" sz="2200" dirty="0" smtClean="0">
                <a:solidFill>
                  <a:srgbClr val="1F3E5C"/>
                </a:solidFill>
                <a:latin typeface="Avenir Black"/>
              </a:rPr>
              <a:t>direct cost </a:t>
            </a:r>
            <a:r>
              <a:rPr lang="en-US" altLang="en-US" sz="2200" dirty="0">
                <a:solidFill>
                  <a:srgbClr val="1F3E5C"/>
                </a:solidFill>
                <a:latin typeface="Avenir Black"/>
              </a:rPr>
              <a:t>to implementation partners or </a:t>
            </a:r>
            <a:r>
              <a:rPr lang="en-US" altLang="en-US" sz="2200" dirty="0" smtClean="0">
                <a:solidFill>
                  <a:srgbClr val="1F3E5C"/>
                </a:solidFill>
                <a:latin typeface="Avenir Black"/>
              </a:rPr>
              <a:t>students</a:t>
            </a:r>
          </a:p>
          <a:p>
            <a:pPr>
              <a:spcBef>
                <a:spcPct val="60000"/>
              </a:spcBef>
              <a:buClr>
                <a:srgbClr val="92D05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200" dirty="0" smtClean="0">
                <a:solidFill>
                  <a:srgbClr val="1F3E5C"/>
                </a:solidFill>
                <a:latin typeface="Avenir Black"/>
              </a:rPr>
              <a:t>Eligible partners include all state colleges, technical colleges, high schools, adult education, CareerSource regions, and others</a:t>
            </a:r>
            <a:endParaRPr lang="en-US" altLang="en-US" sz="2200" dirty="0">
              <a:solidFill>
                <a:srgbClr val="1F3E5C"/>
              </a:solidFill>
              <a:latin typeface="Avenir Black"/>
            </a:endParaRPr>
          </a:p>
          <a:p>
            <a:pPr>
              <a:spcBef>
                <a:spcPct val="60000"/>
              </a:spcBef>
              <a:buClr>
                <a:srgbClr val="92D05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solidFill>
                  <a:srgbClr val="1F3E5C"/>
                </a:solidFill>
                <a:latin typeface="Avenir Black"/>
              </a:rPr>
              <a:t>Performance bonus funding: $15 per credential</a:t>
            </a:r>
            <a:endParaRPr lang="en-US" altLang="en-US" dirty="0">
              <a:latin typeface="Avenir Black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B82ACF2-922A-D243-8CF6-1240AB3A5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0338" y="149586"/>
            <a:ext cx="2463662" cy="103924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EFF05E8B-1380-8140-AF42-657C34F8FAB2}"/>
              </a:ext>
            </a:extLst>
          </p:cNvPr>
          <p:cNvSpPr txBox="1"/>
          <p:nvPr/>
        </p:nvSpPr>
        <p:spPr>
          <a:xfrm>
            <a:off x="515915" y="334615"/>
            <a:ext cx="20072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lack" panose="02000503020000020003" pitchFamily="2" charset="0"/>
                <a:cs typeface="Avenir Black"/>
              </a:rPr>
              <a:t>Overview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03E743-42DB-AB4D-B792-38B31F3A762F}"/>
              </a:ext>
            </a:extLst>
          </p:cNvPr>
          <p:cNvSpPr/>
          <p:nvPr/>
        </p:nvSpPr>
        <p:spPr>
          <a:xfrm>
            <a:off x="432488" y="267966"/>
            <a:ext cx="45719" cy="594961"/>
          </a:xfrm>
          <a:prstGeom prst="rect">
            <a:avLst/>
          </a:prstGeom>
          <a:solidFill>
            <a:srgbClr val="ADD13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025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E639973-B3E4-564A-83E5-E38CE6229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451" y="1057936"/>
            <a:ext cx="8587417" cy="5059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indent="-3381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spcBef>
                <a:spcPct val="60000"/>
              </a:spcBef>
              <a:buClr>
                <a:srgbClr val="92D050"/>
              </a:buClr>
              <a:defRPr/>
            </a:pPr>
            <a:r>
              <a:rPr lang="en-US" altLang="en-US" sz="2200" b="1" dirty="0">
                <a:solidFill>
                  <a:srgbClr val="37ADD1"/>
                </a:solidFill>
                <a:latin typeface="Avenir Black"/>
              </a:rPr>
              <a:t>NEW </a:t>
            </a:r>
            <a:r>
              <a:rPr lang="en-US" altLang="en-US" sz="2200" b="1" dirty="0">
                <a:solidFill>
                  <a:srgbClr val="1F3E5C"/>
                </a:solidFill>
                <a:latin typeface="Avenir Black"/>
              </a:rPr>
              <a:t>Soft Skills Courseware </a:t>
            </a:r>
            <a:r>
              <a:rPr lang="en-US" altLang="en-US" sz="2200" dirty="0">
                <a:latin typeface="Avenir Black"/>
              </a:rPr>
              <a:t>– A Blended Solution</a:t>
            </a:r>
          </a:p>
          <a:p>
            <a:pPr>
              <a:spcBef>
                <a:spcPct val="60000"/>
              </a:spcBef>
              <a:buFont typeface="Wingdings" pitchFamily="2" charset="2"/>
              <a:buChar char="§"/>
              <a:defRPr/>
            </a:pPr>
            <a:endParaRPr lang="en-US" altLang="en-US" sz="800" dirty="0">
              <a:latin typeface="Avenir Black"/>
            </a:endParaRPr>
          </a:p>
          <a:p>
            <a:pPr marL="568325" indent="-333375"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r>
              <a:rPr lang="en-US" b="1" dirty="0">
                <a:latin typeface="Avenir Black" panose="02000503020000020003"/>
              </a:rPr>
              <a:t>Conveying Professionalism </a:t>
            </a:r>
            <a:r>
              <a:rPr lang="en-US" dirty="0">
                <a:latin typeface="Avenir Black" panose="02000503020000020003"/>
              </a:rPr>
              <a:t>– Dependability, courtesy, attitude, motivation, personal accountability, and time management</a:t>
            </a:r>
          </a:p>
          <a:p>
            <a:pPr marL="568325" indent="-333375"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endParaRPr lang="en-US" sz="1400" dirty="0">
              <a:latin typeface="Avenir Black" panose="02000503020000020003"/>
            </a:endParaRPr>
          </a:p>
          <a:p>
            <a:pPr marL="568325" indent="-333375"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r>
              <a:rPr lang="en-US" b="1" dirty="0">
                <a:latin typeface="Avenir Black" panose="02000503020000020003"/>
              </a:rPr>
              <a:t>Communicating Effectively </a:t>
            </a:r>
            <a:r>
              <a:rPr lang="en-US" dirty="0">
                <a:latin typeface="Avenir Black" panose="02000503020000020003"/>
              </a:rPr>
              <a:t>– Verbal and nonverbal communication and listening; use of communication tools including email etiquette, cell phone, and social networking; resolving conflict; and acknowledging criticism.</a:t>
            </a:r>
          </a:p>
          <a:p>
            <a:pPr marL="568325" indent="-333375"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endParaRPr lang="en-US" sz="1400" dirty="0">
              <a:latin typeface="Avenir Black" panose="02000503020000020003"/>
            </a:endParaRPr>
          </a:p>
          <a:p>
            <a:pPr marL="568325" indent="-333375"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r>
              <a:rPr lang="en-US" b="1" dirty="0">
                <a:latin typeface="Avenir Black" panose="02000503020000020003"/>
              </a:rPr>
              <a:t>Promoting Teamwork and Collaboration </a:t>
            </a:r>
            <a:r>
              <a:rPr lang="en-US" dirty="0">
                <a:latin typeface="Avenir Black" panose="02000503020000020003"/>
              </a:rPr>
              <a:t>– Teamwork skills and interactions, benefits of diversity and sensitivity to differences, accepting responsibility, and leadership.</a:t>
            </a:r>
          </a:p>
          <a:p>
            <a:pPr marL="568325" indent="-333375"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endParaRPr lang="en-US" sz="1400" dirty="0">
              <a:latin typeface="Avenir Black" panose="02000503020000020003"/>
            </a:endParaRPr>
          </a:p>
          <a:p>
            <a:pPr marL="568325" indent="-333375"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r>
              <a:rPr lang="en-US" b="1" dirty="0">
                <a:latin typeface="Avenir Black" panose="02000503020000020003"/>
              </a:rPr>
              <a:t>Thinking Critically and Solving Problems </a:t>
            </a:r>
            <a:r>
              <a:rPr lang="en-US" dirty="0">
                <a:latin typeface="Avenir Black" panose="02000503020000020003"/>
              </a:rPr>
              <a:t>– Innovation, creativity, flexibility, overcoming adversity, goal setting, and critical thinking strategies.</a:t>
            </a:r>
          </a:p>
          <a:p>
            <a:pPr marL="568325" indent="-333375"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endParaRPr lang="en-US" altLang="en-US" dirty="0">
              <a:latin typeface="Avenir Black"/>
            </a:endParaRPr>
          </a:p>
          <a:p>
            <a:pPr marL="568325" indent="-333375"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endParaRPr lang="en-US" altLang="en-US" dirty="0">
              <a:latin typeface="Avenir Black"/>
            </a:endParaRPr>
          </a:p>
          <a:p>
            <a:pPr marL="568325" indent="-333375"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endParaRPr lang="en-US" altLang="en-US" dirty="0">
              <a:latin typeface="Avenir Black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B82ACF2-922A-D243-8CF6-1240AB3A5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0338" y="149586"/>
            <a:ext cx="2463662" cy="103924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EFF05E8B-1380-8140-AF42-657C34F8FAB2}"/>
              </a:ext>
            </a:extLst>
          </p:cNvPr>
          <p:cNvSpPr txBox="1"/>
          <p:nvPr/>
        </p:nvSpPr>
        <p:spPr>
          <a:xfrm>
            <a:off x="529770" y="334615"/>
            <a:ext cx="23727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lack" panose="02000503020000020003" pitchFamily="2" charset="0"/>
                <a:cs typeface="Avenir Black"/>
              </a:rPr>
              <a:t>Curriculum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03E743-42DB-AB4D-B792-38B31F3A762F}"/>
              </a:ext>
            </a:extLst>
          </p:cNvPr>
          <p:cNvSpPr/>
          <p:nvPr/>
        </p:nvSpPr>
        <p:spPr>
          <a:xfrm>
            <a:off x="432488" y="267966"/>
            <a:ext cx="45719" cy="594961"/>
          </a:xfrm>
          <a:prstGeom prst="rect">
            <a:avLst/>
          </a:prstGeom>
          <a:solidFill>
            <a:srgbClr val="ADD13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485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E639973-B3E4-564A-83E5-E38CE6229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452" y="1050285"/>
            <a:ext cx="8684004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indent="-3381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spcBef>
                <a:spcPct val="60000"/>
              </a:spcBef>
              <a:spcAft>
                <a:spcPts val="1800"/>
              </a:spcAft>
              <a:buClr>
                <a:srgbClr val="92D050"/>
              </a:buClr>
              <a:defRPr/>
            </a:pPr>
            <a:r>
              <a:rPr lang="en-US" altLang="en-US" sz="2200" b="1" dirty="0">
                <a:solidFill>
                  <a:srgbClr val="37ADD1"/>
                </a:solidFill>
                <a:latin typeface="Avenir Black"/>
              </a:rPr>
              <a:t>NEW </a:t>
            </a:r>
            <a:r>
              <a:rPr lang="en-US" altLang="en-US" sz="2200" b="1" dirty="0">
                <a:solidFill>
                  <a:srgbClr val="1F3E5C"/>
                </a:solidFill>
                <a:latin typeface="Avenir Black"/>
              </a:rPr>
              <a:t>Soft Skills Assessment</a:t>
            </a:r>
            <a:endParaRPr lang="en-US" altLang="en-US" sz="800" dirty="0">
              <a:latin typeface="Avenir Black"/>
            </a:endParaRPr>
          </a:p>
          <a:p>
            <a:pPr marL="520700" indent="-285750">
              <a:spcAft>
                <a:spcPts val="1800"/>
              </a:spcAft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dirty="0">
                <a:latin typeface="Avenir Black"/>
              </a:rPr>
              <a:t>Research based, criterion referenced</a:t>
            </a:r>
          </a:p>
          <a:p>
            <a:pPr marL="520700" indent="-285750">
              <a:spcAft>
                <a:spcPts val="1800"/>
              </a:spcAft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dirty="0">
                <a:latin typeface="Avenir Black"/>
              </a:rPr>
              <a:t>Academic and employer subject matter expert developed and validated</a:t>
            </a:r>
          </a:p>
          <a:p>
            <a:pPr marL="520700" indent="-285750">
              <a:spcAft>
                <a:spcPts val="1800"/>
              </a:spcAft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dirty="0">
                <a:latin typeface="Avenir Black"/>
              </a:rPr>
              <a:t>Situational judgement, career contextualized, application of skills from employer point of view</a:t>
            </a:r>
          </a:p>
          <a:p>
            <a:pPr marL="520700" indent="-285750">
              <a:spcAft>
                <a:spcPts val="1800"/>
              </a:spcAft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dirty="0">
                <a:latin typeface="Avenir Black"/>
              </a:rPr>
              <a:t>Multiple choice ‘BEST’ and ‘WORST’ response to situation</a:t>
            </a:r>
          </a:p>
          <a:p>
            <a:pPr marL="520700" indent="-285750">
              <a:spcAft>
                <a:spcPts val="1800"/>
              </a:spcAft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dirty="0">
                <a:latin typeface="Avenir Black"/>
              </a:rPr>
              <a:t>Proctored, 60 Minutes, Scored Passed or Not Passed </a:t>
            </a:r>
          </a:p>
          <a:p>
            <a:pPr marL="520700" indent="-285750">
              <a:spcAft>
                <a:spcPts val="1800"/>
              </a:spcAft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dirty="0">
                <a:latin typeface="Avenir Black"/>
              </a:rPr>
              <a:t>Aligned to curriculum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B82ACF2-922A-D243-8CF6-1240AB3A5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0338" y="149586"/>
            <a:ext cx="2463662" cy="103924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EFF05E8B-1380-8140-AF42-657C34F8FAB2}"/>
              </a:ext>
            </a:extLst>
          </p:cNvPr>
          <p:cNvSpPr txBox="1"/>
          <p:nvPr/>
        </p:nvSpPr>
        <p:spPr>
          <a:xfrm>
            <a:off x="529770" y="334615"/>
            <a:ext cx="46337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lack" panose="02000503020000020003" pitchFamily="2" charset="0"/>
                <a:cs typeface="Avenir Black"/>
              </a:rPr>
              <a:t>Proctored Assessment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03E743-42DB-AB4D-B792-38B31F3A762F}"/>
              </a:ext>
            </a:extLst>
          </p:cNvPr>
          <p:cNvSpPr/>
          <p:nvPr/>
        </p:nvSpPr>
        <p:spPr>
          <a:xfrm>
            <a:off x="432488" y="267966"/>
            <a:ext cx="45719" cy="594961"/>
          </a:xfrm>
          <a:prstGeom prst="rect">
            <a:avLst/>
          </a:prstGeom>
          <a:solidFill>
            <a:srgbClr val="ADD13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011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E639973-B3E4-564A-83E5-E38CE6229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451" y="1057935"/>
            <a:ext cx="8587417" cy="195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indent="-3381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spcBef>
                <a:spcPct val="60000"/>
              </a:spcBef>
              <a:spcAft>
                <a:spcPts val="1800"/>
              </a:spcAft>
              <a:buClr>
                <a:srgbClr val="92D050"/>
              </a:buClr>
              <a:defRPr/>
            </a:pPr>
            <a:r>
              <a:rPr lang="en-US" altLang="en-US" sz="2200" b="1" dirty="0">
                <a:solidFill>
                  <a:srgbClr val="37ADD1"/>
                </a:solidFill>
                <a:latin typeface="Avenir Black"/>
              </a:rPr>
              <a:t>NEW</a:t>
            </a:r>
            <a:r>
              <a:rPr lang="en-US" altLang="en-US" sz="2200" b="1" dirty="0">
                <a:latin typeface="Avenir Black"/>
              </a:rPr>
              <a:t> </a:t>
            </a:r>
            <a:r>
              <a:rPr lang="en-US" altLang="en-US" sz="2200" b="1" dirty="0">
                <a:solidFill>
                  <a:srgbClr val="1F3E5C"/>
                </a:solidFill>
                <a:latin typeface="Avenir Black"/>
              </a:rPr>
              <a:t>Florida Soft Skills Credential</a:t>
            </a:r>
            <a:endParaRPr lang="en-US" altLang="en-US" sz="800" dirty="0">
              <a:solidFill>
                <a:srgbClr val="1F3E5C"/>
              </a:solidFill>
              <a:latin typeface="Avenir Black"/>
            </a:endParaRPr>
          </a:p>
          <a:p>
            <a:pPr marL="568325" indent="-333375">
              <a:spcAft>
                <a:spcPts val="1800"/>
              </a:spcAft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dirty="0">
                <a:latin typeface="Avenir Black"/>
              </a:rPr>
              <a:t>State sponsored, signed by Governor</a:t>
            </a:r>
          </a:p>
          <a:p>
            <a:pPr marL="568325" indent="-333375">
              <a:spcAft>
                <a:spcPts val="1800"/>
              </a:spcAft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dirty="0">
                <a:latin typeface="Avenir Black"/>
              </a:rPr>
              <a:t>Competencies summarized on back of credential</a:t>
            </a:r>
          </a:p>
          <a:p>
            <a:pPr marL="568325" indent="-333375">
              <a:spcAft>
                <a:spcPts val="1800"/>
              </a:spcAft>
              <a:buClr>
                <a:srgbClr val="92D050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dirty="0">
                <a:latin typeface="Avenir Black"/>
              </a:rPr>
              <a:t>Employer </a:t>
            </a:r>
            <a:r>
              <a:rPr lang="en-US" altLang="en-US" dirty="0" smtClean="0">
                <a:latin typeface="Avenir Black"/>
              </a:rPr>
              <a:t>recognized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B82ACF2-922A-D243-8CF6-1240AB3A5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0338" y="149586"/>
            <a:ext cx="2463662" cy="103924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EFF05E8B-1380-8140-AF42-657C34F8FAB2}"/>
              </a:ext>
            </a:extLst>
          </p:cNvPr>
          <p:cNvSpPr txBox="1"/>
          <p:nvPr/>
        </p:nvSpPr>
        <p:spPr>
          <a:xfrm>
            <a:off x="529770" y="334615"/>
            <a:ext cx="21884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lack" panose="02000503020000020003" pitchFamily="2" charset="0"/>
                <a:cs typeface="Avenir Black"/>
              </a:rPr>
              <a:t>Credential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03E743-42DB-AB4D-B792-38B31F3A762F}"/>
              </a:ext>
            </a:extLst>
          </p:cNvPr>
          <p:cNvSpPr/>
          <p:nvPr/>
        </p:nvSpPr>
        <p:spPr>
          <a:xfrm>
            <a:off x="432488" y="267966"/>
            <a:ext cx="45719" cy="594961"/>
          </a:xfrm>
          <a:prstGeom prst="rect">
            <a:avLst/>
          </a:prstGeom>
          <a:solidFill>
            <a:srgbClr val="ADD13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59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E639973-B3E4-564A-83E5-E38CE6229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80" y="2182413"/>
            <a:ext cx="9144000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indent="-3381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19062" lvl="1" indent="0" algn="ctr" eaLnBrk="1" hangingPunct="1">
              <a:defRPr/>
            </a:pPr>
            <a:r>
              <a:rPr lang="en-US" sz="2200" b="1" dirty="0">
                <a:solidFill>
                  <a:srgbClr val="004363"/>
                </a:solidFill>
                <a:latin typeface="Avenir Black" panose="02000503020000020003"/>
              </a:rPr>
              <a:t>Colleen Englert | </a:t>
            </a:r>
            <a:r>
              <a:rPr lang="en-US" sz="2200" dirty="0">
                <a:solidFill>
                  <a:srgbClr val="004363"/>
                </a:solidFill>
                <a:latin typeface="Avenir Black" panose="02000503020000020003"/>
              </a:rPr>
              <a:t>Executive Director</a:t>
            </a:r>
          </a:p>
          <a:p>
            <a:pPr marL="119062" lvl="1" indent="0" algn="ctr" eaLnBrk="1" hangingPunct="1">
              <a:defRPr/>
            </a:pPr>
            <a:r>
              <a:rPr lang="en-US" sz="2000" dirty="0">
                <a:solidFill>
                  <a:srgbClr val="004363"/>
                </a:solidFill>
                <a:latin typeface="Avenir Black" panose="02000503020000020003"/>
              </a:rPr>
              <a:t>cenglert@floridareadytowork.com</a:t>
            </a:r>
          </a:p>
          <a:p>
            <a:pPr marL="119062" lvl="1" indent="0" algn="ctr" eaLnBrk="1" hangingPunct="1">
              <a:defRPr/>
            </a:pPr>
            <a:r>
              <a:rPr lang="en-US" sz="2000" dirty="0">
                <a:solidFill>
                  <a:srgbClr val="004363"/>
                </a:solidFill>
                <a:latin typeface="Avenir Black" panose="02000503020000020003"/>
              </a:rPr>
              <a:t>850.228.9558</a:t>
            </a:r>
          </a:p>
          <a:p>
            <a:pPr marL="119062" lvl="1" indent="0" algn="ctr" eaLnBrk="1" hangingPunct="1">
              <a:defRPr/>
            </a:pPr>
            <a:endParaRPr lang="en-US" sz="2400" dirty="0">
              <a:solidFill>
                <a:srgbClr val="004363"/>
              </a:solidFill>
              <a:latin typeface="Avenir Roman" panose="02000503020000020003" pitchFamily="2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B82ACF2-922A-D243-8CF6-1240AB3A5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0338" y="149586"/>
            <a:ext cx="2463662" cy="103924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EFF05E8B-1380-8140-AF42-657C34F8FAB2}"/>
              </a:ext>
            </a:extLst>
          </p:cNvPr>
          <p:cNvSpPr txBox="1"/>
          <p:nvPr/>
        </p:nvSpPr>
        <p:spPr>
          <a:xfrm>
            <a:off x="515915" y="334615"/>
            <a:ext cx="31824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lack" panose="02000503020000020003" pitchFamily="2" charset="0"/>
                <a:cs typeface="Avenir Black"/>
              </a:rPr>
              <a:t>More Information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03E743-42DB-AB4D-B792-38B31F3A762F}"/>
              </a:ext>
            </a:extLst>
          </p:cNvPr>
          <p:cNvSpPr/>
          <p:nvPr/>
        </p:nvSpPr>
        <p:spPr>
          <a:xfrm>
            <a:off x="432488" y="267966"/>
            <a:ext cx="45719" cy="594961"/>
          </a:xfrm>
          <a:prstGeom prst="rect">
            <a:avLst/>
          </a:prstGeom>
          <a:solidFill>
            <a:srgbClr val="ADD13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499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81" y="1211871"/>
            <a:ext cx="8043091" cy="374805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B03E743-42DB-AB4D-B792-38B31F3A762F}"/>
              </a:ext>
            </a:extLst>
          </p:cNvPr>
          <p:cNvSpPr/>
          <p:nvPr/>
        </p:nvSpPr>
        <p:spPr>
          <a:xfrm>
            <a:off x="432488" y="267966"/>
            <a:ext cx="45719" cy="594961"/>
          </a:xfrm>
          <a:prstGeom prst="rect">
            <a:avLst/>
          </a:prstGeom>
          <a:solidFill>
            <a:srgbClr val="ADD13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05E8B-1380-8140-AF42-657C34F8FAB2}"/>
              </a:ext>
            </a:extLst>
          </p:cNvPr>
          <p:cNvSpPr txBox="1"/>
          <p:nvPr/>
        </p:nvSpPr>
        <p:spPr>
          <a:xfrm>
            <a:off x="515915" y="267966"/>
            <a:ext cx="41889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lack" panose="02000503020000020003" pitchFamily="2" charset="0"/>
                <a:cs typeface="Avenir Black"/>
              </a:rPr>
              <a:t>Defining soft skills ?</a:t>
            </a:r>
          </a:p>
        </p:txBody>
      </p:sp>
    </p:spTree>
    <p:extLst>
      <p:ext uri="{BB962C8B-B14F-4D97-AF65-F5344CB8AC3E}">
        <p14:creationId xmlns:p14="http://schemas.microsoft.com/office/powerpoint/2010/main" val="1982837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B03E743-42DB-AB4D-B792-38B31F3A762F}"/>
              </a:ext>
            </a:extLst>
          </p:cNvPr>
          <p:cNvSpPr/>
          <p:nvPr/>
        </p:nvSpPr>
        <p:spPr>
          <a:xfrm>
            <a:off x="432488" y="267966"/>
            <a:ext cx="45719" cy="594961"/>
          </a:xfrm>
          <a:prstGeom prst="rect">
            <a:avLst/>
          </a:prstGeom>
          <a:solidFill>
            <a:srgbClr val="ADD13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05E8B-1380-8140-AF42-657C34F8FAB2}"/>
              </a:ext>
            </a:extLst>
          </p:cNvPr>
          <p:cNvSpPr txBox="1"/>
          <p:nvPr/>
        </p:nvSpPr>
        <p:spPr>
          <a:xfrm>
            <a:off x="515915" y="278152"/>
            <a:ext cx="43508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lack" panose="02000503020000020003" pitchFamily="2" charset="0"/>
                <a:cs typeface="Avenir Black"/>
              </a:rPr>
              <a:t>Research Consensus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639973-B3E4-564A-83E5-E38CE6229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49" y="1042952"/>
            <a:ext cx="8587417" cy="430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indent="-3381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34950" indent="-234950">
              <a:spcBef>
                <a:spcPct val="60000"/>
              </a:spcBef>
              <a:buClr>
                <a:srgbClr val="92D050"/>
              </a:buClr>
              <a:buFontTx/>
              <a:buChar char="•"/>
              <a:defRPr/>
            </a:pPr>
            <a:r>
              <a:rPr lang="en-US" altLang="en-US" sz="2400" dirty="0">
                <a:solidFill>
                  <a:srgbClr val="1F3E5C"/>
                </a:solidFill>
                <a:latin typeface="Avenir Black"/>
              </a:rPr>
              <a:t>Soft skills are ‘hard’ to define, teach and measure</a:t>
            </a:r>
          </a:p>
          <a:p>
            <a:pPr marL="234950" indent="-234950">
              <a:spcBef>
                <a:spcPct val="60000"/>
              </a:spcBef>
              <a:buClr>
                <a:srgbClr val="92D05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1F3E5C"/>
                </a:solidFill>
                <a:latin typeface="Avenir Black"/>
              </a:rPr>
              <a:t>Soft skills are the essential foundation for most all jobs across </a:t>
            </a:r>
            <a:r>
              <a:rPr lang="en-US" altLang="en-US" sz="2400" dirty="0" smtClean="0">
                <a:solidFill>
                  <a:srgbClr val="1F3E5C"/>
                </a:solidFill>
                <a:latin typeface="Avenir Black"/>
              </a:rPr>
              <a:t>industries</a:t>
            </a:r>
            <a:endParaRPr lang="en-US" altLang="en-US" sz="2400" dirty="0">
              <a:solidFill>
                <a:srgbClr val="1F3E5C"/>
              </a:solidFill>
              <a:latin typeface="Avenir Black"/>
            </a:endParaRPr>
          </a:p>
          <a:p>
            <a:pPr marL="234950" indent="-234950">
              <a:spcBef>
                <a:spcPct val="60000"/>
              </a:spcBef>
              <a:buClr>
                <a:srgbClr val="92D05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1F3E5C"/>
                </a:solidFill>
                <a:latin typeface="Avenir Black"/>
              </a:rPr>
              <a:t>Soft skills are lacking / in-demand for most all jobs across </a:t>
            </a:r>
            <a:r>
              <a:rPr lang="en-US" altLang="en-US" sz="2400" dirty="0" smtClean="0">
                <a:solidFill>
                  <a:srgbClr val="1F3E5C"/>
                </a:solidFill>
                <a:latin typeface="Avenir Black"/>
              </a:rPr>
              <a:t>industries</a:t>
            </a:r>
            <a:endParaRPr lang="en-US" altLang="en-US" sz="2400" dirty="0">
              <a:solidFill>
                <a:srgbClr val="1F3E5C"/>
              </a:solidFill>
              <a:latin typeface="Avenir Black"/>
            </a:endParaRPr>
          </a:p>
          <a:p>
            <a:pPr marL="234950" indent="-234950">
              <a:spcBef>
                <a:spcPct val="60000"/>
              </a:spcBef>
              <a:buClr>
                <a:srgbClr val="92D05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solidFill>
                  <a:srgbClr val="1F3E5C"/>
                </a:solidFill>
                <a:latin typeface="Avenir Black"/>
              </a:rPr>
              <a:t>Employers most often hire </a:t>
            </a:r>
            <a:r>
              <a:rPr lang="en-US" altLang="en-US" sz="2400" dirty="0">
                <a:solidFill>
                  <a:srgbClr val="1F3E5C"/>
                </a:solidFill>
                <a:latin typeface="Avenir Black"/>
              </a:rPr>
              <a:t>for ‘hard skills’ (technical / experience) and </a:t>
            </a:r>
            <a:r>
              <a:rPr lang="en-US" altLang="en-US" sz="2400" dirty="0" smtClean="0">
                <a:solidFill>
                  <a:srgbClr val="1F3E5C"/>
                </a:solidFill>
                <a:latin typeface="Avenir Black"/>
              </a:rPr>
              <a:t>fire </a:t>
            </a:r>
            <a:r>
              <a:rPr lang="en-US" altLang="en-US" sz="2400" dirty="0">
                <a:solidFill>
                  <a:srgbClr val="1F3E5C"/>
                </a:solidFill>
                <a:latin typeface="Avenir Black"/>
              </a:rPr>
              <a:t>for ‘soft skills’</a:t>
            </a:r>
          </a:p>
          <a:p>
            <a:pPr marL="234950" indent="-234950">
              <a:spcBef>
                <a:spcPct val="60000"/>
              </a:spcBef>
              <a:buClr>
                <a:srgbClr val="92D05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1F3E5C"/>
                </a:solidFill>
                <a:latin typeface="Avenir Black"/>
              </a:rPr>
              <a:t>Disconnect between employers and graduates / educators in the understanding and importance of soft skills</a:t>
            </a:r>
          </a:p>
        </p:txBody>
      </p:sp>
    </p:spTree>
    <p:extLst>
      <p:ext uri="{BB962C8B-B14F-4D97-AF65-F5344CB8AC3E}">
        <p14:creationId xmlns:p14="http://schemas.microsoft.com/office/powerpoint/2010/main" val="3554394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5728655"/>
          </a:xfrm>
          <a:prstGeom prst="rect">
            <a:avLst/>
          </a:prstGeom>
          <a:solidFill>
            <a:srgbClr val="1F3E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4950" algn="ctr">
              <a:buClr>
                <a:srgbClr val="92D050"/>
              </a:buClr>
              <a:defRPr/>
            </a:pPr>
            <a:endParaRPr lang="en-US" altLang="en-US" sz="2800" b="1" dirty="0">
              <a:latin typeface="Avenir Black"/>
            </a:endParaRPr>
          </a:p>
          <a:p>
            <a:pPr marL="234950">
              <a:buClr>
                <a:srgbClr val="92D050"/>
              </a:buClr>
              <a:defRPr/>
            </a:pPr>
            <a:endParaRPr lang="en-US" altLang="en-US" sz="2800" b="1" dirty="0">
              <a:latin typeface="Avenir Black"/>
            </a:endParaRPr>
          </a:p>
          <a:p>
            <a:pPr marL="234950" algn="ctr">
              <a:buClr>
                <a:srgbClr val="92D050"/>
              </a:buClr>
              <a:defRPr/>
            </a:pPr>
            <a:endParaRPr lang="en-US" altLang="en-US" sz="2800" b="1" dirty="0">
              <a:latin typeface="Avenir Black"/>
            </a:endParaRPr>
          </a:p>
          <a:p>
            <a:pPr marL="234950" algn="ctr">
              <a:buClr>
                <a:srgbClr val="92D050"/>
              </a:buClr>
              <a:defRPr/>
            </a:pPr>
            <a:endParaRPr lang="en-US" altLang="en-US" sz="1200" b="1" dirty="0">
              <a:latin typeface="Avenir Black"/>
            </a:endParaRPr>
          </a:p>
          <a:p>
            <a:pPr marL="234950" algn="ctr">
              <a:buClr>
                <a:srgbClr val="92D050"/>
              </a:buClr>
              <a:defRPr/>
            </a:pPr>
            <a:r>
              <a:rPr lang="en-US" altLang="en-US" sz="2800" b="1" dirty="0">
                <a:latin typeface="Avenir Black"/>
              </a:rPr>
              <a:t>63 percent</a:t>
            </a:r>
            <a:r>
              <a:rPr lang="en-US" altLang="en-US" sz="2800" dirty="0">
                <a:latin typeface="Avenir Black"/>
              </a:rPr>
              <a:t> of </a:t>
            </a:r>
            <a:r>
              <a:rPr lang="en-US" altLang="en-US" sz="2800" b="1" dirty="0">
                <a:latin typeface="Avenir Black"/>
              </a:rPr>
              <a:t>graduates</a:t>
            </a:r>
            <a:r>
              <a:rPr lang="en-US" altLang="en-US" sz="2800" dirty="0">
                <a:latin typeface="Avenir Black"/>
              </a:rPr>
              <a:t> believe </a:t>
            </a:r>
          </a:p>
          <a:p>
            <a:pPr marL="234950" algn="ctr">
              <a:buClr>
                <a:srgbClr val="92D050"/>
              </a:buClr>
              <a:defRPr/>
            </a:pPr>
            <a:r>
              <a:rPr lang="en-US" altLang="en-US" sz="2800" dirty="0">
                <a:latin typeface="Avenir Black"/>
              </a:rPr>
              <a:t>they are ‘very’ prepared.</a:t>
            </a:r>
          </a:p>
          <a:p>
            <a:pPr marL="234950" algn="ctr">
              <a:buClr>
                <a:srgbClr val="92D050"/>
              </a:buClr>
              <a:defRPr/>
            </a:pPr>
            <a:endParaRPr lang="en-US" altLang="en-US" sz="3200" dirty="0">
              <a:latin typeface="Avenir Black"/>
            </a:endParaRPr>
          </a:p>
          <a:p>
            <a:pPr marL="234950" algn="ctr">
              <a:buClr>
                <a:srgbClr val="92D050"/>
              </a:buClr>
              <a:defRPr/>
            </a:pPr>
            <a:r>
              <a:rPr lang="en-US" altLang="en-US" sz="2800" b="1" dirty="0">
                <a:latin typeface="Avenir Black"/>
              </a:rPr>
              <a:t>Employers disagree. </a:t>
            </a:r>
          </a:p>
          <a:p>
            <a:pPr marL="234950" algn="ctr">
              <a:buClr>
                <a:srgbClr val="92D050"/>
              </a:buClr>
              <a:defRPr/>
            </a:pPr>
            <a:endParaRPr lang="en-US" altLang="en-US" sz="1200" dirty="0">
              <a:latin typeface="Avenir Black"/>
            </a:endParaRPr>
          </a:p>
          <a:p>
            <a:pPr marL="234950" algn="ctr">
              <a:buClr>
                <a:srgbClr val="92D050"/>
              </a:buClr>
              <a:defRPr/>
            </a:pPr>
            <a:r>
              <a:rPr lang="en-US" altLang="en-US" sz="2800" dirty="0">
                <a:latin typeface="Avenir Black"/>
              </a:rPr>
              <a:t>Only </a:t>
            </a:r>
            <a:r>
              <a:rPr lang="en-US" altLang="en-US" sz="2800" b="1" dirty="0">
                <a:latin typeface="Avenir Black"/>
              </a:rPr>
              <a:t>14 percent </a:t>
            </a:r>
            <a:r>
              <a:rPr lang="en-US" altLang="en-US" sz="2800" dirty="0">
                <a:latin typeface="Avenir Black"/>
              </a:rPr>
              <a:t>of </a:t>
            </a:r>
            <a:r>
              <a:rPr lang="en-US" altLang="en-US" sz="2800" b="1" dirty="0">
                <a:latin typeface="Avenir Black"/>
              </a:rPr>
              <a:t>employers</a:t>
            </a:r>
            <a:r>
              <a:rPr lang="en-US" altLang="en-US" sz="2800" dirty="0">
                <a:latin typeface="Avenir Black"/>
              </a:rPr>
              <a:t> believe </a:t>
            </a:r>
          </a:p>
          <a:p>
            <a:pPr marL="234950" algn="ctr">
              <a:buClr>
                <a:srgbClr val="92D050"/>
              </a:buClr>
              <a:defRPr/>
            </a:pPr>
            <a:r>
              <a:rPr lang="en-US" altLang="en-US" sz="2800" dirty="0">
                <a:latin typeface="Avenir Black"/>
              </a:rPr>
              <a:t>recent graduates are ‘very’ prepared.</a:t>
            </a:r>
          </a:p>
          <a:p>
            <a:pPr marL="234950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  <a:p>
            <a:pPr marL="234950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  <a:p>
            <a:pPr marL="234950">
              <a:buClr>
                <a:srgbClr val="92D050"/>
              </a:buClr>
              <a:defRPr/>
            </a:pPr>
            <a:r>
              <a:rPr lang="en-US" altLang="en-US" sz="1200" dirty="0">
                <a:latin typeface="Avenir Black"/>
              </a:rPr>
              <a:t>US Chamber of Commerce Foundation, / Allegheny Conference, 2015</a:t>
            </a:r>
          </a:p>
          <a:p>
            <a:pPr marL="234950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03E743-42DB-AB4D-B792-38B31F3A762F}"/>
              </a:ext>
            </a:extLst>
          </p:cNvPr>
          <p:cNvSpPr/>
          <p:nvPr/>
        </p:nvSpPr>
        <p:spPr>
          <a:xfrm>
            <a:off x="432488" y="267966"/>
            <a:ext cx="45719" cy="5949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05E8B-1380-8140-AF42-657C34F8FAB2}"/>
              </a:ext>
            </a:extLst>
          </p:cNvPr>
          <p:cNvSpPr txBox="1"/>
          <p:nvPr/>
        </p:nvSpPr>
        <p:spPr>
          <a:xfrm>
            <a:off x="515915" y="254388"/>
            <a:ext cx="2165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venir Black" panose="02000503020000020003" pitchFamily="2" charset="0"/>
                <a:cs typeface="Avenir Black"/>
              </a:rPr>
              <a:t>Soft Skills</a:t>
            </a:r>
          </a:p>
        </p:txBody>
      </p:sp>
    </p:spTree>
    <p:extLst>
      <p:ext uri="{BB962C8B-B14F-4D97-AF65-F5344CB8AC3E}">
        <p14:creationId xmlns:p14="http://schemas.microsoft.com/office/powerpoint/2010/main" val="1611693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5728655"/>
          </a:xfrm>
          <a:prstGeom prst="rect">
            <a:avLst/>
          </a:prstGeom>
          <a:solidFill>
            <a:srgbClr val="1F3E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4950" algn="ctr">
              <a:buClr>
                <a:srgbClr val="92D050"/>
              </a:buClr>
              <a:defRPr/>
            </a:pPr>
            <a:endParaRPr lang="en-US" altLang="en-US" sz="2800" b="1" dirty="0">
              <a:latin typeface="Avenir Black"/>
            </a:endParaRPr>
          </a:p>
          <a:p>
            <a:pPr marL="234950">
              <a:buClr>
                <a:srgbClr val="92D050"/>
              </a:buClr>
              <a:defRPr/>
            </a:pPr>
            <a:endParaRPr lang="en-US" altLang="en-US" sz="1100" b="1" dirty="0">
              <a:latin typeface="Avenir Black"/>
            </a:endParaRPr>
          </a:p>
          <a:p>
            <a:pPr marL="234950">
              <a:buClr>
                <a:srgbClr val="92D050"/>
              </a:buClr>
              <a:defRPr/>
            </a:pPr>
            <a:endParaRPr lang="en-US" altLang="en-US" sz="1400" b="1" dirty="0">
              <a:latin typeface="Avenir Black"/>
            </a:endParaRPr>
          </a:p>
          <a:p>
            <a:pPr marL="346075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  <a:p>
            <a:pPr marL="346075">
              <a:buClr>
                <a:srgbClr val="92D050"/>
              </a:buClr>
              <a:defRPr/>
            </a:pPr>
            <a:r>
              <a:rPr lang="en-US" altLang="en-US" sz="2800" b="1" dirty="0">
                <a:latin typeface="Avenir Black"/>
              </a:rPr>
              <a:t>Most significant disconnects in perceived preparedness between employers and graduates:</a:t>
            </a:r>
          </a:p>
          <a:p>
            <a:pPr marL="346075" algn="ctr">
              <a:buClr>
                <a:srgbClr val="92D050"/>
              </a:buClr>
              <a:defRPr/>
            </a:pPr>
            <a:endParaRPr lang="en-US" altLang="en-US" sz="1400" b="1" dirty="0">
              <a:latin typeface="Avenir Black"/>
            </a:endParaRPr>
          </a:p>
          <a:p>
            <a:pPr marL="747713" indent="-401638">
              <a:buClr>
                <a:srgbClr val="92D05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Avenir Black"/>
              </a:rPr>
              <a:t>commitment / accountability</a:t>
            </a:r>
          </a:p>
          <a:p>
            <a:pPr marL="747713" indent="-401638">
              <a:buClr>
                <a:srgbClr val="92D05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Avenir Black"/>
              </a:rPr>
              <a:t>communication </a:t>
            </a:r>
          </a:p>
          <a:p>
            <a:pPr marL="747713" indent="-401638">
              <a:buClr>
                <a:srgbClr val="92D05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Avenir Black"/>
              </a:rPr>
              <a:t>time management</a:t>
            </a:r>
          </a:p>
          <a:p>
            <a:pPr marL="747713" indent="-401638">
              <a:buClr>
                <a:srgbClr val="92D05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Avenir Black"/>
              </a:rPr>
              <a:t>professionalism</a:t>
            </a:r>
          </a:p>
          <a:p>
            <a:pPr marL="747713" indent="-401638">
              <a:buClr>
                <a:srgbClr val="92D05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Avenir Black"/>
              </a:rPr>
              <a:t>critical thinking / problem solving</a:t>
            </a:r>
          </a:p>
          <a:p>
            <a:pPr marL="346075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  <a:p>
            <a:pPr marL="346075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  <a:p>
            <a:pPr marL="346075">
              <a:buClr>
                <a:srgbClr val="92D050"/>
              </a:buClr>
              <a:defRPr/>
            </a:pPr>
            <a:r>
              <a:rPr lang="en-US" altLang="en-US" sz="1200" dirty="0">
                <a:latin typeface="Avenir Black"/>
              </a:rPr>
              <a:t>US Chamber of Commerce Foundation, / Allegheny Conference, 2015</a:t>
            </a:r>
          </a:p>
          <a:p>
            <a:pPr marL="234950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03E743-42DB-AB4D-B792-38B31F3A762F}"/>
              </a:ext>
            </a:extLst>
          </p:cNvPr>
          <p:cNvSpPr/>
          <p:nvPr/>
        </p:nvSpPr>
        <p:spPr>
          <a:xfrm>
            <a:off x="432488" y="267966"/>
            <a:ext cx="45719" cy="5949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05E8B-1380-8140-AF42-657C34F8FAB2}"/>
              </a:ext>
            </a:extLst>
          </p:cNvPr>
          <p:cNvSpPr txBox="1"/>
          <p:nvPr/>
        </p:nvSpPr>
        <p:spPr>
          <a:xfrm>
            <a:off x="515915" y="254388"/>
            <a:ext cx="2165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venir Black" panose="02000503020000020003" pitchFamily="2" charset="0"/>
                <a:cs typeface="Avenir Black"/>
              </a:rPr>
              <a:t>Soft Skills</a:t>
            </a:r>
          </a:p>
        </p:txBody>
      </p:sp>
    </p:spTree>
    <p:extLst>
      <p:ext uri="{BB962C8B-B14F-4D97-AF65-F5344CB8AC3E}">
        <p14:creationId xmlns:p14="http://schemas.microsoft.com/office/powerpoint/2010/main" val="1976691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5728655"/>
          </a:xfrm>
          <a:prstGeom prst="rect">
            <a:avLst/>
          </a:prstGeom>
          <a:solidFill>
            <a:srgbClr val="1F3E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4950" algn="ctr">
              <a:buClr>
                <a:srgbClr val="92D050"/>
              </a:buClr>
              <a:defRPr/>
            </a:pPr>
            <a:endParaRPr lang="en-US" altLang="en-US" sz="2800" b="1" dirty="0">
              <a:latin typeface="Avenir Black"/>
            </a:endParaRPr>
          </a:p>
          <a:p>
            <a:pPr marL="234950">
              <a:buClr>
                <a:srgbClr val="92D050"/>
              </a:buClr>
              <a:defRPr/>
            </a:pPr>
            <a:endParaRPr lang="en-US" altLang="en-US" sz="2800" b="1" dirty="0">
              <a:latin typeface="Avenir Black"/>
            </a:endParaRPr>
          </a:p>
          <a:p>
            <a:pPr marL="234950" algn="ctr">
              <a:buClr>
                <a:srgbClr val="92D050"/>
              </a:buClr>
              <a:defRPr/>
            </a:pPr>
            <a:endParaRPr lang="en-US" altLang="en-US" sz="1000" b="1" dirty="0">
              <a:latin typeface="Avenir Black"/>
            </a:endParaRPr>
          </a:p>
          <a:p>
            <a:pPr marL="234950" algn="ctr">
              <a:buClr>
                <a:srgbClr val="92D050"/>
              </a:buClr>
              <a:defRPr/>
            </a:pPr>
            <a:endParaRPr lang="en-US" altLang="en-US" sz="1400" b="1" dirty="0">
              <a:latin typeface="Avenir Black"/>
            </a:endParaRPr>
          </a:p>
          <a:p>
            <a:pPr marL="346075">
              <a:buClr>
                <a:srgbClr val="92D050"/>
              </a:buClr>
              <a:defRPr/>
            </a:pPr>
            <a:r>
              <a:rPr lang="en-US" altLang="en-US" sz="2800" dirty="0">
                <a:latin typeface="Avenir Black"/>
              </a:rPr>
              <a:t>Biggest divide is </a:t>
            </a:r>
            <a:r>
              <a:rPr lang="en-US" altLang="en-US" sz="2800" b="1" dirty="0">
                <a:latin typeface="Avenir Black"/>
              </a:rPr>
              <a:t>professionalism and work ethic</a:t>
            </a:r>
            <a:r>
              <a:rPr lang="en-US" altLang="en-US" sz="2800" dirty="0">
                <a:latin typeface="Avenir Black"/>
              </a:rPr>
              <a:t>. </a:t>
            </a:r>
            <a:r>
              <a:rPr lang="en-US" altLang="en-US" sz="2800" dirty="0" smtClean="0">
                <a:latin typeface="Avenir Black"/>
              </a:rPr>
              <a:t>Nearly </a:t>
            </a:r>
            <a:r>
              <a:rPr lang="en-US" altLang="en-US" sz="2800" b="1" dirty="0" smtClean="0">
                <a:latin typeface="Avenir Black"/>
              </a:rPr>
              <a:t>90 </a:t>
            </a:r>
            <a:r>
              <a:rPr lang="en-US" altLang="en-US" sz="2800" b="1" dirty="0">
                <a:latin typeface="Avenir Black"/>
              </a:rPr>
              <a:t>percent </a:t>
            </a:r>
            <a:r>
              <a:rPr lang="en-US" altLang="en-US" sz="2800" dirty="0">
                <a:latin typeface="Avenir Black"/>
              </a:rPr>
              <a:t>of</a:t>
            </a:r>
            <a:r>
              <a:rPr lang="en-US" altLang="en-US" sz="2800" b="1" dirty="0">
                <a:latin typeface="Avenir Black"/>
              </a:rPr>
              <a:t> students </a:t>
            </a:r>
            <a:r>
              <a:rPr lang="en-US" altLang="en-US" sz="2800" dirty="0">
                <a:latin typeface="Avenir Black"/>
              </a:rPr>
              <a:t>think they are prepared; only </a:t>
            </a:r>
            <a:r>
              <a:rPr lang="en-US" altLang="en-US" sz="2800" b="1" dirty="0">
                <a:latin typeface="Avenir Black"/>
              </a:rPr>
              <a:t>43 percent </a:t>
            </a:r>
            <a:r>
              <a:rPr lang="en-US" altLang="en-US" sz="2800" dirty="0">
                <a:latin typeface="Avenir Black"/>
              </a:rPr>
              <a:t>of</a:t>
            </a:r>
            <a:r>
              <a:rPr lang="en-US" altLang="en-US" sz="2800" b="1" dirty="0">
                <a:latin typeface="Avenir Black"/>
              </a:rPr>
              <a:t> employers </a:t>
            </a:r>
            <a:r>
              <a:rPr lang="en-US" altLang="en-US" sz="2800" dirty="0">
                <a:latin typeface="Avenir Black"/>
              </a:rPr>
              <a:t>agree.</a:t>
            </a:r>
          </a:p>
          <a:p>
            <a:pPr marL="346075">
              <a:buClr>
                <a:srgbClr val="92D050"/>
              </a:buClr>
              <a:defRPr/>
            </a:pPr>
            <a:endParaRPr lang="en-US" altLang="en-US" sz="3200" dirty="0">
              <a:latin typeface="Avenir Black"/>
            </a:endParaRPr>
          </a:p>
          <a:p>
            <a:pPr marL="346075">
              <a:buClr>
                <a:srgbClr val="92D050"/>
              </a:buClr>
              <a:tabLst>
                <a:tab pos="8575675" algn="l"/>
              </a:tabLst>
              <a:defRPr/>
            </a:pPr>
            <a:r>
              <a:rPr lang="en-US" altLang="en-US" sz="2800" dirty="0">
                <a:latin typeface="Avenir Black"/>
              </a:rPr>
              <a:t>Close to </a:t>
            </a:r>
            <a:r>
              <a:rPr lang="en-US" altLang="en-US" sz="2800" b="1" dirty="0">
                <a:latin typeface="Avenir Black"/>
              </a:rPr>
              <a:t>80 percent </a:t>
            </a:r>
            <a:r>
              <a:rPr lang="en-US" altLang="en-US" sz="2800" dirty="0">
                <a:latin typeface="Avenir Black"/>
              </a:rPr>
              <a:t>of</a:t>
            </a:r>
            <a:r>
              <a:rPr lang="en-US" altLang="en-US" sz="2800" b="1" dirty="0">
                <a:latin typeface="Avenir Black"/>
              </a:rPr>
              <a:t> students </a:t>
            </a:r>
            <a:r>
              <a:rPr lang="en-US" altLang="en-US" sz="2800" dirty="0">
                <a:latin typeface="Avenir Black"/>
              </a:rPr>
              <a:t>believe they have essential </a:t>
            </a:r>
            <a:r>
              <a:rPr lang="en-US" altLang="en-US" sz="2800" b="1" dirty="0">
                <a:latin typeface="Avenir Black"/>
              </a:rPr>
              <a:t>communication</a:t>
            </a:r>
            <a:r>
              <a:rPr lang="en-US" altLang="en-US" sz="2800" dirty="0">
                <a:latin typeface="Avenir Black"/>
              </a:rPr>
              <a:t> and </a:t>
            </a:r>
            <a:r>
              <a:rPr lang="en-US" altLang="en-US" sz="2800" b="1" dirty="0">
                <a:latin typeface="Avenir Black"/>
              </a:rPr>
              <a:t>critical thinking</a:t>
            </a:r>
            <a:r>
              <a:rPr lang="en-US" altLang="en-US" sz="2800" dirty="0">
                <a:latin typeface="Avenir Black"/>
              </a:rPr>
              <a:t> </a:t>
            </a:r>
          </a:p>
          <a:p>
            <a:pPr marL="346075">
              <a:buClr>
                <a:srgbClr val="92D050"/>
              </a:buClr>
              <a:tabLst>
                <a:tab pos="8575675" algn="l"/>
              </a:tabLst>
              <a:defRPr/>
            </a:pPr>
            <a:r>
              <a:rPr lang="en-US" altLang="en-US" sz="2800" dirty="0">
                <a:latin typeface="Avenir Black"/>
              </a:rPr>
              <a:t>skills; </a:t>
            </a:r>
            <a:r>
              <a:rPr lang="en-US" altLang="en-US" sz="2800" dirty="0" smtClean="0">
                <a:latin typeface="Avenir Black"/>
              </a:rPr>
              <a:t>only </a:t>
            </a:r>
            <a:r>
              <a:rPr lang="en-US" altLang="en-US" sz="2800" b="1" dirty="0">
                <a:latin typeface="Avenir Black"/>
              </a:rPr>
              <a:t>42 percent </a:t>
            </a:r>
            <a:r>
              <a:rPr lang="en-US" altLang="en-US" sz="2800" dirty="0">
                <a:latin typeface="Avenir Black"/>
              </a:rPr>
              <a:t>and </a:t>
            </a:r>
            <a:r>
              <a:rPr lang="en-US" altLang="en-US" sz="2800" b="1" dirty="0">
                <a:latin typeface="Avenir Black"/>
              </a:rPr>
              <a:t>56 percent </a:t>
            </a:r>
            <a:r>
              <a:rPr lang="en-US" altLang="en-US" sz="2800" dirty="0" smtClean="0">
                <a:latin typeface="Avenir Black"/>
              </a:rPr>
              <a:t>of </a:t>
            </a:r>
            <a:r>
              <a:rPr lang="en-US" altLang="en-US" sz="2800" b="1" dirty="0">
                <a:latin typeface="Avenir Black"/>
              </a:rPr>
              <a:t>employers </a:t>
            </a:r>
            <a:r>
              <a:rPr lang="en-US" altLang="en-US" sz="2800" dirty="0">
                <a:latin typeface="Avenir Black"/>
              </a:rPr>
              <a:t>agree.</a:t>
            </a:r>
          </a:p>
          <a:p>
            <a:pPr marL="346075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  <a:p>
            <a:pPr marL="346075">
              <a:buClr>
                <a:srgbClr val="92D050"/>
              </a:buClr>
              <a:defRPr/>
            </a:pPr>
            <a:r>
              <a:rPr lang="en-US" altLang="en-US" sz="1200" dirty="0">
                <a:latin typeface="Avenir Black"/>
              </a:rPr>
              <a:t>National Association of Colleges and Employers, 2018</a:t>
            </a:r>
          </a:p>
          <a:p>
            <a:pPr marL="234950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03E743-42DB-AB4D-B792-38B31F3A762F}"/>
              </a:ext>
            </a:extLst>
          </p:cNvPr>
          <p:cNvSpPr/>
          <p:nvPr/>
        </p:nvSpPr>
        <p:spPr>
          <a:xfrm>
            <a:off x="432488" y="267966"/>
            <a:ext cx="45719" cy="5949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05E8B-1380-8140-AF42-657C34F8FAB2}"/>
              </a:ext>
            </a:extLst>
          </p:cNvPr>
          <p:cNvSpPr txBox="1"/>
          <p:nvPr/>
        </p:nvSpPr>
        <p:spPr>
          <a:xfrm>
            <a:off x="515915" y="254388"/>
            <a:ext cx="2165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venir Black" panose="02000503020000020003" pitchFamily="2" charset="0"/>
                <a:cs typeface="Avenir Black"/>
              </a:rPr>
              <a:t>Soft Skills</a:t>
            </a:r>
          </a:p>
        </p:txBody>
      </p:sp>
    </p:spTree>
    <p:extLst>
      <p:ext uri="{BB962C8B-B14F-4D97-AF65-F5344CB8AC3E}">
        <p14:creationId xmlns:p14="http://schemas.microsoft.com/office/powerpoint/2010/main" val="152786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5728655"/>
          </a:xfrm>
          <a:prstGeom prst="rect">
            <a:avLst/>
          </a:prstGeom>
          <a:solidFill>
            <a:srgbClr val="1F3E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4950" algn="ctr">
              <a:buClr>
                <a:srgbClr val="92D050"/>
              </a:buClr>
              <a:defRPr/>
            </a:pPr>
            <a:endParaRPr lang="en-US" altLang="en-US" sz="2800" b="1" dirty="0">
              <a:latin typeface="Avenir Black"/>
            </a:endParaRPr>
          </a:p>
          <a:p>
            <a:pPr marL="234950" algn="ctr">
              <a:buClr>
                <a:srgbClr val="92D050"/>
              </a:buClr>
              <a:defRPr/>
            </a:pPr>
            <a:endParaRPr lang="en-US" altLang="en-US" sz="1400" b="1" dirty="0">
              <a:latin typeface="Avenir Black"/>
            </a:endParaRPr>
          </a:p>
          <a:p>
            <a:pPr marL="234950">
              <a:buClr>
                <a:srgbClr val="92D050"/>
              </a:buClr>
              <a:defRPr/>
            </a:pPr>
            <a:endParaRPr lang="en-US" altLang="en-US" sz="4000" dirty="0">
              <a:latin typeface="Avenir Black"/>
            </a:endParaRPr>
          </a:p>
          <a:p>
            <a:pPr marL="346075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  <a:p>
            <a:pPr marL="346075">
              <a:buClr>
                <a:srgbClr val="92D050"/>
              </a:buClr>
              <a:defRPr/>
            </a:pPr>
            <a:r>
              <a:rPr lang="en-US" altLang="en-US" sz="2800" dirty="0" smtClean="0">
                <a:latin typeface="Avenir Black"/>
              </a:rPr>
              <a:t>More than </a:t>
            </a:r>
            <a:r>
              <a:rPr lang="en-US" altLang="en-US" sz="2800" b="1" dirty="0" smtClean="0">
                <a:latin typeface="Avenir Black"/>
              </a:rPr>
              <a:t>70 percent </a:t>
            </a:r>
            <a:r>
              <a:rPr lang="en-US" altLang="en-US" sz="2800" dirty="0" smtClean="0">
                <a:latin typeface="Avenir Black"/>
              </a:rPr>
              <a:t>of</a:t>
            </a:r>
            <a:r>
              <a:rPr lang="en-US" altLang="en-US" sz="2800" b="1" dirty="0" smtClean="0">
                <a:latin typeface="Avenir Black"/>
              </a:rPr>
              <a:t> employers </a:t>
            </a:r>
            <a:r>
              <a:rPr lang="en-US" altLang="en-US" sz="2800" dirty="0" smtClean="0">
                <a:latin typeface="Avenir Black"/>
              </a:rPr>
              <a:t>believe recent college graduates are not well-prepared to </a:t>
            </a:r>
          </a:p>
          <a:p>
            <a:pPr marL="346075">
              <a:buClr>
                <a:srgbClr val="92D050"/>
              </a:buClr>
              <a:defRPr/>
            </a:pPr>
            <a:r>
              <a:rPr lang="en-US" altLang="en-US" sz="2800" b="1" dirty="0" smtClean="0">
                <a:latin typeface="Avenir Black"/>
              </a:rPr>
              <a:t>apply knowledge and skills in real-world settings</a:t>
            </a:r>
            <a:r>
              <a:rPr lang="en-US" altLang="en-US" sz="2800" dirty="0" smtClean="0">
                <a:latin typeface="Avenir Black"/>
              </a:rPr>
              <a:t> or do </a:t>
            </a:r>
            <a:r>
              <a:rPr lang="en-US" altLang="en-US" sz="2800" b="1" dirty="0" smtClean="0">
                <a:latin typeface="Avenir Black"/>
              </a:rPr>
              <a:t>not</a:t>
            </a:r>
            <a:r>
              <a:rPr lang="en-US" altLang="en-US" sz="2800" dirty="0" smtClean="0">
                <a:latin typeface="Avenir Black"/>
              </a:rPr>
              <a:t> have </a:t>
            </a:r>
            <a:r>
              <a:rPr lang="en-US" altLang="en-US" sz="2800" b="1" dirty="0" smtClean="0">
                <a:latin typeface="Avenir Black"/>
              </a:rPr>
              <a:t>essential critical thinking and communication skills </a:t>
            </a:r>
            <a:r>
              <a:rPr lang="en-US" sz="2800" dirty="0">
                <a:latin typeface="Avenir Black" panose="02000503020000020003"/>
              </a:rPr>
              <a:t>— </a:t>
            </a:r>
            <a:r>
              <a:rPr lang="en-US" altLang="en-US" sz="2800" dirty="0" smtClean="0">
                <a:latin typeface="Avenir Black"/>
              </a:rPr>
              <a:t>non-technical ‘soft’ skills.</a:t>
            </a:r>
          </a:p>
          <a:p>
            <a:pPr marL="346075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  <a:p>
            <a:pPr marL="346075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  <a:p>
            <a:pPr marL="346075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  <a:p>
            <a:pPr marL="346075">
              <a:buClr>
                <a:srgbClr val="92D050"/>
              </a:buClr>
              <a:defRPr/>
            </a:pPr>
            <a:r>
              <a:rPr lang="en-US" altLang="en-US" sz="1200" dirty="0">
                <a:latin typeface="Avenir Black"/>
              </a:rPr>
              <a:t>Association of American Colleges and Universities, 2015</a:t>
            </a:r>
          </a:p>
          <a:p>
            <a:pPr marL="234950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03E743-42DB-AB4D-B792-38B31F3A762F}"/>
              </a:ext>
            </a:extLst>
          </p:cNvPr>
          <p:cNvSpPr/>
          <p:nvPr/>
        </p:nvSpPr>
        <p:spPr>
          <a:xfrm>
            <a:off x="432488" y="267966"/>
            <a:ext cx="45719" cy="5949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05E8B-1380-8140-AF42-657C34F8FAB2}"/>
              </a:ext>
            </a:extLst>
          </p:cNvPr>
          <p:cNvSpPr txBox="1"/>
          <p:nvPr/>
        </p:nvSpPr>
        <p:spPr>
          <a:xfrm>
            <a:off x="515915" y="254388"/>
            <a:ext cx="2165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venir Black" panose="02000503020000020003" pitchFamily="2" charset="0"/>
                <a:cs typeface="Avenir Black"/>
              </a:rPr>
              <a:t>Soft Skills</a:t>
            </a:r>
          </a:p>
        </p:txBody>
      </p:sp>
    </p:spTree>
    <p:extLst>
      <p:ext uri="{BB962C8B-B14F-4D97-AF65-F5344CB8AC3E}">
        <p14:creationId xmlns:p14="http://schemas.microsoft.com/office/powerpoint/2010/main" val="2112640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5728655"/>
          </a:xfrm>
          <a:prstGeom prst="rect">
            <a:avLst/>
          </a:prstGeom>
          <a:solidFill>
            <a:srgbClr val="1F3E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4950" algn="ctr">
              <a:buClr>
                <a:srgbClr val="92D050"/>
              </a:buClr>
              <a:defRPr/>
            </a:pPr>
            <a:endParaRPr lang="en-US" altLang="en-US" sz="2800" b="1" dirty="0">
              <a:latin typeface="Avenir Black"/>
            </a:endParaRPr>
          </a:p>
          <a:p>
            <a:pPr marL="234950">
              <a:buClr>
                <a:srgbClr val="92D050"/>
              </a:buClr>
              <a:defRPr/>
            </a:pPr>
            <a:endParaRPr lang="en-US" altLang="en-US" sz="2800" b="1" dirty="0">
              <a:latin typeface="Avenir Black"/>
            </a:endParaRPr>
          </a:p>
          <a:p>
            <a:pPr marL="346075" algn="ctr">
              <a:buClr>
                <a:srgbClr val="92D050"/>
              </a:buClr>
              <a:defRPr/>
            </a:pPr>
            <a:endParaRPr lang="en-US" altLang="en-US" sz="1400" b="1" dirty="0">
              <a:latin typeface="Avenir Black"/>
            </a:endParaRPr>
          </a:p>
          <a:p>
            <a:pPr marL="346075">
              <a:buClr>
                <a:srgbClr val="92D050"/>
              </a:buClr>
              <a:defRPr/>
            </a:pPr>
            <a:r>
              <a:rPr lang="en-US" altLang="en-US" sz="2800" b="1" dirty="0">
                <a:latin typeface="Avenir Black"/>
              </a:rPr>
              <a:t>Employer-education mismatch –</a:t>
            </a:r>
          </a:p>
          <a:p>
            <a:pPr marL="346075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  <a:p>
            <a:pPr marL="346075">
              <a:buClr>
                <a:srgbClr val="92D050"/>
              </a:buClr>
              <a:defRPr/>
            </a:pPr>
            <a:r>
              <a:rPr lang="en-US" altLang="en-US" sz="2800" b="1" dirty="0">
                <a:latin typeface="Avenir Black"/>
              </a:rPr>
              <a:t>96 percent</a:t>
            </a:r>
            <a:r>
              <a:rPr lang="en-US" altLang="en-US" sz="2800" dirty="0">
                <a:latin typeface="Avenir Black"/>
              </a:rPr>
              <a:t> of </a:t>
            </a:r>
            <a:r>
              <a:rPr lang="en-US" altLang="en-US" sz="2800" b="1" dirty="0">
                <a:latin typeface="Avenir Black"/>
              </a:rPr>
              <a:t>college academic officers </a:t>
            </a:r>
            <a:r>
              <a:rPr lang="en-US" altLang="en-US" sz="2800" dirty="0">
                <a:latin typeface="Avenir Black"/>
              </a:rPr>
              <a:t>are confident in preparation of students.</a:t>
            </a:r>
          </a:p>
          <a:p>
            <a:pPr marL="346075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  <a:p>
            <a:pPr marL="346075">
              <a:buClr>
                <a:srgbClr val="92D050"/>
              </a:buClr>
              <a:defRPr/>
            </a:pPr>
            <a:r>
              <a:rPr lang="en-US" altLang="en-US" sz="2800" dirty="0">
                <a:latin typeface="Avenir Black"/>
              </a:rPr>
              <a:t>Only </a:t>
            </a:r>
            <a:r>
              <a:rPr lang="en-US" altLang="en-US" sz="2800" b="1" dirty="0">
                <a:latin typeface="Avenir Black"/>
              </a:rPr>
              <a:t>11 percent </a:t>
            </a:r>
            <a:r>
              <a:rPr lang="en-US" altLang="en-US" sz="2800" dirty="0">
                <a:latin typeface="Avenir Black"/>
              </a:rPr>
              <a:t>of </a:t>
            </a:r>
            <a:r>
              <a:rPr lang="en-US" altLang="en-US" sz="2800" b="1" dirty="0">
                <a:latin typeface="Avenir Black"/>
              </a:rPr>
              <a:t>business leaders </a:t>
            </a:r>
            <a:r>
              <a:rPr lang="en-US" altLang="en-US" sz="2800" dirty="0">
                <a:latin typeface="Avenir Black"/>
              </a:rPr>
              <a:t>agree.</a:t>
            </a:r>
            <a:endParaRPr lang="en-US" altLang="en-US" sz="1200" dirty="0">
              <a:latin typeface="Avenir Black"/>
            </a:endParaRPr>
          </a:p>
          <a:p>
            <a:pPr marL="346075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  <a:p>
            <a:pPr marL="346075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  <a:p>
            <a:pPr marL="346075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  <a:p>
            <a:pPr marL="346075">
              <a:buClr>
                <a:srgbClr val="92D050"/>
              </a:buClr>
              <a:defRPr/>
            </a:pPr>
            <a:r>
              <a:rPr lang="en-US" altLang="en-US" sz="1200" dirty="0" smtClean="0">
                <a:latin typeface="Avenir Black"/>
              </a:rPr>
              <a:t>Lumina Foundation, Gallup for Inside Higher Education Poll, 2014</a:t>
            </a:r>
            <a:endParaRPr lang="en-US" altLang="en-US" sz="1200" dirty="0">
              <a:latin typeface="Avenir Black"/>
            </a:endParaRPr>
          </a:p>
          <a:p>
            <a:pPr marL="234950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03E743-42DB-AB4D-B792-38B31F3A762F}"/>
              </a:ext>
            </a:extLst>
          </p:cNvPr>
          <p:cNvSpPr/>
          <p:nvPr/>
        </p:nvSpPr>
        <p:spPr>
          <a:xfrm>
            <a:off x="432488" y="267966"/>
            <a:ext cx="45719" cy="5949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05E8B-1380-8140-AF42-657C34F8FAB2}"/>
              </a:ext>
            </a:extLst>
          </p:cNvPr>
          <p:cNvSpPr txBox="1"/>
          <p:nvPr/>
        </p:nvSpPr>
        <p:spPr>
          <a:xfrm>
            <a:off x="515915" y="254388"/>
            <a:ext cx="2165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venir Black" panose="02000503020000020003" pitchFamily="2" charset="0"/>
                <a:cs typeface="Avenir Black"/>
              </a:rPr>
              <a:t>Soft Skills</a:t>
            </a:r>
          </a:p>
        </p:txBody>
      </p:sp>
    </p:spTree>
    <p:extLst>
      <p:ext uri="{BB962C8B-B14F-4D97-AF65-F5344CB8AC3E}">
        <p14:creationId xmlns:p14="http://schemas.microsoft.com/office/powerpoint/2010/main" val="3451419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5728655"/>
          </a:xfrm>
          <a:prstGeom prst="rect">
            <a:avLst/>
          </a:prstGeom>
          <a:solidFill>
            <a:srgbClr val="1F3E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4950" algn="ctr">
              <a:buClr>
                <a:srgbClr val="92D050"/>
              </a:buClr>
              <a:defRPr/>
            </a:pPr>
            <a:endParaRPr lang="en-US" altLang="en-US" sz="2800" b="1" dirty="0">
              <a:latin typeface="Avenir Black"/>
            </a:endParaRPr>
          </a:p>
          <a:p>
            <a:pPr marL="234950">
              <a:buClr>
                <a:srgbClr val="92D050"/>
              </a:buClr>
              <a:defRPr/>
            </a:pPr>
            <a:endParaRPr lang="en-US" altLang="en-US" sz="2800" b="1" dirty="0">
              <a:latin typeface="Avenir Black"/>
            </a:endParaRPr>
          </a:p>
          <a:p>
            <a:pPr marL="346075" algn="ctr">
              <a:buClr>
                <a:srgbClr val="92D050"/>
              </a:buClr>
              <a:defRPr/>
            </a:pPr>
            <a:endParaRPr lang="en-US" altLang="en-US" sz="1400" b="1" dirty="0">
              <a:latin typeface="Avenir Black"/>
            </a:endParaRPr>
          </a:p>
          <a:p>
            <a:pPr marL="346075">
              <a:buClr>
                <a:srgbClr val="92D050"/>
              </a:buClr>
              <a:defRPr/>
            </a:pPr>
            <a:r>
              <a:rPr lang="en-US" altLang="en-US" sz="2800" b="1" dirty="0" smtClean="0">
                <a:latin typeface="Avenir Black"/>
              </a:rPr>
              <a:t>Florida employers report gaps in foundational ‘soft skills’ twice as often as technical skills:</a:t>
            </a:r>
            <a:endParaRPr lang="en-US" altLang="en-US" sz="2800" b="1" dirty="0">
              <a:latin typeface="Avenir Black"/>
            </a:endParaRPr>
          </a:p>
          <a:p>
            <a:pPr marL="346075">
              <a:buClr>
                <a:srgbClr val="92D050"/>
              </a:buClr>
              <a:defRPr/>
            </a:pPr>
            <a:endParaRPr lang="en-US" altLang="en-US" sz="1000" dirty="0">
              <a:latin typeface="Avenir Black"/>
            </a:endParaRPr>
          </a:p>
          <a:p>
            <a:pPr marL="803275" indent="-457200">
              <a:buClr>
                <a:srgbClr val="92D05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Avenir Black"/>
              </a:rPr>
              <a:t>c</a:t>
            </a:r>
            <a:r>
              <a:rPr lang="en-US" altLang="en-US" sz="2800" dirty="0" smtClean="0">
                <a:latin typeface="Avenir Black"/>
              </a:rPr>
              <a:t>ommunication</a:t>
            </a:r>
          </a:p>
          <a:p>
            <a:pPr marL="803275" indent="-457200">
              <a:buClr>
                <a:srgbClr val="92D05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Avenir Black"/>
              </a:rPr>
              <a:t>r</a:t>
            </a:r>
            <a:r>
              <a:rPr lang="en-US" altLang="en-US" sz="2800" dirty="0" smtClean="0">
                <a:latin typeface="Avenir Black"/>
              </a:rPr>
              <a:t>eliability and time </a:t>
            </a:r>
            <a:r>
              <a:rPr lang="en-US" altLang="en-US" sz="2800" dirty="0">
                <a:latin typeface="Avenir Black"/>
              </a:rPr>
              <a:t>m</a:t>
            </a:r>
            <a:r>
              <a:rPr lang="en-US" altLang="en-US" sz="2800" dirty="0" smtClean="0">
                <a:latin typeface="Avenir Black"/>
              </a:rPr>
              <a:t>anagement</a:t>
            </a:r>
          </a:p>
          <a:p>
            <a:pPr marL="803275" indent="-457200">
              <a:buClr>
                <a:srgbClr val="92D05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Avenir Black"/>
              </a:rPr>
              <a:t>l</a:t>
            </a:r>
            <a:r>
              <a:rPr lang="en-US" altLang="en-US" sz="2800" dirty="0" smtClean="0">
                <a:latin typeface="Avenir Black"/>
              </a:rPr>
              <a:t>eadership</a:t>
            </a:r>
          </a:p>
          <a:p>
            <a:pPr marL="803275" indent="-457200">
              <a:buClr>
                <a:srgbClr val="92D05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latin typeface="Avenir Black"/>
              </a:rPr>
              <a:t>p</a:t>
            </a:r>
            <a:r>
              <a:rPr lang="en-US" altLang="en-US" sz="2800" dirty="0" smtClean="0">
                <a:latin typeface="Avenir Black"/>
              </a:rPr>
              <a:t>roblem </a:t>
            </a:r>
            <a:r>
              <a:rPr lang="en-US" altLang="en-US" sz="2800" dirty="0">
                <a:latin typeface="Avenir Black"/>
              </a:rPr>
              <a:t>s</a:t>
            </a:r>
            <a:r>
              <a:rPr lang="en-US" altLang="en-US" sz="2800" dirty="0" smtClean="0">
                <a:latin typeface="Avenir Black"/>
              </a:rPr>
              <a:t>olving</a:t>
            </a:r>
          </a:p>
          <a:p>
            <a:pPr marL="346075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  <a:p>
            <a:pPr marL="346075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  <a:p>
            <a:pPr marL="346075">
              <a:buClr>
                <a:srgbClr val="92D050"/>
              </a:buClr>
              <a:defRPr/>
            </a:pPr>
            <a:r>
              <a:rPr lang="en-US" altLang="en-US" sz="1200" dirty="0" smtClean="0">
                <a:latin typeface="Avenir Black"/>
              </a:rPr>
              <a:t>CareerSource Florida, Florida Skills Gap and Job Vacancy Study, 2018</a:t>
            </a:r>
            <a:endParaRPr lang="en-US" altLang="en-US" sz="1200" dirty="0">
              <a:latin typeface="Avenir Black"/>
            </a:endParaRPr>
          </a:p>
          <a:p>
            <a:pPr marL="234950" algn="ctr">
              <a:buClr>
                <a:srgbClr val="92D050"/>
              </a:buClr>
              <a:defRPr/>
            </a:pPr>
            <a:endParaRPr lang="en-US" altLang="en-US" sz="2800" dirty="0">
              <a:latin typeface="Avenir Black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03E743-42DB-AB4D-B792-38B31F3A762F}"/>
              </a:ext>
            </a:extLst>
          </p:cNvPr>
          <p:cNvSpPr/>
          <p:nvPr/>
        </p:nvSpPr>
        <p:spPr>
          <a:xfrm>
            <a:off x="432488" y="267966"/>
            <a:ext cx="45719" cy="5949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05E8B-1380-8140-AF42-657C34F8FAB2}"/>
              </a:ext>
            </a:extLst>
          </p:cNvPr>
          <p:cNvSpPr txBox="1"/>
          <p:nvPr/>
        </p:nvSpPr>
        <p:spPr>
          <a:xfrm>
            <a:off x="515915" y="254388"/>
            <a:ext cx="2165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venir Black" panose="02000503020000020003" pitchFamily="2" charset="0"/>
                <a:cs typeface="Avenir Black"/>
              </a:rPr>
              <a:t>Soft Skills</a:t>
            </a:r>
          </a:p>
        </p:txBody>
      </p:sp>
    </p:spTree>
    <p:extLst>
      <p:ext uri="{BB962C8B-B14F-4D97-AF65-F5344CB8AC3E}">
        <p14:creationId xmlns:p14="http://schemas.microsoft.com/office/powerpoint/2010/main" val="1532614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sharepoint/v3/field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5170</TotalTime>
  <Words>741</Words>
  <Application>Microsoft Office PowerPoint</Application>
  <PresentationFormat>On-screen Show (16:10)</PresentationFormat>
  <Paragraphs>146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Avenir Black</vt:lpstr>
      <vt:lpstr>Avenir Light</vt:lpstr>
      <vt:lpstr>Avenir Roman</vt:lpstr>
      <vt:lpstr>Calibri</vt:lpstr>
      <vt:lpstr>Helvetica Neue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Colleen Englert</cp:lastModifiedBy>
  <cp:revision>330</cp:revision>
  <dcterms:created xsi:type="dcterms:W3CDTF">2010-04-12T23:12:02Z</dcterms:created>
  <dcterms:modified xsi:type="dcterms:W3CDTF">2018-11-09T15:35:05Z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