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Mastering Mastery Pathways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Innovative Approach to Increasing </a:t>
            </a:r>
            <a:r>
              <a:rPr lang="en-US" smtClean="0"/>
              <a:t>Student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0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that shapes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14.23% higher than my fall sections</a:t>
            </a:r>
          </a:p>
          <a:p>
            <a:r>
              <a:rPr lang="en-US" sz="2800" dirty="0" smtClean="0"/>
              <a:t>27.3% </a:t>
            </a:r>
            <a:r>
              <a:rPr lang="en-US" sz="2800" dirty="0"/>
              <a:t>higher than other </a:t>
            </a:r>
            <a:r>
              <a:rPr lang="en-US" sz="2800" dirty="0" smtClean="0"/>
              <a:t>spring 2018 </a:t>
            </a:r>
            <a:r>
              <a:rPr lang="en-US" sz="2800" dirty="0"/>
              <a:t>online sections</a:t>
            </a:r>
          </a:p>
          <a:p>
            <a:r>
              <a:rPr lang="en-US" sz="2800" dirty="0" smtClean="0"/>
              <a:t>26.8% </a:t>
            </a:r>
            <a:r>
              <a:rPr lang="en-US" sz="2800" dirty="0"/>
              <a:t>higher than online spring 2017 online </a:t>
            </a:r>
            <a:r>
              <a:rPr lang="en-US" sz="2800" dirty="0" smtClean="0"/>
              <a:t>sections</a:t>
            </a:r>
          </a:p>
          <a:p>
            <a:r>
              <a:rPr lang="en-US" sz="2800" dirty="0" smtClean="0"/>
              <a:t>27.3 % higher than Spring 2018 hybrid sections 11.74 % higher than Spring 2018 F2F sections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138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can you use them?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Think, Pair, Share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064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5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Mastery Pathways?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Canvas tool</a:t>
            </a:r>
          </a:p>
          <a:p>
            <a:r>
              <a:rPr lang="en-US" sz="3200" dirty="0" smtClean="0"/>
              <a:t>Tied to Quizzes</a:t>
            </a:r>
          </a:p>
          <a:p>
            <a:r>
              <a:rPr lang="en-US" sz="3200" dirty="0" smtClean="0"/>
              <a:t>Differentiated Learning</a:t>
            </a:r>
          </a:p>
        </p:txBody>
      </p:sp>
    </p:spTree>
    <p:extLst>
      <p:ext uri="{BB962C8B-B14F-4D97-AF65-F5344CB8AC3E}">
        <p14:creationId xmlns:p14="http://schemas.microsoft.com/office/powerpoint/2010/main" val="304285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use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Remediation/</a:t>
            </a:r>
            <a:r>
              <a:rPr lang="en-US" sz="2800" dirty="0" err="1" smtClean="0"/>
              <a:t>Clep</a:t>
            </a:r>
            <a:endParaRPr lang="en-US" sz="2800" dirty="0" smtClean="0"/>
          </a:p>
          <a:p>
            <a:r>
              <a:rPr lang="en-US" sz="2800" dirty="0" smtClean="0"/>
              <a:t>Advanced options for advanced students</a:t>
            </a:r>
          </a:p>
          <a:p>
            <a:r>
              <a:rPr lang="en-US" sz="2800" dirty="0" smtClean="0"/>
              <a:t>Career/interest tailoring </a:t>
            </a:r>
          </a:p>
          <a:p>
            <a:r>
              <a:rPr lang="en-US" sz="2800" dirty="0" smtClean="0"/>
              <a:t>Student-identified need-based</a:t>
            </a:r>
          </a:p>
          <a:p>
            <a:r>
              <a:rPr lang="en-US" sz="2800" dirty="0" smtClean="0"/>
              <a:t>Personalized Learning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6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Mastery Pathways in Action: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Example from ENC 1101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471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All 5 ways</a:t>
            </a:r>
          </a:p>
          <a:p>
            <a:r>
              <a:rPr lang="en-US" sz="2800" dirty="0" smtClean="0"/>
              <a:t>SDL</a:t>
            </a:r>
          </a:p>
          <a:p>
            <a:r>
              <a:rPr lang="en-US" sz="2800" dirty="0" smtClean="0"/>
              <a:t>Info Lit</a:t>
            </a:r>
          </a:p>
          <a:p>
            <a:r>
              <a:rPr lang="en-US" sz="2800" dirty="0" smtClean="0"/>
              <a:t>Analytical Report</a:t>
            </a:r>
          </a:p>
          <a:p>
            <a:r>
              <a:rPr lang="en-US" sz="2800" dirty="0" smtClean="0"/>
              <a:t>Outlines/Annotated Bibs</a:t>
            </a:r>
          </a:p>
          <a:p>
            <a:r>
              <a:rPr lang="en-US" sz="2800" dirty="0" smtClean="0"/>
              <a:t>PLP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“I really enjoyed this.  I felt like it was focusing on my specific learning needs.”</a:t>
            </a:r>
          </a:p>
          <a:p>
            <a:r>
              <a:rPr lang="en-US" sz="2400" dirty="0" smtClean="0"/>
              <a:t>“It was</a:t>
            </a:r>
            <a:r>
              <a:rPr lang="mr-IN" sz="2400" dirty="0" smtClean="0"/>
              <a:t>…</a:t>
            </a:r>
            <a:r>
              <a:rPr lang="en-US" sz="2400" dirty="0" smtClean="0"/>
              <a:t>helpful to be able to personalize how I learn.”</a:t>
            </a:r>
          </a:p>
          <a:p>
            <a:r>
              <a:rPr lang="en-US" sz="2400" dirty="0" smtClean="0"/>
              <a:t>“Yes! It tailors to each individual person and helps us target our strengths and weaknesses to work where is needed.”</a:t>
            </a:r>
          </a:p>
          <a:p>
            <a:r>
              <a:rPr lang="en-US" sz="2400" dirty="0" smtClean="0"/>
              <a:t>“Yes, because I wasn’t forced to do work that was way above my head.”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251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Additional Benefits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87631"/>
            <a:ext cx="7583487" cy="4785574"/>
          </a:xfrm>
        </p:spPr>
        <p:txBody>
          <a:bodyPr>
            <a:noAutofit/>
          </a:bodyPr>
          <a:lstStyle/>
          <a:p>
            <a:r>
              <a:rPr lang="en-US" sz="3600" dirty="0" smtClean="0"/>
              <a:t>100% of respondents deemed all assignments in the course beneficial (76 possible)</a:t>
            </a:r>
          </a:p>
          <a:p>
            <a:r>
              <a:rPr lang="en-US" sz="3600" dirty="0" smtClean="0"/>
              <a:t>100% experienced increased confidence in their writing ability</a:t>
            </a:r>
          </a:p>
          <a:p>
            <a:r>
              <a:rPr lang="en-US" sz="3600" dirty="0" smtClean="0"/>
              <a:t>100% felt they now had the writing skills necessary to succeed</a:t>
            </a:r>
          </a:p>
        </p:txBody>
      </p:sp>
    </p:spTree>
    <p:extLst>
      <p:ext uri="{BB962C8B-B14F-4D97-AF65-F5344CB8AC3E}">
        <p14:creationId xmlns:p14="http://schemas.microsoft.com/office/powerpoint/2010/main" val="165102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At start 50% </a:t>
            </a:r>
            <a:r>
              <a:rPr lang="en-US" sz="3200" dirty="0" smtClean="0"/>
              <a:t>rated </a:t>
            </a:r>
            <a:r>
              <a:rPr lang="en-US" sz="3200" dirty="0"/>
              <a:t>themselves “not at all confident” in their ability to successfully write a college paper. At end, </a:t>
            </a:r>
            <a:r>
              <a:rPr lang="en-US" sz="3200" dirty="0" smtClean="0"/>
              <a:t>0% </a:t>
            </a:r>
          </a:p>
          <a:p>
            <a:r>
              <a:rPr lang="en-US" sz="3200" dirty="0" smtClean="0"/>
              <a:t>At </a:t>
            </a:r>
            <a:r>
              <a:rPr lang="en-US" sz="3200" dirty="0"/>
              <a:t>start, 0% </a:t>
            </a:r>
            <a:r>
              <a:rPr lang="en-US" sz="3200" dirty="0" smtClean="0"/>
              <a:t> were confident or very confident in their </a:t>
            </a:r>
            <a:r>
              <a:rPr lang="en-US" sz="3200" dirty="0"/>
              <a:t>ability to complete and analyze college-level </a:t>
            </a:r>
            <a:r>
              <a:rPr lang="en-US" sz="3200" dirty="0" smtClean="0"/>
              <a:t>readings. </a:t>
            </a:r>
            <a:r>
              <a:rPr lang="en-US" sz="3200" dirty="0"/>
              <a:t>At end, </a:t>
            </a:r>
            <a:r>
              <a:rPr lang="en-US" sz="3200" dirty="0" smtClean="0"/>
              <a:t>75</a:t>
            </a:r>
            <a:r>
              <a:rPr lang="en-US" sz="3200" dirty="0"/>
              <a:t>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96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Pass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Spring 2018, 17 of 22 passed</a:t>
            </a:r>
          </a:p>
          <a:p>
            <a:r>
              <a:rPr lang="en-US" sz="3600" dirty="0" smtClean="0"/>
              <a:t>2 Ds</a:t>
            </a:r>
          </a:p>
          <a:p>
            <a:r>
              <a:rPr lang="en-US" sz="3600" dirty="0" smtClean="0"/>
              <a:t>2 </a:t>
            </a:r>
            <a:r>
              <a:rPr lang="en-US" sz="3600" dirty="0" err="1" smtClean="0"/>
              <a:t>Fs</a:t>
            </a:r>
            <a:endParaRPr lang="en-US" sz="3600" dirty="0"/>
          </a:p>
          <a:p>
            <a:r>
              <a:rPr lang="en-US" sz="3600" dirty="0" smtClean="0"/>
              <a:t> 1 withdrawal</a:t>
            </a:r>
          </a:p>
          <a:p>
            <a:r>
              <a:rPr lang="en-US" sz="3600" dirty="0" smtClean="0"/>
              <a:t>77.27% passed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86321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358</TotalTime>
  <Words>325</Words>
  <Application>Microsoft Macintosh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Revolution</vt:lpstr>
      <vt:lpstr>Mastering Mastery Pathways</vt:lpstr>
      <vt:lpstr>What are Mastery Pathways?</vt:lpstr>
      <vt:lpstr>How can you use them?</vt:lpstr>
      <vt:lpstr>Mastery Pathways in Action:</vt:lpstr>
      <vt:lpstr>How do we use them?</vt:lpstr>
      <vt:lpstr>Student response</vt:lpstr>
      <vt:lpstr>Additional Benefits</vt:lpstr>
      <vt:lpstr>Additional Benefits Continued</vt:lpstr>
      <vt:lpstr>Impact on Pass Rates</vt:lpstr>
      <vt:lpstr>How that shapes up</vt:lpstr>
      <vt:lpstr> How can you use them?</vt:lpstr>
      <vt:lpstr>Any 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success rates in ENC 1101</dc:title>
  <dc:creator>Amber Karlins</dc:creator>
  <cp:lastModifiedBy>Amber Karlins</cp:lastModifiedBy>
  <cp:revision>9</cp:revision>
  <dcterms:created xsi:type="dcterms:W3CDTF">2018-05-03T12:00:47Z</dcterms:created>
  <dcterms:modified xsi:type="dcterms:W3CDTF">2018-08-16T11:50:50Z</dcterms:modified>
</cp:coreProperties>
</file>