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7" r:id="rId5"/>
    <p:sldId id="265" r:id="rId6"/>
    <p:sldId id="266" r:id="rId7"/>
    <p:sldId id="258" r:id="rId8"/>
    <p:sldId id="257" r:id="rId9"/>
    <p:sldId id="271" r:id="rId10"/>
    <p:sldId id="272" r:id="rId11"/>
    <p:sldId id="273" r:id="rId12"/>
    <p:sldId id="269" r:id="rId13"/>
    <p:sldId id="259" r:id="rId14"/>
    <p:sldId id="260" r:id="rId15"/>
    <p:sldId id="268" r:id="rId16"/>
    <p:sldId id="270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57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0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0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7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3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16F49-BDBF-4FFC-A14B-BB0BA4A7ED8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61F8-ED32-441B-B539-D2DA48A8D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56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231" y="2861733"/>
            <a:ext cx="9212965" cy="1286317"/>
          </a:xfrm>
        </p:spPr>
        <p:txBody>
          <a:bodyPr>
            <a:normAutofit/>
          </a:bodyPr>
          <a:lstStyle/>
          <a:p>
            <a:r>
              <a:rPr lang="en-US" sz="3400" b="1" dirty="0"/>
              <a:t>Leadership Lessons from a Burning Building: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7164" y="4322617"/>
            <a:ext cx="9144000" cy="23608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Nikki Duslak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Director of Educational Opportunity Programs</a:t>
            </a:r>
            <a:br>
              <a:rPr lang="en-US" sz="1600" dirty="0" smtClean="0"/>
            </a:br>
            <a:r>
              <a:rPr lang="en-US" sz="1600" dirty="0" smtClean="0"/>
              <a:t>Lake-Sumter State College </a:t>
            </a:r>
          </a:p>
          <a:p>
            <a:r>
              <a:rPr lang="en-US" sz="1600" dirty="0" smtClean="0"/>
              <a:t>BFA in Theater</a:t>
            </a:r>
            <a:br>
              <a:rPr lang="en-US" sz="1600" dirty="0" smtClean="0"/>
            </a:br>
            <a:r>
              <a:rPr lang="en-US" sz="1600" dirty="0" smtClean="0"/>
              <a:t> M.Ed. in Secondary Education</a:t>
            </a:r>
            <a:br>
              <a:rPr lang="en-US" sz="1600" dirty="0" smtClean="0"/>
            </a:br>
            <a:r>
              <a:rPr lang="en-US" sz="1600" dirty="0" smtClean="0"/>
              <a:t> M.Ed. in Educational Leadership and Policy Studies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87933" y="2692400"/>
            <a:ext cx="290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was More Important Than my Stuff was on Fire?!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64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wants to work for these people…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6" y="2286997"/>
            <a:ext cx="11148690" cy="3599316"/>
          </a:xfrm>
        </p:spPr>
        <p:txBody>
          <a:bodyPr>
            <a:normAutofit/>
          </a:bodyPr>
          <a:lstStyle/>
          <a:p>
            <a:pPr fontAlgn="base"/>
            <a:r>
              <a:rPr lang="en-US" sz="3200" dirty="0" smtClean="0"/>
              <a:t>Qualities from afar are different than qualities up close</a:t>
            </a:r>
          </a:p>
          <a:p>
            <a:pPr lvl="1" fontAlgn="base"/>
            <a:r>
              <a:rPr lang="en-US" sz="2800" dirty="0" smtClean="0"/>
              <a:t>Ambition becomes entitlement</a:t>
            </a:r>
          </a:p>
          <a:p>
            <a:pPr lvl="1" fontAlgn="base"/>
            <a:r>
              <a:rPr lang="en-US" sz="2800" dirty="0" smtClean="0"/>
              <a:t>Vision becomes micromanagement</a:t>
            </a:r>
          </a:p>
          <a:p>
            <a:pPr lvl="1" fontAlgn="base"/>
            <a:r>
              <a:rPr lang="en-US" sz="2800" dirty="0" smtClean="0"/>
              <a:t>Analytical becomes </a:t>
            </a:r>
            <a:r>
              <a:rPr lang="en-US" sz="2800" dirty="0"/>
              <a:t>c</a:t>
            </a:r>
            <a:r>
              <a:rPr lang="en-US" sz="2800" dirty="0" smtClean="0"/>
              <a:t>ynical </a:t>
            </a:r>
          </a:p>
          <a:p>
            <a:pPr lvl="1" fontAlgn="base"/>
            <a:r>
              <a:rPr lang="en-US" sz="2800" dirty="0" smtClean="0"/>
              <a:t>Charismatic becomes manipulative </a:t>
            </a:r>
            <a:endParaRPr lang="en-US" sz="2800" dirty="0"/>
          </a:p>
          <a:p>
            <a:pPr lvl="1" fontAlgn="base"/>
            <a:r>
              <a:rPr lang="en-US" sz="2800" dirty="0" smtClean="0"/>
              <a:t>We don’t apologize or admit when we are wrong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we do as leaders?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80305"/>
          </a:xfrm>
        </p:spPr>
        <p:txBody>
          <a:bodyPr>
            <a:normAutofit/>
          </a:bodyPr>
          <a:lstStyle/>
          <a:p>
            <a:r>
              <a:rPr lang="en-US" dirty="0" smtClean="0"/>
              <a:t>Balance </a:t>
            </a:r>
            <a:r>
              <a:rPr lang="en-US" dirty="0"/>
              <a:t>your self interest with the group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Recognize </a:t>
            </a:r>
            <a:r>
              <a:rPr lang="en-US" dirty="0"/>
              <a:t>your own strengths and </a:t>
            </a:r>
            <a:r>
              <a:rPr lang="en-US" dirty="0" smtClean="0"/>
              <a:t>limitations</a:t>
            </a:r>
            <a:endParaRPr lang="en-US" dirty="0"/>
          </a:p>
          <a:p>
            <a:r>
              <a:rPr lang="en-US" dirty="0" smtClean="0"/>
              <a:t>Admit </a:t>
            </a:r>
            <a:r>
              <a:rPr lang="en-US" dirty="0"/>
              <a:t>when you make a </a:t>
            </a:r>
            <a:r>
              <a:rPr lang="en-US" dirty="0" smtClean="0"/>
              <a:t>mistake</a:t>
            </a:r>
          </a:p>
          <a:p>
            <a:r>
              <a:rPr lang="en-US" dirty="0" smtClean="0"/>
              <a:t>Help </a:t>
            </a:r>
            <a:r>
              <a:rPr lang="en-US" dirty="0"/>
              <a:t>to cultivate other </a:t>
            </a:r>
            <a:r>
              <a:rPr lang="en-US" dirty="0" smtClean="0"/>
              <a:t>leaders</a:t>
            </a:r>
          </a:p>
          <a:p>
            <a:r>
              <a:rPr lang="en-US" dirty="0"/>
              <a:t>Stop referring to the team as “your staff” or “your teachers”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we do as leaders?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80305"/>
          </a:xfrm>
        </p:spPr>
        <p:txBody>
          <a:bodyPr/>
          <a:lstStyle/>
          <a:p>
            <a:r>
              <a:rPr lang="en-US" dirty="0" smtClean="0"/>
              <a:t>Put out their fires as you put out yours </a:t>
            </a:r>
          </a:p>
          <a:p>
            <a:pPr lvl="1"/>
            <a:r>
              <a:rPr lang="en-US" dirty="0" smtClean="0"/>
              <a:t>Be respectful of their emergencies </a:t>
            </a:r>
          </a:p>
          <a:p>
            <a:r>
              <a:rPr lang="en-US" dirty="0" smtClean="0"/>
              <a:t>Never tell faculty or staff you don’t have time</a:t>
            </a:r>
          </a:p>
          <a:p>
            <a:pPr lvl="1"/>
            <a:r>
              <a:rPr lang="en-US" dirty="0" smtClean="0"/>
              <a:t>“I have time if you can walk with me” </a:t>
            </a:r>
          </a:p>
          <a:p>
            <a:pPr lvl="1"/>
            <a:r>
              <a:rPr lang="en-US" dirty="0" smtClean="0"/>
              <a:t>“This is so important. Can we follow up later today?”</a:t>
            </a:r>
          </a:p>
          <a:p>
            <a:r>
              <a:rPr lang="en-US" dirty="0" smtClean="0"/>
              <a:t>Ensure you know and understand their priorities and their lives</a:t>
            </a:r>
          </a:p>
        </p:txBody>
      </p:sp>
    </p:spTree>
    <p:extLst>
      <p:ext uri="{BB962C8B-B14F-4D97-AF65-F5344CB8AC3E}">
        <p14:creationId xmlns:p14="http://schemas.microsoft.com/office/powerpoint/2010/main" val="39828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 great </a:t>
            </a:r>
            <a:r>
              <a:rPr lang="en-US" dirty="0"/>
              <a:t>e</a:t>
            </a:r>
            <a:r>
              <a:rPr lang="en-US" dirty="0" smtClean="0"/>
              <a:t>xample!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06232"/>
          </a:xfrm>
        </p:spPr>
        <p:txBody>
          <a:bodyPr/>
          <a:lstStyle/>
          <a:p>
            <a:r>
              <a:rPr lang="en-US" sz="3200" dirty="0" smtClean="0"/>
              <a:t>High school English teacher </a:t>
            </a:r>
          </a:p>
          <a:p>
            <a:r>
              <a:rPr lang="en-US" sz="3200" dirty="0" smtClean="0"/>
              <a:t>Overhead caught fire  </a:t>
            </a:r>
          </a:p>
          <a:p>
            <a:pPr lvl="1"/>
            <a:r>
              <a:rPr lang="en-US" sz="2800" dirty="0" smtClean="0"/>
              <a:t>18 minutes to respond</a:t>
            </a:r>
          </a:p>
          <a:p>
            <a:pPr lvl="1"/>
            <a:r>
              <a:rPr lang="en-US" sz="2800" dirty="0" smtClean="0"/>
              <a:t>No one came for us </a:t>
            </a:r>
          </a:p>
          <a:p>
            <a:pPr lvl="2"/>
            <a:r>
              <a:rPr lang="en-US" sz="2400" dirty="0" smtClean="0"/>
              <a:t>I never forgot that feeling </a:t>
            </a:r>
          </a:p>
          <a:p>
            <a:pPr lvl="3"/>
            <a:r>
              <a:rPr lang="en-US" sz="2200" dirty="0" smtClean="0"/>
              <a:t>What was more important than my stuff was on fire?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8" name="Picture 4" descr="Image result for fire 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40" y="4015047"/>
            <a:ext cx="2543694" cy="25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I did with this…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8355614" cy="3881047"/>
          </a:xfrm>
        </p:spPr>
        <p:txBody>
          <a:bodyPr/>
          <a:lstStyle/>
          <a:p>
            <a:r>
              <a:rPr lang="en-US" dirty="0" smtClean="0"/>
              <a:t>Art Teacher- well intentioned gnat </a:t>
            </a:r>
          </a:p>
          <a:p>
            <a:pPr lvl="1"/>
            <a:r>
              <a:rPr lang="en-US" dirty="0" smtClean="0"/>
              <a:t>Each morning she was in my office 3 minutes after I was</a:t>
            </a:r>
          </a:p>
          <a:p>
            <a:r>
              <a:rPr lang="en-US" dirty="0" smtClean="0"/>
              <a:t>Campus fire</a:t>
            </a:r>
          </a:p>
          <a:p>
            <a:pPr lvl="1"/>
            <a:r>
              <a:rPr lang="en-US" dirty="0" smtClean="0"/>
              <a:t>All are evacuating (k-8, 520 students) </a:t>
            </a:r>
          </a:p>
          <a:p>
            <a:r>
              <a:rPr lang="en-US" dirty="0" smtClean="0"/>
              <a:t>She asked me if I had a minute </a:t>
            </a:r>
          </a:p>
          <a:p>
            <a:pPr lvl="1"/>
            <a:r>
              <a:rPr lang="en-US" dirty="0" smtClean="0"/>
              <a:t>I went back to my feeling of unimportance </a:t>
            </a:r>
          </a:p>
          <a:p>
            <a:pPr lvl="1"/>
            <a:r>
              <a:rPr lang="en-US" dirty="0" smtClean="0"/>
              <a:t>This was HER fire </a:t>
            </a:r>
          </a:p>
          <a:p>
            <a:pPr lvl="2"/>
            <a:r>
              <a:rPr lang="en-US" dirty="0" smtClean="0"/>
              <a:t>My actual fire didn’t matter to her </a:t>
            </a:r>
          </a:p>
          <a:p>
            <a:pPr lvl="3"/>
            <a:r>
              <a:rPr lang="en-US" dirty="0" smtClean="0"/>
              <a:t>She doesn’t have that perspective </a:t>
            </a:r>
          </a:p>
          <a:p>
            <a:pPr lvl="2"/>
            <a:r>
              <a:rPr lang="en-US" dirty="0" smtClean="0"/>
              <a:t>She was fighting for what she needed when she had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181" y="2565602"/>
            <a:ext cx="2178728" cy="38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753228"/>
            <a:ext cx="9687353" cy="1080938"/>
          </a:xfrm>
        </p:spPr>
        <p:txBody>
          <a:bodyPr/>
          <a:lstStyle/>
          <a:p>
            <a:r>
              <a:rPr lang="en-US" dirty="0" smtClean="0"/>
              <a:t>Your fire isn’t theirs, but their fire is yours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 have 50,000 foot level view	</a:t>
            </a:r>
          </a:p>
          <a:p>
            <a:pPr lvl="1"/>
            <a:r>
              <a:rPr lang="en-US" dirty="0" smtClean="0"/>
              <a:t>Employees don’t see that view </a:t>
            </a:r>
          </a:p>
          <a:p>
            <a:r>
              <a:rPr lang="en-US" dirty="0"/>
              <a:t>Happy people who feel </a:t>
            </a:r>
            <a:r>
              <a:rPr lang="en-US" dirty="0" smtClean="0"/>
              <a:t>appreciated </a:t>
            </a:r>
            <a:r>
              <a:rPr lang="en-US" dirty="0"/>
              <a:t>do more work than unhappy people who feel </a:t>
            </a:r>
            <a:r>
              <a:rPr lang="en-US" dirty="0" smtClean="0"/>
              <a:t>unvalued</a:t>
            </a:r>
          </a:p>
          <a:p>
            <a:r>
              <a:rPr lang="en-US" dirty="0" smtClean="0"/>
              <a:t> </a:t>
            </a:r>
            <a:r>
              <a:rPr lang="en-US" dirty="0"/>
              <a:t>Workers who feel valued become intrinsically engaged with their work </a:t>
            </a:r>
            <a:r>
              <a:rPr lang="en-US" dirty="0" smtClean="0"/>
              <a:t>communities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have you played with fire?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2336873"/>
            <a:ext cx="11080866" cy="3599316"/>
          </a:xfrm>
        </p:spPr>
        <p:txBody>
          <a:bodyPr/>
          <a:lstStyle/>
          <a:p>
            <a:r>
              <a:rPr lang="en-US" dirty="0" smtClean="0"/>
              <a:t>Think of a time when a boss or leader left you feeling unheard, unanswered, or unimportant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Think of a time when you may have done that as a boss or a leader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10" y="4478866"/>
            <a:ext cx="4041082" cy="22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https://www.forbes.com/sites/victorlipman/2016/10/25/the-most-important-leadership-attribute-new-study-has-clear-answer/#</a:t>
            </a:r>
            <a:r>
              <a:rPr lang="en-US" dirty="0" smtClean="0"/>
              <a:t>6334f3304df2</a:t>
            </a:r>
          </a:p>
          <a:p>
            <a:r>
              <a:rPr lang="en-US" dirty="0"/>
              <a:t>https://www.forbes.com/sites/forbescoachescouncil/2018/02/26/is-a-lack-of-follow-through-costing-you-credibility-four-steps-to-protect-the-perception-of-your-leadership/#</a:t>
            </a:r>
            <a:r>
              <a:rPr lang="en-US" dirty="0" smtClean="0"/>
              <a:t>3064574462ba</a:t>
            </a:r>
          </a:p>
          <a:p>
            <a:r>
              <a:rPr lang="en-US" dirty="0"/>
              <a:t>https://files.eric.ed.gov/fulltext/ED407024.pdf</a:t>
            </a:r>
          </a:p>
          <a:p>
            <a:r>
              <a:rPr lang="en-US" dirty="0"/>
              <a:t>https://dc.etsu.edu/cgi/viewcontent.cgi?referer=https://www.google.com/&amp;</a:t>
            </a:r>
            <a:r>
              <a:rPr lang="en-US" dirty="0" smtClean="0"/>
              <a:t>httpsredir=1&amp;article=2468&amp;context=etd</a:t>
            </a:r>
          </a:p>
          <a:p>
            <a:r>
              <a:rPr lang="en-US" dirty="0"/>
              <a:t>https://www.psychotherapynetworker.org/blog/details/1004/bren%C3%A9-brown-on-vulnerability-as-a-crucial-strength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is </a:t>
            </a:r>
            <a:r>
              <a:rPr lang="en-US" dirty="0" smtClean="0"/>
              <a:t>most important to those we serve?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38247"/>
          </a:xfrm>
        </p:spPr>
        <p:txBody>
          <a:bodyPr>
            <a:normAutofit/>
          </a:bodyPr>
          <a:lstStyle/>
          <a:p>
            <a:r>
              <a:rPr lang="en-US" dirty="0" smtClean="0"/>
              <a:t>Survey examined two </a:t>
            </a:r>
            <a:r>
              <a:rPr lang="en-US" dirty="0"/>
              <a:t>different groups: "workers" and "</a:t>
            </a:r>
            <a:r>
              <a:rPr lang="en-US" dirty="0" smtClean="0"/>
              <a:t>CFOs" 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Which of these are the most important attributes in a corporate leader?"</a:t>
            </a:r>
          </a:p>
          <a:p>
            <a:pPr lvl="2"/>
            <a:r>
              <a:rPr lang="en-US" dirty="0"/>
              <a:t>Eight leadership attributes were listed: Accessibility, Collaborative Mindset, Competitiveness, Decisiveness, Fairness, Integrity, Strategic Mindset, and </a:t>
            </a:r>
            <a:r>
              <a:rPr lang="en-US" dirty="0" smtClean="0"/>
              <a:t>Transparency</a:t>
            </a:r>
            <a:endParaRPr lang="en-US" dirty="0"/>
          </a:p>
          <a:p>
            <a:r>
              <a:rPr lang="en-US" dirty="0" smtClean="0"/>
              <a:t>Both </a:t>
            </a:r>
            <a:r>
              <a:rPr lang="en-US" dirty="0"/>
              <a:t>groups placed Integrity at the top of the </a:t>
            </a:r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75% of </a:t>
            </a:r>
            <a:r>
              <a:rPr lang="en-US" dirty="0"/>
              <a:t>workers </a:t>
            </a:r>
            <a:endParaRPr lang="en-US" dirty="0" smtClean="0"/>
          </a:p>
          <a:p>
            <a:pPr lvl="1"/>
            <a:r>
              <a:rPr lang="en-US" dirty="0" smtClean="0"/>
              <a:t>46</a:t>
            </a:r>
            <a:r>
              <a:rPr lang="en-US" dirty="0"/>
              <a:t>% of </a:t>
            </a:r>
            <a:r>
              <a:rPr lang="en-US" dirty="0" smtClean="0"/>
              <a:t>CFOs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this doing to our organizations?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993221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Global survey indicates 25% of employees don’t trust their leadership </a:t>
            </a:r>
          </a:p>
          <a:p>
            <a:r>
              <a:rPr lang="en-US" dirty="0"/>
              <a:t>70% of employees cannot picture themselves at their current companies next year</a:t>
            </a:r>
          </a:p>
          <a:p>
            <a:pPr lvl="1"/>
            <a:r>
              <a:rPr lang="en-US" dirty="0" smtClean="0"/>
              <a:t>Over 9,000 </a:t>
            </a:r>
            <a:r>
              <a:rPr lang="en-US" dirty="0"/>
              <a:t>employees </a:t>
            </a:r>
            <a:endParaRPr lang="en-US" dirty="0" smtClean="0"/>
          </a:p>
          <a:p>
            <a:pPr lvl="1"/>
            <a:r>
              <a:rPr lang="en-US" dirty="0" smtClean="0"/>
              <a:t>More than </a:t>
            </a:r>
            <a:r>
              <a:rPr lang="en-US" dirty="0"/>
              <a:t>20 industries 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44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data mean? </a:t>
            </a:r>
            <a:br>
              <a:rPr lang="en-US" dirty="0" smtClean="0"/>
            </a:br>
            <a:r>
              <a:rPr lang="en-US" sz="1400" dirty="0" smtClean="0"/>
              <a:t>(TL;DR)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value integrity more than any other trait </a:t>
            </a:r>
          </a:p>
          <a:p>
            <a:r>
              <a:rPr lang="en-US" dirty="0" smtClean="0"/>
              <a:t>Workers feel leaders don’t have it </a:t>
            </a:r>
          </a:p>
          <a:p>
            <a:r>
              <a:rPr lang="en-US" dirty="0" smtClean="0"/>
              <a:t>Workers are unhappy in their organizations and intend to leave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596" y="3973484"/>
            <a:ext cx="4207414" cy="23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integrity?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quality of being honest and having strong moral principles; moral uprightness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26" y="3643659"/>
            <a:ext cx="42862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integrity mean in leadership?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768777" cy="3599316"/>
          </a:xfrm>
        </p:spPr>
        <p:txBody>
          <a:bodyPr/>
          <a:lstStyle/>
          <a:p>
            <a:r>
              <a:rPr lang="en-US" dirty="0" smtClean="0"/>
              <a:t>Integrity in leadership means building trust</a:t>
            </a:r>
          </a:p>
          <a:p>
            <a:pPr lvl="1"/>
            <a:r>
              <a:rPr lang="en-US" dirty="0" smtClean="0"/>
              <a:t>Most leaders work to build rapport</a:t>
            </a:r>
          </a:p>
          <a:p>
            <a:r>
              <a:rPr lang="en-US" dirty="0" smtClean="0"/>
              <a:t>Research tells us the difference between rapport and trust is a level of vulnerability</a:t>
            </a:r>
          </a:p>
          <a:p>
            <a:pPr lvl="1"/>
            <a:r>
              <a:rPr lang="en-US" dirty="0" smtClean="0"/>
              <a:t>Vulnerability can’t be reached if our ego is in the way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25" y="3972787"/>
            <a:ext cx="2247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current trend in leadership?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304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are not authentic in our interactions, and instead be who </a:t>
            </a:r>
            <a:r>
              <a:rPr lang="en-US" sz="3200" dirty="0"/>
              <a:t>we think we </a:t>
            </a:r>
            <a:r>
              <a:rPr lang="en-US" sz="3200" i="1" dirty="0"/>
              <a:t>should</a:t>
            </a:r>
            <a:r>
              <a:rPr lang="en-US" sz="3200" dirty="0"/>
              <a:t> be instead of who we </a:t>
            </a:r>
            <a:r>
              <a:rPr lang="en-US" sz="3200" i="1" dirty="0"/>
              <a:t>are </a:t>
            </a:r>
            <a:endParaRPr lang="en-US" sz="3200" i="1" dirty="0" smtClean="0"/>
          </a:p>
          <a:p>
            <a:pPr lvl="1"/>
            <a:r>
              <a:rPr lang="en-US" sz="3200" dirty="0" smtClean="0"/>
              <a:t>We work from fear, a desire for power, and habit </a:t>
            </a:r>
            <a:endParaRPr lang="en-US" sz="3200" dirty="0"/>
          </a:p>
          <a:p>
            <a:pPr lvl="1"/>
            <a:r>
              <a:rPr lang="en-US" sz="2800" dirty="0" smtClean="0"/>
              <a:t>We </a:t>
            </a:r>
            <a:r>
              <a:rPr lang="en-US" sz="2800" dirty="0"/>
              <a:t>assume that our problems are “real” and theirs are less significant </a:t>
            </a:r>
            <a:endParaRPr lang="en-US" sz="2800" dirty="0" smtClean="0"/>
          </a:p>
          <a:p>
            <a:pPr marL="914400" lvl="2" indent="0">
              <a:buNone/>
            </a:pPr>
            <a:endParaRPr lang="en-US" sz="2400" u="sng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person's sense of self-esteem or </a:t>
            </a:r>
            <a:r>
              <a:rPr lang="en-US" dirty="0" smtClean="0"/>
              <a:t>self-importance.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89" t="5117" r="18274" b="6993"/>
          <a:stretch/>
        </p:blipFill>
        <p:spPr>
          <a:xfrm>
            <a:off x="7426041" y="3383281"/>
            <a:ext cx="4419596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753228"/>
            <a:ext cx="10144553" cy="1080938"/>
          </a:xfrm>
        </p:spPr>
        <p:txBody>
          <a:bodyPr/>
          <a:lstStyle/>
          <a:p>
            <a:r>
              <a:rPr lang="en-US" dirty="0" smtClean="0"/>
              <a:t>What happens when leaders have too much ego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(Misuse of Systematic Neglect)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56755" cy="35993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They believe their opinion </a:t>
            </a:r>
            <a:r>
              <a:rPr lang="en-US" sz="3600" dirty="0"/>
              <a:t>matters more </a:t>
            </a:r>
            <a:r>
              <a:rPr lang="en-US" sz="3600" dirty="0" smtClean="0"/>
              <a:t>than others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top listening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top learning</a:t>
            </a:r>
          </a:p>
          <a:p>
            <a:pPr lvl="2"/>
            <a:r>
              <a:rPr lang="en-US" sz="3000" dirty="0" smtClean="0"/>
              <a:t>They don’t improve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227" y="3782291"/>
            <a:ext cx="5411181" cy="27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289</TotalTime>
  <Words>673</Words>
  <Application>Microsoft Office PowerPoint</Application>
  <PresentationFormat>Widescreen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Berlin</vt:lpstr>
      <vt:lpstr>Leadership Lessons from a Burning Building:  </vt:lpstr>
      <vt:lpstr>What is most important to those we serve? </vt:lpstr>
      <vt:lpstr>So what is this doing to our organizations? </vt:lpstr>
      <vt:lpstr>What does this data mean?  (TL;DR)</vt:lpstr>
      <vt:lpstr>What is integrity? </vt:lpstr>
      <vt:lpstr>What does integrity mean in leadership?</vt:lpstr>
      <vt:lpstr>What is the current trend in leadership? </vt:lpstr>
      <vt:lpstr>What is ego? </vt:lpstr>
      <vt:lpstr>What happens when leaders have too much ego? (Misuse of Systematic Neglect)  </vt:lpstr>
      <vt:lpstr>No one wants to work for these people… </vt:lpstr>
      <vt:lpstr>So what can we do as leaders? </vt:lpstr>
      <vt:lpstr>So what can we do as leaders? </vt:lpstr>
      <vt:lpstr>Here’s a great example!   </vt:lpstr>
      <vt:lpstr>Here’s what I did with this… </vt:lpstr>
      <vt:lpstr>Your fire isn’t theirs, but their fire is yours</vt:lpstr>
      <vt:lpstr>When have you played with fire? </vt:lpstr>
      <vt:lpstr>Questions? </vt:lpstr>
      <vt:lpstr>Resources </vt:lpstr>
    </vt:vector>
  </TitlesOfParts>
  <Company>Lake-Sumter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Duslak, Nicole</dc:creator>
  <cp:lastModifiedBy>Duslak, Nicole</cp:lastModifiedBy>
  <cp:revision>72</cp:revision>
  <dcterms:created xsi:type="dcterms:W3CDTF">2018-09-25T18:12:28Z</dcterms:created>
  <dcterms:modified xsi:type="dcterms:W3CDTF">2018-11-15T17:03:50Z</dcterms:modified>
</cp:coreProperties>
</file>