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7" r:id="rId5"/>
    <p:sldId id="258" r:id="rId6"/>
    <p:sldId id="288" r:id="rId7"/>
    <p:sldId id="259" r:id="rId8"/>
    <p:sldId id="298" r:id="rId9"/>
    <p:sldId id="260" r:id="rId10"/>
    <p:sldId id="261" r:id="rId11"/>
    <p:sldId id="270" r:id="rId12"/>
    <p:sldId id="271" r:id="rId13"/>
    <p:sldId id="299" r:id="rId14"/>
    <p:sldId id="262" r:id="rId15"/>
    <p:sldId id="269" r:id="rId16"/>
    <p:sldId id="263" r:id="rId17"/>
    <p:sldId id="264" r:id="rId18"/>
    <p:sldId id="265" r:id="rId19"/>
    <p:sldId id="266" r:id="rId20"/>
    <p:sldId id="267" r:id="rId21"/>
    <p:sldId id="268" r:id="rId22"/>
    <p:sldId id="272" r:id="rId23"/>
    <p:sldId id="300" r:id="rId24"/>
    <p:sldId id="273" r:id="rId25"/>
    <p:sldId id="274" r:id="rId26"/>
    <p:sldId id="275" r:id="rId27"/>
    <p:sldId id="290" r:id="rId28"/>
    <p:sldId id="291" r:id="rId29"/>
    <p:sldId id="276" r:id="rId30"/>
    <p:sldId id="277" r:id="rId31"/>
    <p:sldId id="278" r:id="rId32"/>
    <p:sldId id="287" r:id="rId33"/>
    <p:sldId id="279" r:id="rId34"/>
    <p:sldId id="281" r:id="rId35"/>
    <p:sldId id="284" r:id="rId36"/>
    <p:sldId id="283" r:id="rId37"/>
    <p:sldId id="282" r:id="rId38"/>
    <p:sldId id="286" r:id="rId39"/>
    <p:sldId id="292" r:id="rId40"/>
    <p:sldId id="295" r:id="rId41"/>
    <p:sldId id="296" r:id="rId42"/>
    <p:sldId id="297" r:id="rId43"/>
    <p:sldId id="280" r:id="rId44"/>
    <p:sldId id="29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ie L Rodriguez" initials="JLR" lastIdx="3" clrIdx="0">
    <p:extLst>
      <p:ext uri="{19B8F6BF-5375-455C-9EA6-DF929625EA0E}">
        <p15:presenceInfo xmlns:p15="http://schemas.microsoft.com/office/powerpoint/2012/main" userId="S-1-5-21-4210039189-3187059031-1029107054-15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445" autoAdjust="0"/>
  </p:normalViewPr>
  <p:slideViewPr>
    <p:cSldViewPr snapToGrid="0">
      <p:cViewPr varScale="1">
        <p:scale>
          <a:sx n="59" d="100"/>
          <a:sy n="59" d="100"/>
        </p:scale>
        <p:origin x="16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97DE0-6610-4C0F-B309-128FF95DD2E6}"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7CEFE-3690-424E-8602-0BBCD2F6CA9C}" type="slidenum">
              <a:rPr lang="en-US" smtClean="0"/>
              <a:t>‹#›</a:t>
            </a:fld>
            <a:endParaRPr lang="en-US"/>
          </a:p>
        </p:txBody>
      </p:sp>
    </p:spTree>
    <p:extLst>
      <p:ext uri="{BB962C8B-B14F-4D97-AF65-F5344CB8AC3E}">
        <p14:creationId xmlns:p14="http://schemas.microsoft.com/office/powerpoint/2010/main" val="277246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290366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0280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endParaRPr lang="en-US" dirty="0"/>
          </a:p>
          <a:p>
            <a:endParaRPr lang="en-US" dirty="0"/>
          </a:p>
          <a:p>
            <a:r>
              <a:rPr lang="en-US" dirty="0"/>
              <a:t>so to speak as you risk them becoming professionals and the meetings with readers can tip from an open talk to more of a “</a:t>
            </a:r>
            <a:r>
              <a:rPr lang="en-US" dirty="0" err="1"/>
              <a:t>oneway</a:t>
            </a:r>
            <a:r>
              <a:rPr lang="en-US" dirty="0"/>
              <a:t>” communication because the books build a routine.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2165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42093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1804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Jeannie</a:t>
            </a:r>
            <a:endParaRPr lang="en-US" dirty="0"/>
          </a:p>
          <a:p>
            <a:pPr marL="0" marR="0" indent="0" algn="l" defTabSz="914400" eaLnBrk="1" fontAlgn="auto" latinLnBrk="0" hangingPunct="1">
              <a:lnSpc>
                <a:spcPct val="100000"/>
              </a:lnSpc>
              <a:spcBef>
                <a:spcPts val="0"/>
              </a:spcBef>
              <a:spcAft>
                <a:spcPts val="0"/>
              </a:spcAft>
              <a:buClrTx/>
              <a:buSzTx/>
              <a:buFontTx/>
              <a:buNone/>
              <a:tabLst/>
              <a:defRPr/>
            </a:pPr>
            <a:r>
              <a:rPr lang="en-US" dirty="0"/>
              <a:t>Typically we ask a few questions to readers, such as: What do you think you want to ask your book? And why do you want to talk to this person specifically? This is done to ensure the sincerity of the readers and to protect our books from unwanted contact with people who have ill intentions (never seen, but we need to be careful and ensure that the readers are prepared to comply with the rules and respect the books).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1260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4900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107030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207691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31250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to meet with them over the next two</a:t>
            </a:r>
            <a:r>
              <a:rPr lang="en-US" baseline="0" dirty="0"/>
              <a:t> weeks.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5511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843787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Nardia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4502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Nardia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0742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1824237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163964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endParaRPr lang="en-US" dirty="0" err="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57475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endParaRPr lang="en-US" dirty="0" err="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681529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761278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1850488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4057829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Nardia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242725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1607538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256371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2249570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12105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1162884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488892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483734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606924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Regina</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5752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a:p>
            <a:endParaRPr lang="en-US">
              <a:cs typeface="Calibri"/>
            </a:endParaRPr>
          </a:p>
          <a:p>
            <a:r>
              <a:rPr lang="en-US" dirty="0">
                <a:cs typeface="Calibri"/>
              </a:rPr>
              <a:t>CANCELLED DUE TO WIFI Reminder log in --- Mentimeter.com login </a:t>
            </a:r>
            <a:r>
              <a:rPr lang="en-US" dirty="0" err="1">
                <a:cs typeface="Calibri"/>
              </a:rPr>
              <a:t>ncumberbatch</a:t>
            </a:r>
            <a:r>
              <a:rPr lang="en-US" dirty="0">
                <a:cs typeface="Calibri"/>
              </a:rPr>
              <a:t>@ </a:t>
            </a:r>
          </a:p>
        </p:txBody>
      </p:sp>
      <p:sp>
        <p:nvSpPr>
          <p:cNvPr id="4" name="Slide Number Placeholder 3"/>
          <p:cNvSpPr>
            <a:spLocks noGrp="1"/>
          </p:cNvSpPr>
          <p:nvPr>
            <p:ph type="sldNum" sz="quarter" idx="5"/>
          </p:nvPr>
        </p:nvSpPr>
        <p:spPr/>
        <p:txBody>
          <a:bodyPr/>
          <a:lstStyle/>
          <a:p>
            <a:fld id="{CCC7CEFE-3690-424E-8602-0BBCD2F6CA9C}" type="slidenum">
              <a:rPr lang="en-US" smtClean="0"/>
              <a:t>5</a:t>
            </a:fld>
            <a:endParaRPr lang="en-US"/>
          </a:p>
        </p:txBody>
      </p:sp>
    </p:spTree>
    <p:extLst>
      <p:ext uri="{BB962C8B-B14F-4D97-AF65-F5344CB8AC3E}">
        <p14:creationId xmlns:p14="http://schemas.microsoft.com/office/powerpoint/2010/main" val="278458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181767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7733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Jeannie</a:t>
            </a:r>
            <a:endParaRPr lang="en-US" dirty="0"/>
          </a:p>
          <a:p>
            <a:pPr>
              <a:defRPr/>
            </a:pPr>
            <a:r>
              <a:rPr lang="en-US" sz="1200" b="0" i="0" u="none" strike="noStrike" kern="1200" baseline="0" dirty="0">
                <a:latin typeface="+mn-lt"/>
                <a:ea typeface="+mn-ea"/>
                <a:cs typeface="+mn-cs"/>
              </a:rPr>
              <a:t>Do not allow thematic events.</a:t>
            </a:r>
            <a:r>
              <a:rPr lang="en-US" dirty="0"/>
              <a:t> </a:t>
            </a:r>
            <a:r>
              <a:rPr lang="en-US" sz="1200" b="0" i="0" u="none" strike="noStrike" kern="1200" baseline="0" dirty="0">
                <a:latin typeface="+mn-lt"/>
                <a:ea typeface="+mn-ea"/>
                <a:cs typeface="+mn-cs"/>
              </a:rPr>
              <a:t> </a:t>
            </a:r>
            <a:r>
              <a:rPr lang="en-US" dirty="0"/>
              <a:t>The pillars consists of groups that are exposed to stereotypes, stigma or discrimination due to:</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27335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Jeannie</a:t>
            </a:r>
          </a:p>
        </p:txBody>
      </p:sp>
      <p:sp>
        <p:nvSpPr>
          <p:cNvPr id="4" name="Slide Number Placeholder 3"/>
          <p:cNvSpPr>
            <a:spLocks noGrp="1"/>
          </p:cNvSpPr>
          <p:nvPr>
            <p:ph type="sldNum" sz="quarter" idx="5"/>
          </p:nvPr>
        </p:nvSpPr>
        <p:spPr/>
        <p:txBody>
          <a:bodyPr/>
          <a:lstStyle/>
          <a:p>
            <a:fld id="{CCC7CEFE-3690-424E-8602-0BBCD2F6CA9C}" type="slidenum">
              <a:rPr lang="en-US" smtClean="0"/>
              <a:t>‹#›</a:t>
            </a:fld>
            <a:endParaRPr lang="en-US"/>
          </a:p>
        </p:txBody>
      </p:sp>
    </p:spTree>
    <p:extLst>
      <p:ext uri="{BB962C8B-B14F-4D97-AF65-F5344CB8AC3E}">
        <p14:creationId xmlns:p14="http://schemas.microsoft.com/office/powerpoint/2010/main" val="318706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Jeannie </a:t>
            </a:r>
            <a:endParaRPr lang="en-US"/>
          </a:p>
          <a:p>
            <a:r>
              <a:rPr lang="en-US" dirty="0"/>
              <a:t>Serial</a:t>
            </a:r>
            <a:r>
              <a:rPr lang="en-US" baseline="0" dirty="0"/>
              <a:t> testimony.</a:t>
            </a:r>
            <a:endParaRPr lang="en-US" dirty="0"/>
          </a:p>
          <a:p>
            <a:pPr marL="171450" indent="-171450">
              <a:buFont typeface="Arial" panose="020B0604020202020204" pitchFamily="34" charset="0"/>
              <a:buChar char="•"/>
            </a:pPr>
            <a:r>
              <a:rPr lang="en-US" baseline="0" dirty="0"/>
              <a:t>1 minute to reflect</a:t>
            </a:r>
          </a:p>
          <a:p>
            <a:pPr marL="171450" indent="-171450">
              <a:buFont typeface="Arial" panose="020B0604020202020204" pitchFamily="34" charset="0"/>
              <a:buChar char="•"/>
            </a:pPr>
            <a:r>
              <a:rPr lang="en-US" baseline="0" dirty="0"/>
              <a:t>30 secs to 1 minute each talking time</a:t>
            </a:r>
          </a:p>
          <a:p>
            <a:pPr marL="171450" indent="-171450">
              <a:buFont typeface="Arial" panose="020B0604020202020204" pitchFamily="34" charset="0"/>
              <a:buChar char="•"/>
            </a:pPr>
            <a:r>
              <a:rPr lang="en-US" baseline="0" dirty="0"/>
              <a:t>30 secs to 1 minute cross talk time</a:t>
            </a:r>
            <a:endParaRPr lang="en-US" dirty="0"/>
          </a:p>
        </p:txBody>
      </p:sp>
      <p:sp>
        <p:nvSpPr>
          <p:cNvPr id="4" name="Slide Number Placeholder 3"/>
          <p:cNvSpPr>
            <a:spLocks noGrp="1"/>
          </p:cNvSpPr>
          <p:nvPr>
            <p:ph type="sldNum" sz="quarter" idx="10"/>
          </p:nvPr>
        </p:nvSpPr>
        <p:spPr/>
        <p:txBody>
          <a:bodyPr/>
          <a:lstStyle/>
          <a:p>
            <a:fld id="{CCC7CEFE-3690-424E-8602-0BBCD2F6CA9C}" type="slidenum">
              <a:rPr lang="en-US" smtClean="0"/>
              <a:t>10</a:t>
            </a:fld>
            <a:endParaRPr lang="en-US"/>
          </a:p>
        </p:txBody>
      </p:sp>
    </p:spTree>
    <p:extLst>
      <p:ext uri="{BB962C8B-B14F-4D97-AF65-F5344CB8AC3E}">
        <p14:creationId xmlns:p14="http://schemas.microsoft.com/office/powerpoint/2010/main" val="927960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
        <p:nvSpPr>
          <p:cNvPr id="11" name="Rectangle 10"/>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364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3645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456657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E31375A4-56A4-47D6-9801-1991572033F7}"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61883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380355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CC0096-1860-4642-9CD2-0079EA5E7CD1}"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725674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CC0096-1860-4642-9CD2-0079EA5E7CD1}"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80359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85384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7CC0096-1860-4642-9CD2-0079EA5E7CD1}" type="datetimeFigureOut">
              <a:rPr lang="en-US" smtClean="0"/>
              <a:t>11/6/2018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31375A4-56A4-47D6-9801-1991572033F7}" type="slidenum">
              <a:rPr lang="en-US" smtClean="0"/>
              <a:t>‹#›</a:t>
            </a:fld>
            <a:endParaRPr lang="en-US"/>
          </a:p>
        </p:txBody>
      </p:sp>
    </p:spTree>
    <p:extLst>
      <p:ext uri="{BB962C8B-B14F-4D97-AF65-F5344CB8AC3E}">
        <p14:creationId xmlns:p14="http://schemas.microsoft.com/office/powerpoint/2010/main" val="2655702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51045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64239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5037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50954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87569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
        <p:nvSpPr>
          <p:cNvPr id="11" name="Rectangle 10"/>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091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96087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12140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251948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7650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6719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Rectangle 11"/>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601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CC0096-1860-4642-9CD2-0079EA5E7CD1}" type="datetimeFigureOut">
              <a:rPr lang="en-US" smtClean="0"/>
              <a:pPr/>
              <a:t>11/6/2018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31375A4-56A4-47D6-9801-1991572033F7}" type="slidenum">
              <a:rPr lang="en-US" smtClean="0"/>
              <a:pPr/>
              <a:t>‹#›</a:t>
            </a:fld>
            <a:endParaRPr lang="en-US"/>
          </a:p>
        </p:txBody>
      </p:sp>
      <p:sp>
        <p:nvSpPr>
          <p:cNvPr id="8" name="Rectangle 7"/>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2963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hyperlink" Target="mailto:ncumberbatch@valenciacollege.edu" TargetMode="External"/><Relationship Id="rId5" Type="http://schemas.openxmlformats.org/officeDocument/2006/relationships/hyperlink" Target="mailto:rseguin@valenciacollege.edu" TargetMode="External"/><Relationship Id="rId4" Type="http://schemas.openxmlformats.org/officeDocument/2006/relationships/hyperlink" Target="mailto:jrodriguez237@valenciacollege.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Human Library™ at Valencia College- West Campus Library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21" y="2149958"/>
            <a:ext cx="6310836" cy="4297680"/>
          </a:xfrm>
        </p:spPr>
      </p:pic>
      <p:sp>
        <p:nvSpPr>
          <p:cNvPr id="5" name="TextBox 4"/>
          <p:cNvSpPr txBox="1"/>
          <p:nvPr/>
        </p:nvSpPr>
        <p:spPr>
          <a:xfrm>
            <a:off x="7835888" y="3284311"/>
            <a:ext cx="3530527" cy="1508105"/>
          </a:xfrm>
          <a:prstGeom prst="rect">
            <a:avLst/>
          </a:prstGeom>
          <a:noFill/>
        </p:spPr>
        <p:txBody>
          <a:bodyPr wrap="square" rtlCol="0">
            <a:spAutoFit/>
          </a:bodyPr>
          <a:lstStyle/>
          <a:p>
            <a:pPr algn="ctr"/>
            <a:r>
              <a:rPr lang="en-US" sz="2000" dirty="0"/>
              <a:t>November 8, 2018</a:t>
            </a:r>
            <a:endParaRPr lang="en-US" sz="2400" dirty="0"/>
          </a:p>
          <a:p>
            <a:pPr algn="ctr"/>
            <a:r>
              <a:rPr lang="en-US" sz="2400" dirty="0"/>
              <a:t>Jeannie Rodriguez</a:t>
            </a:r>
          </a:p>
          <a:p>
            <a:pPr algn="ctr"/>
            <a:r>
              <a:rPr lang="en-US" sz="2400" dirty="0"/>
              <a:t>Regina Seguin</a:t>
            </a:r>
          </a:p>
          <a:p>
            <a:pPr algn="ctr"/>
            <a:r>
              <a:rPr lang="en-US" sz="2400" dirty="0"/>
              <a:t>Nardia Cumberbatch</a:t>
            </a:r>
          </a:p>
        </p:txBody>
      </p:sp>
    </p:spTree>
    <p:extLst>
      <p:ext uri="{BB962C8B-B14F-4D97-AF65-F5344CB8AC3E}">
        <p14:creationId xmlns:p14="http://schemas.microsoft.com/office/powerpoint/2010/main" val="3725239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dirty="0"/>
              <a:t>Which pillars of prejudice would be most relevant to your community? Why?</a:t>
            </a:r>
            <a:endParaRPr lang="en-US" sz="3600"/>
          </a:p>
        </p:txBody>
      </p:sp>
    </p:spTree>
    <p:extLst>
      <p:ext uri="{BB962C8B-B14F-4D97-AF65-F5344CB8AC3E}">
        <p14:creationId xmlns:p14="http://schemas.microsoft.com/office/powerpoint/2010/main" val="4202752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the Book Depot	</a:t>
            </a:r>
          </a:p>
        </p:txBody>
      </p:sp>
      <p:sp>
        <p:nvSpPr>
          <p:cNvPr id="3" name="Content Placeholder 2"/>
          <p:cNvSpPr>
            <a:spLocks noGrp="1"/>
          </p:cNvSpPr>
          <p:nvPr>
            <p:ph idx="1"/>
          </p:nvPr>
        </p:nvSpPr>
        <p:spPr>
          <a:xfrm>
            <a:off x="680322" y="2336873"/>
            <a:ext cx="4934868" cy="3599316"/>
          </a:xfrm>
        </p:spPr>
        <p:txBody>
          <a:bodyPr>
            <a:normAutofit/>
          </a:bodyPr>
          <a:lstStyle/>
          <a:p>
            <a:r>
              <a:rPr lang="en-US" sz="3200" dirty="0"/>
              <a:t>Books</a:t>
            </a:r>
          </a:p>
          <a:p>
            <a:r>
              <a:rPr lang="en-US" sz="3200" dirty="0"/>
              <a:t>Book Depot Manager</a:t>
            </a:r>
          </a:p>
          <a:p>
            <a:r>
              <a:rPr lang="en-US" sz="3200" dirty="0"/>
              <a:t>Head Librarian</a:t>
            </a:r>
          </a:p>
          <a:p>
            <a:r>
              <a:rPr lang="en-US" sz="3200" dirty="0"/>
              <a:t>Librarians </a:t>
            </a:r>
          </a:p>
          <a:p>
            <a:r>
              <a:rPr lang="en-US" sz="3200" dirty="0"/>
              <a:t>Dictionaries</a:t>
            </a:r>
          </a:p>
        </p:txBody>
      </p:sp>
      <p:sp>
        <p:nvSpPr>
          <p:cNvPr id="5" name="TextBox 4"/>
          <p:cNvSpPr txBox="1"/>
          <p:nvPr/>
        </p:nvSpPr>
        <p:spPr>
          <a:xfrm>
            <a:off x="6053071" y="2582259"/>
            <a:ext cx="4391696" cy="3600986"/>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Additional Roles we </a:t>
            </a:r>
            <a:r>
              <a:rPr lang="en-US" sz="3200" dirty="0">
                <a:solidFill>
                  <a:prstClr val="white"/>
                </a:solidFill>
                <a:latin typeface="Trebuchet MS" panose="020B0603020202020204"/>
              </a:rPr>
              <a:t>added to</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our library: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Auxiliary All-star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Blurb Cataloger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Book Lounge Bouncer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93832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a:t>
            </a:r>
          </a:p>
        </p:txBody>
      </p:sp>
      <p:sp>
        <p:nvSpPr>
          <p:cNvPr id="3" name="Content Placeholder 2"/>
          <p:cNvSpPr>
            <a:spLocks noGrp="1"/>
          </p:cNvSpPr>
          <p:nvPr>
            <p:ph idx="1"/>
          </p:nvPr>
        </p:nvSpPr>
        <p:spPr/>
        <p:txBody>
          <a:bodyPr>
            <a:normAutofit lnSpcReduction="10000"/>
          </a:bodyPr>
          <a:lstStyle/>
          <a:p>
            <a:r>
              <a:rPr lang="en-US" dirty="0"/>
              <a:t>The people that have been courageous enough to agree to this and have met the </a:t>
            </a:r>
            <a:r>
              <a:rPr lang="en-US" u="sng" dirty="0"/>
              <a:t>requirements</a:t>
            </a:r>
            <a:r>
              <a:rPr lang="en-US" dirty="0"/>
              <a:t> to be published.</a:t>
            </a:r>
          </a:p>
          <a:p>
            <a:pPr lvl="1"/>
            <a:r>
              <a:rPr lang="en-US" u="sng" dirty="0"/>
              <a:t>Not everyone can be a book!</a:t>
            </a:r>
          </a:p>
          <a:p>
            <a:r>
              <a:rPr lang="en-US" dirty="0"/>
              <a:t>They should not be “over published.”</a:t>
            </a:r>
          </a:p>
          <a:p>
            <a:r>
              <a:rPr lang="en-US" dirty="0"/>
              <a:t>“It is wise to have more than one copy of each title.”</a:t>
            </a:r>
          </a:p>
          <a:p>
            <a:r>
              <a:rPr lang="en-US" dirty="0"/>
              <a:t>Cannot be paid! No “speaker fees”, etc.</a:t>
            </a:r>
          </a:p>
          <a:p>
            <a:r>
              <a:rPr lang="en-US" dirty="0"/>
              <a:t>Must be interviewed and screened!</a:t>
            </a:r>
          </a:p>
          <a:p>
            <a:r>
              <a:rPr lang="en-US" dirty="0"/>
              <a:t>30 </a:t>
            </a:r>
            <a:r>
              <a:rPr lang="en-US" dirty="0" err="1"/>
              <a:t>mins</a:t>
            </a:r>
            <a:r>
              <a:rPr lang="en-US" dirty="0"/>
              <a:t>. max.-can be terminated earlier by either the Book or the Patron.</a:t>
            </a:r>
          </a:p>
          <a:p>
            <a:endParaRPr lang="en-US" dirty="0"/>
          </a:p>
        </p:txBody>
      </p:sp>
    </p:spTree>
    <p:extLst>
      <p:ext uri="{BB962C8B-B14F-4D97-AF65-F5344CB8AC3E}">
        <p14:creationId xmlns:p14="http://schemas.microsoft.com/office/powerpoint/2010/main" val="2643538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Depot Manager</a:t>
            </a:r>
          </a:p>
        </p:txBody>
      </p:sp>
      <p:sp>
        <p:nvSpPr>
          <p:cNvPr id="3" name="Content Placeholder 2"/>
          <p:cNvSpPr>
            <a:spLocks noGrp="1"/>
          </p:cNvSpPr>
          <p:nvPr>
            <p:ph idx="1"/>
          </p:nvPr>
        </p:nvSpPr>
        <p:spPr/>
        <p:txBody>
          <a:bodyPr>
            <a:noAutofit/>
          </a:bodyPr>
          <a:lstStyle/>
          <a:p>
            <a:r>
              <a:rPr lang="en-US" dirty="0"/>
              <a:t>“Takes care of the books and coordinates their availability for events. </a:t>
            </a:r>
          </a:p>
          <a:p>
            <a:r>
              <a:rPr lang="en-US" dirty="0"/>
              <a:t>During events this person is present in the room (book lounge) where books are kept until their next reader requests them.</a:t>
            </a:r>
          </a:p>
          <a:p>
            <a:r>
              <a:rPr lang="en-US" dirty="0"/>
              <a:t>A caretaker. Each time books return from a loan the manager makes sure they are okay and has a chat with them about the session. It is not supervision but still in a small way it is. Books need breaks and the manager in cooperation with the librarians needs to make sure that books are not overly exposed and remember to take breaks.</a:t>
            </a:r>
          </a:p>
          <a:p>
            <a:r>
              <a:rPr lang="en-US" dirty="0"/>
              <a:t>Has the overview of who is available on the bookshelf.”</a:t>
            </a:r>
          </a:p>
        </p:txBody>
      </p:sp>
    </p:spTree>
    <p:extLst>
      <p:ext uri="{BB962C8B-B14F-4D97-AF65-F5344CB8AC3E}">
        <p14:creationId xmlns:p14="http://schemas.microsoft.com/office/powerpoint/2010/main" val="723491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Librarian	</a:t>
            </a:r>
          </a:p>
        </p:txBody>
      </p:sp>
      <p:sp>
        <p:nvSpPr>
          <p:cNvPr id="3" name="Content Placeholder 2"/>
          <p:cNvSpPr>
            <a:spLocks noGrp="1"/>
          </p:cNvSpPr>
          <p:nvPr>
            <p:ph idx="1"/>
          </p:nvPr>
        </p:nvSpPr>
        <p:spPr/>
        <p:txBody>
          <a:bodyPr/>
          <a:lstStyle/>
          <a:p>
            <a:r>
              <a:rPr lang="en-US" dirty="0"/>
              <a:t>“Coordinating role to ensure that all parties are working as they should.</a:t>
            </a:r>
          </a:p>
          <a:p>
            <a:r>
              <a:rPr lang="en-US" dirty="0"/>
              <a:t>Overall responsibility for running the event on the day.</a:t>
            </a:r>
          </a:p>
          <a:p>
            <a:r>
              <a:rPr lang="en-US" dirty="0"/>
              <a:t>This is the person that everyone else can go to if they have questions, need help in resolving an issue or for guidance on how to work with this methodology.”</a:t>
            </a:r>
          </a:p>
        </p:txBody>
      </p:sp>
    </p:spTree>
    <p:extLst>
      <p:ext uri="{BB962C8B-B14F-4D97-AF65-F5344CB8AC3E}">
        <p14:creationId xmlns:p14="http://schemas.microsoft.com/office/powerpoint/2010/main" val="1280542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Librarians</a:t>
            </a:r>
          </a:p>
        </p:txBody>
      </p:sp>
      <p:sp>
        <p:nvSpPr>
          <p:cNvPr id="3" name="Content Placeholder 2"/>
          <p:cNvSpPr>
            <a:spLocks noGrp="1"/>
          </p:cNvSpPr>
          <p:nvPr>
            <p:ph idx="1"/>
          </p:nvPr>
        </p:nvSpPr>
        <p:spPr/>
        <p:txBody>
          <a:bodyPr>
            <a:normAutofit/>
          </a:bodyPr>
          <a:lstStyle/>
          <a:p>
            <a:r>
              <a:rPr lang="en-US" dirty="0"/>
              <a:t>“Work at the counter meeting and greeting readers. </a:t>
            </a:r>
          </a:p>
          <a:p>
            <a:r>
              <a:rPr lang="en-US" dirty="0"/>
              <a:t>Explain the concept and facilitate the loans. </a:t>
            </a:r>
          </a:p>
          <a:p>
            <a:r>
              <a:rPr lang="en-US" dirty="0"/>
              <a:t>It is </a:t>
            </a:r>
            <a:r>
              <a:rPr lang="en-US" u="sng" dirty="0"/>
              <a:t>imperative</a:t>
            </a:r>
            <a:r>
              <a:rPr lang="en-US" dirty="0"/>
              <a:t> that the librarians are able to </a:t>
            </a:r>
            <a:r>
              <a:rPr lang="en-US" u="sng" dirty="0"/>
              <a:t>communicate well </a:t>
            </a:r>
            <a:r>
              <a:rPr lang="en-US" dirty="0"/>
              <a:t>and guide the readers to their choice of literature. </a:t>
            </a:r>
          </a:p>
          <a:p>
            <a:r>
              <a:rPr lang="en-US" dirty="0"/>
              <a:t>Explain the rules of the HL to readers and to </a:t>
            </a:r>
            <a:r>
              <a:rPr lang="en-US" u="sng" dirty="0"/>
              <a:t>make sure that readers are truly motivated to meet the person they are requesting.” </a:t>
            </a:r>
          </a:p>
          <a:p>
            <a:endParaRPr lang="en-US" dirty="0"/>
          </a:p>
        </p:txBody>
      </p:sp>
    </p:spTree>
    <p:extLst>
      <p:ext uri="{BB962C8B-B14F-4D97-AF65-F5344CB8AC3E}">
        <p14:creationId xmlns:p14="http://schemas.microsoft.com/office/powerpoint/2010/main" val="3645977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Librarians As Protectors</a:t>
            </a:r>
          </a:p>
        </p:txBody>
      </p:sp>
      <p:sp>
        <p:nvSpPr>
          <p:cNvPr id="3" name="Content Placeholder 2"/>
          <p:cNvSpPr>
            <a:spLocks noGrp="1"/>
          </p:cNvSpPr>
          <p:nvPr>
            <p:ph idx="1"/>
          </p:nvPr>
        </p:nvSpPr>
        <p:spPr>
          <a:xfrm>
            <a:off x="502276" y="2336873"/>
            <a:ext cx="9929611" cy="3599316"/>
          </a:xfrm>
        </p:spPr>
        <p:txBody>
          <a:bodyPr>
            <a:normAutofit lnSpcReduction="10000"/>
          </a:bodyPr>
          <a:lstStyle/>
          <a:p>
            <a:pPr marL="0" indent="0">
              <a:buNone/>
            </a:pPr>
            <a:r>
              <a:rPr lang="en-US" sz="3200" dirty="0"/>
              <a:t>“To ensure the sincerity of the readers and to protect our books from unwanted contact with people who have ill intentions there are questions the librarians will ask:</a:t>
            </a:r>
          </a:p>
          <a:p>
            <a:endParaRPr lang="en-US" sz="3200" dirty="0"/>
          </a:p>
          <a:p>
            <a:pPr lvl="1"/>
            <a:r>
              <a:rPr lang="en-US" sz="2800" dirty="0"/>
              <a:t>What do you think you want to ask your book? </a:t>
            </a:r>
          </a:p>
          <a:p>
            <a:pPr lvl="1"/>
            <a:r>
              <a:rPr lang="en-US" sz="2800" dirty="0"/>
              <a:t>And why do you want to talk to this person specifically?”</a:t>
            </a:r>
          </a:p>
          <a:p>
            <a:pPr marL="457200" lvl="1" indent="0">
              <a:buNone/>
            </a:pPr>
            <a:endParaRPr lang="en-US" dirty="0"/>
          </a:p>
        </p:txBody>
      </p:sp>
    </p:spTree>
    <p:extLst>
      <p:ext uri="{BB962C8B-B14F-4D97-AF65-F5344CB8AC3E}">
        <p14:creationId xmlns:p14="http://schemas.microsoft.com/office/powerpoint/2010/main" val="3538360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Signs	</a:t>
            </a:r>
          </a:p>
        </p:txBody>
      </p:sp>
      <p:sp>
        <p:nvSpPr>
          <p:cNvPr id="3" name="Content Placeholder 2"/>
          <p:cNvSpPr>
            <a:spLocks noGrp="1"/>
          </p:cNvSpPr>
          <p:nvPr>
            <p:ph idx="1"/>
          </p:nvPr>
        </p:nvSpPr>
        <p:spPr>
          <a:xfrm>
            <a:off x="680321" y="2336872"/>
            <a:ext cx="9613861" cy="4038169"/>
          </a:xfrm>
        </p:spPr>
        <p:txBody>
          <a:bodyPr>
            <a:normAutofit/>
          </a:bodyPr>
          <a:lstStyle/>
          <a:p>
            <a:r>
              <a:rPr lang="en-US" dirty="0"/>
              <a:t>Threatening statements </a:t>
            </a:r>
          </a:p>
          <a:p>
            <a:r>
              <a:rPr lang="en-US" dirty="0"/>
              <a:t>Intimidating, belligerent, angry </a:t>
            </a:r>
          </a:p>
          <a:p>
            <a:r>
              <a:rPr lang="en-US" dirty="0"/>
              <a:t>Confrontational</a:t>
            </a:r>
          </a:p>
          <a:p>
            <a:r>
              <a:rPr lang="en-US" dirty="0"/>
              <a:t>Hate Speech/Gesture/Conduct  </a:t>
            </a:r>
          </a:p>
          <a:p>
            <a:r>
              <a:rPr lang="en-US" dirty="0"/>
              <a:t>Odor of alcohol or drugs</a:t>
            </a:r>
          </a:p>
        </p:txBody>
      </p:sp>
      <p:sp>
        <p:nvSpPr>
          <p:cNvPr id="4" name="TextBox 3"/>
          <p:cNvSpPr txBox="1"/>
          <p:nvPr/>
        </p:nvSpPr>
        <p:spPr>
          <a:xfrm>
            <a:off x="6888479" y="3074125"/>
            <a:ext cx="3918858" cy="1384995"/>
          </a:xfrm>
          <a:prstGeom prst="rect">
            <a:avLst/>
          </a:prstGeom>
          <a:solidFill>
            <a:srgbClr val="FFC000"/>
          </a:solidFill>
          <a:ln>
            <a:solidFill>
              <a:srgbClr val="FFC000"/>
            </a:solidFill>
          </a:ln>
        </p:spPr>
        <p:txBody>
          <a:bodyPr wrap="square" rtlCol="0">
            <a:spAutoFit/>
          </a:bodyPr>
          <a:lstStyle/>
          <a:p>
            <a:r>
              <a:rPr lang="en-US" sz="2800" dirty="0"/>
              <a:t>There have been no reported problems at a HL event.</a:t>
            </a:r>
          </a:p>
        </p:txBody>
      </p:sp>
    </p:spTree>
    <p:extLst>
      <p:ext uri="{BB962C8B-B14F-4D97-AF65-F5344CB8AC3E}">
        <p14:creationId xmlns:p14="http://schemas.microsoft.com/office/powerpoint/2010/main" val="1965472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Dictionaries</a:t>
            </a:r>
          </a:p>
        </p:txBody>
      </p:sp>
      <p:sp>
        <p:nvSpPr>
          <p:cNvPr id="3" name="Content Placeholder 2"/>
          <p:cNvSpPr>
            <a:spLocks noGrp="1"/>
          </p:cNvSpPr>
          <p:nvPr>
            <p:ph idx="1"/>
          </p:nvPr>
        </p:nvSpPr>
        <p:spPr/>
        <p:txBody>
          <a:bodyPr/>
          <a:lstStyle/>
          <a:p>
            <a:r>
              <a:rPr lang="en-US" dirty="0"/>
              <a:t>“Chaperone/Guide” </a:t>
            </a:r>
          </a:p>
          <a:p>
            <a:r>
              <a:rPr lang="en-US" dirty="0"/>
              <a:t>“Their role is to ensure social comfort of both books and readers and if need be to support the reading.”</a:t>
            </a:r>
          </a:p>
          <a:p>
            <a:pPr marL="0" indent="0">
              <a:buNone/>
            </a:pPr>
            <a:r>
              <a:rPr lang="en-US" dirty="0"/>
              <a:t>	Examples: language barriers or books that do not feel 	comfortable going on loan by themselves</a:t>
            </a:r>
          </a:p>
        </p:txBody>
      </p:sp>
    </p:spTree>
    <p:extLst>
      <p:ext uri="{BB962C8B-B14F-4D97-AF65-F5344CB8AC3E}">
        <p14:creationId xmlns:p14="http://schemas.microsoft.com/office/powerpoint/2010/main" val="2246466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“Blurb”</a:t>
            </a:r>
          </a:p>
        </p:txBody>
      </p:sp>
      <p:sp>
        <p:nvSpPr>
          <p:cNvPr id="3" name="Content Placeholder 2"/>
          <p:cNvSpPr>
            <a:spLocks noGrp="1"/>
          </p:cNvSpPr>
          <p:nvPr>
            <p:ph idx="1"/>
          </p:nvPr>
        </p:nvSpPr>
        <p:spPr/>
        <p:txBody>
          <a:bodyPr>
            <a:normAutofit/>
          </a:bodyPr>
          <a:lstStyle/>
          <a:p>
            <a:r>
              <a:rPr lang="en-US" dirty="0"/>
              <a:t>“Book presentation page for the catalogue/list of literature. </a:t>
            </a:r>
          </a:p>
          <a:p>
            <a:r>
              <a:rPr lang="en-US" dirty="0"/>
              <a:t>Short text that invites the reader to reflect on the stereotypes and prejudices that are out there on each topic. </a:t>
            </a:r>
          </a:p>
          <a:p>
            <a:r>
              <a:rPr lang="en-US" dirty="0"/>
              <a:t>Book will provide most of the content for this page so that the stigmas on the page are based on actual experiences.”</a:t>
            </a:r>
          </a:p>
        </p:txBody>
      </p:sp>
    </p:spTree>
    <p:extLst>
      <p:ext uri="{BB962C8B-B14F-4D97-AF65-F5344CB8AC3E}">
        <p14:creationId xmlns:p14="http://schemas.microsoft.com/office/powerpoint/2010/main" val="797561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dirty="0"/>
              <a:t>Human Library™</a:t>
            </a:r>
            <a:r>
              <a:rPr lang="en-US" dirty="0"/>
              <a:t>?</a:t>
            </a:r>
          </a:p>
        </p:txBody>
      </p:sp>
      <p:sp>
        <p:nvSpPr>
          <p:cNvPr id="3" name="Content Placeholder 2"/>
          <p:cNvSpPr>
            <a:spLocks noGrp="1"/>
          </p:cNvSpPr>
          <p:nvPr>
            <p:ph idx="1"/>
          </p:nvPr>
        </p:nvSpPr>
        <p:spPr>
          <a:xfrm>
            <a:off x="680321" y="2179528"/>
            <a:ext cx="9613861" cy="4343191"/>
          </a:xfrm>
        </p:spPr>
        <p:txBody>
          <a:bodyPr>
            <a:normAutofit lnSpcReduction="10000"/>
          </a:bodyPr>
          <a:lstStyle/>
          <a:p>
            <a:r>
              <a:rPr lang="en-US" dirty="0"/>
              <a:t>Created by Ronni Abergel, Dany Abergel, </a:t>
            </a:r>
            <a:r>
              <a:rPr lang="en-US" dirty="0" err="1"/>
              <a:t>Christoffer</a:t>
            </a:r>
            <a:r>
              <a:rPr lang="en-US" dirty="0"/>
              <a:t> </a:t>
            </a:r>
            <a:r>
              <a:rPr lang="en-US" dirty="0" err="1"/>
              <a:t>Erichsen</a:t>
            </a:r>
            <a:r>
              <a:rPr lang="en-US" dirty="0"/>
              <a:t> and </a:t>
            </a:r>
            <a:r>
              <a:rPr lang="en-US" dirty="0" err="1"/>
              <a:t>Asma</a:t>
            </a:r>
            <a:r>
              <a:rPr lang="en-US" dirty="0"/>
              <a:t> </a:t>
            </a:r>
            <a:r>
              <a:rPr lang="en-US" dirty="0" err="1"/>
              <a:t>Mouna</a:t>
            </a:r>
            <a:r>
              <a:rPr lang="en-US" dirty="0"/>
              <a:t> of the Danish youth organization Stop The Violence in 2000</a:t>
            </a:r>
          </a:p>
          <a:p>
            <a:r>
              <a:rPr lang="en-US" dirty="0"/>
              <a:t>Operational on five continents</a:t>
            </a:r>
          </a:p>
          <a:p>
            <a:r>
              <a:rPr lang="en-US" dirty="0"/>
              <a:t>Library of human beings (versus a print book) that represent a group in the community that are somehow exposed to stigma, prejudice and/or discrimination</a:t>
            </a:r>
          </a:p>
          <a:p>
            <a:r>
              <a:rPr lang="en-US" dirty="0"/>
              <a:t>“Aims to establish a safe conversational space where difficult questions are expected”</a:t>
            </a:r>
          </a:p>
          <a:p>
            <a:r>
              <a:rPr lang="en-US" dirty="0"/>
              <a:t>Must apply to become an event host</a:t>
            </a:r>
          </a:p>
          <a:p>
            <a:pPr lvl="1"/>
            <a:r>
              <a:rPr lang="en-US" dirty="0"/>
              <a:t>You agree to maintain the integrity and methodology of the HL</a:t>
            </a:r>
          </a:p>
          <a:p>
            <a:pPr lvl="1"/>
            <a:r>
              <a:rPr lang="en-US" dirty="0"/>
              <a:t>Permission granted to use HL materials</a:t>
            </a:r>
          </a:p>
        </p:txBody>
      </p:sp>
    </p:spTree>
    <p:extLst>
      <p:ext uri="{BB962C8B-B14F-4D97-AF65-F5344CB8AC3E}">
        <p14:creationId xmlns:p14="http://schemas.microsoft.com/office/powerpoint/2010/main" val="2985895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dirty="0"/>
              <a:t>Reflecting on your own community, what considerations would be important to ensure an inclusive and safe environment for your patrons? Your staff? Your “Books”?</a:t>
            </a:r>
          </a:p>
        </p:txBody>
      </p:sp>
    </p:spTree>
    <p:extLst>
      <p:ext uri="{BB962C8B-B14F-4D97-AF65-F5344CB8AC3E}">
        <p14:creationId xmlns:p14="http://schemas.microsoft.com/office/powerpoint/2010/main" val="4002674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Valencia’s Human Library Events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8701" y="2509127"/>
            <a:ext cx="4778573" cy="3254208"/>
          </a:xfrm>
        </p:spPr>
      </p:pic>
    </p:spTree>
    <p:extLst>
      <p:ext uri="{BB962C8B-B14F-4D97-AF65-F5344CB8AC3E}">
        <p14:creationId xmlns:p14="http://schemas.microsoft.com/office/powerpoint/2010/main" val="3877831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Titles/Topics We Have Chosen	</a:t>
            </a:r>
          </a:p>
        </p:txBody>
      </p:sp>
      <p:sp>
        <p:nvSpPr>
          <p:cNvPr id="3" name="Content Placeholder 2"/>
          <p:cNvSpPr>
            <a:spLocks noGrp="1"/>
          </p:cNvSpPr>
          <p:nvPr>
            <p:ph idx="1"/>
          </p:nvPr>
        </p:nvSpPr>
        <p:spPr/>
        <p:txBody>
          <a:bodyPr/>
          <a:lstStyle/>
          <a:p>
            <a:r>
              <a:rPr lang="en-US" dirty="0"/>
              <a:t>Sexuality: Lesbian</a:t>
            </a:r>
          </a:p>
          <a:p>
            <a:r>
              <a:rPr lang="en-US" dirty="0"/>
              <a:t>Gender Expression: Transgender</a:t>
            </a:r>
          </a:p>
          <a:p>
            <a:r>
              <a:rPr lang="en-US" dirty="0"/>
              <a:t>Religion: Muslim</a:t>
            </a:r>
          </a:p>
          <a:p>
            <a:r>
              <a:rPr lang="en-US" dirty="0"/>
              <a:t>Occupation: Police officer, Veteran, Professor</a:t>
            </a:r>
          </a:p>
          <a:p>
            <a:r>
              <a:rPr lang="en-US" dirty="0"/>
              <a:t>Race/Ethnicity: Black, Hispanic</a:t>
            </a:r>
          </a:p>
          <a:p>
            <a:r>
              <a:rPr lang="en-US" dirty="0"/>
              <a:t>Social Status: Homeless</a:t>
            </a:r>
          </a:p>
          <a:p>
            <a:r>
              <a:rPr lang="en-US" dirty="0"/>
              <a:t>Human Trafficking</a:t>
            </a:r>
          </a:p>
          <a:p>
            <a:endParaRPr lang="en-US" dirty="0"/>
          </a:p>
          <a:p>
            <a:endParaRPr lang="en-US" dirty="0"/>
          </a:p>
          <a:p>
            <a:endParaRPr lang="en-US" dirty="0"/>
          </a:p>
        </p:txBody>
      </p:sp>
    </p:spTree>
    <p:extLst>
      <p:ext uri="{BB962C8B-B14F-4D97-AF65-F5344CB8AC3E}">
        <p14:creationId xmlns:p14="http://schemas.microsoft.com/office/powerpoint/2010/main" val="331683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Titles?</a:t>
            </a:r>
          </a:p>
        </p:txBody>
      </p:sp>
      <p:sp>
        <p:nvSpPr>
          <p:cNvPr id="3" name="Content Placeholder 2"/>
          <p:cNvSpPr>
            <a:spLocks noGrp="1"/>
          </p:cNvSpPr>
          <p:nvPr>
            <p:ph idx="1"/>
          </p:nvPr>
        </p:nvSpPr>
        <p:spPr/>
        <p:txBody>
          <a:bodyPr/>
          <a:lstStyle/>
          <a:p>
            <a:r>
              <a:rPr lang="en-US" dirty="0"/>
              <a:t>The HL suggests that 10-15 titles can be managed easily with 3-5 staff.  </a:t>
            </a:r>
          </a:p>
          <a:p>
            <a:pPr lvl="1"/>
            <a:r>
              <a:rPr lang="en-US" dirty="0"/>
              <a:t>We needed more staff for less titles.</a:t>
            </a:r>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534" y="3003365"/>
            <a:ext cx="2576648" cy="3435531"/>
          </a:xfrm>
          <a:prstGeom prst="rect">
            <a:avLst/>
          </a:prstGeom>
        </p:spPr>
      </p:pic>
    </p:spTree>
    <p:extLst>
      <p:ext uri="{BB962C8B-B14F-4D97-AF65-F5344CB8AC3E}">
        <p14:creationId xmlns:p14="http://schemas.microsoft.com/office/powerpoint/2010/main" val="2098389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Titles/Blurbs	</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591" y="2056259"/>
            <a:ext cx="5989320" cy="4335642"/>
          </a:xfrm>
          <a:prstGeom prst="rect">
            <a:avLst/>
          </a:prstGeom>
        </p:spPr>
      </p:pic>
    </p:spTree>
    <p:extLst>
      <p:ext uri="{BB962C8B-B14F-4D97-AF65-F5344CB8AC3E}">
        <p14:creationId xmlns:p14="http://schemas.microsoft.com/office/powerpoint/2010/main" val="747757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Reader’s Guide	</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581" y="1990370"/>
            <a:ext cx="5574030" cy="4524729"/>
          </a:xfrm>
          <a:prstGeom prst="rect">
            <a:avLst/>
          </a:prstGeom>
        </p:spPr>
      </p:pic>
    </p:spTree>
    <p:extLst>
      <p:ext uri="{BB962C8B-B14F-4D97-AF65-F5344CB8AC3E}">
        <p14:creationId xmlns:p14="http://schemas.microsoft.com/office/powerpoint/2010/main" val="3224117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Details</a:t>
            </a:r>
          </a:p>
        </p:txBody>
      </p:sp>
      <p:sp>
        <p:nvSpPr>
          <p:cNvPr id="3" name="Content Placeholder 2"/>
          <p:cNvSpPr>
            <a:spLocks noGrp="1"/>
          </p:cNvSpPr>
          <p:nvPr>
            <p:ph idx="1"/>
          </p:nvPr>
        </p:nvSpPr>
        <p:spPr/>
        <p:txBody>
          <a:bodyPr>
            <a:normAutofit fontScale="92500" lnSpcReduction="20000"/>
          </a:bodyPr>
          <a:lstStyle/>
          <a:p>
            <a:pPr lvl="1"/>
            <a:r>
              <a:rPr lang="en-US" dirty="0"/>
              <a:t>1</a:t>
            </a:r>
            <a:r>
              <a:rPr lang="en-US" baseline="30000" dirty="0"/>
              <a:t>st</a:t>
            </a:r>
            <a:r>
              <a:rPr lang="en-US" dirty="0"/>
              <a:t> event</a:t>
            </a:r>
          </a:p>
          <a:p>
            <a:pPr lvl="2"/>
            <a:r>
              <a:rPr lang="en-US" dirty="0"/>
              <a:t>Date: May 23, 2017</a:t>
            </a:r>
          </a:p>
          <a:p>
            <a:pPr lvl="2"/>
            <a:r>
              <a:rPr lang="en-US" dirty="0"/>
              <a:t>Location: Valencia College West Campus Library</a:t>
            </a:r>
          </a:p>
          <a:p>
            <a:pPr lvl="2"/>
            <a:r>
              <a:rPr lang="en-US" dirty="0"/>
              <a:t>Duration: 4 hours, 12:00PM-4:00PM</a:t>
            </a:r>
          </a:p>
          <a:p>
            <a:pPr lvl="2"/>
            <a:r>
              <a:rPr lang="en-US" dirty="0"/>
              <a:t>Staff: 10</a:t>
            </a:r>
          </a:p>
          <a:p>
            <a:pPr lvl="2"/>
            <a:r>
              <a:rPr lang="en-US" dirty="0"/>
              <a:t>Books: 6</a:t>
            </a:r>
          </a:p>
          <a:p>
            <a:pPr lvl="2"/>
            <a:r>
              <a:rPr lang="en-US" dirty="0"/>
              <a:t>Readers: 27</a:t>
            </a:r>
          </a:p>
          <a:p>
            <a:pPr lvl="1"/>
            <a:r>
              <a:rPr lang="en-US" dirty="0"/>
              <a:t>2</a:t>
            </a:r>
            <a:r>
              <a:rPr lang="en-US" baseline="30000" dirty="0"/>
              <a:t>nd</a:t>
            </a:r>
            <a:r>
              <a:rPr lang="en-US" dirty="0"/>
              <a:t> event</a:t>
            </a:r>
          </a:p>
          <a:p>
            <a:pPr lvl="2"/>
            <a:r>
              <a:rPr lang="en-US" dirty="0"/>
              <a:t>Date: November 9, 2017</a:t>
            </a:r>
          </a:p>
          <a:p>
            <a:pPr lvl="2"/>
            <a:r>
              <a:rPr lang="en-US" dirty="0"/>
              <a:t>Location: Valencia College West Campus Library</a:t>
            </a:r>
          </a:p>
          <a:p>
            <a:pPr lvl="2"/>
            <a:r>
              <a:rPr lang="en-US" dirty="0"/>
              <a:t>Duration: 4 hours, 12</a:t>
            </a:r>
            <a:r>
              <a:rPr lang="en-US" dirty="0">
                <a:sym typeface="Wingdings" panose="05000000000000000000" pitchFamily="2" charset="2"/>
              </a:rPr>
              <a:t>:00PM-4:00PM</a:t>
            </a:r>
            <a:endParaRPr lang="en-US" dirty="0"/>
          </a:p>
          <a:p>
            <a:pPr lvl="2"/>
            <a:r>
              <a:rPr lang="en-US" dirty="0"/>
              <a:t>Staff: 10</a:t>
            </a:r>
          </a:p>
          <a:p>
            <a:pPr lvl="2"/>
            <a:r>
              <a:rPr lang="en-US" dirty="0"/>
              <a:t>Books: 8</a:t>
            </a:r>
          </a:p>
          <a:p>
            <a:pPr lvl="2"/>
            <a:r>
              <a:rPr lang="en-US" dirty="0"/>
              <a:t>Readers: 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971" y="2092652"/>
            <a:ext cx="3280954" cy="4374605"/>
          </a:xfrm>
          <a:prstGeom prst="rect">
            <a:avLst/>
          </a:prstGeom>
        </p:spPr>
      </p:pic>
    </p:spTree>
    <p:extLst>
      <p:ext uri="{BB962C8B-B14F-4D97-AF65-F5344CB8AC3E}">
        <p14:creationId xmlns:p14="http://schemas.microsoft.com/office/powerpoint/2010/main" val="2857799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2524170"/>
              </p:ext>
            </p:extLst>
          </p:nvPr>
        </p:nvGraphicFramePr>
        <p:xfrm>
          <a:off x="681038" y="2336800"/>
          <a:ext cx="9613905" cy="2768600"/>
        </p:xfrm>
        <a:graphic>
          <a:graphicData uri="http://schemas.openxmlformats.org/drawingml/2006/table">
            <a:tbl>
              <a:tblPr firstRow="1" bandRow="1">
                <a:tableStyleId>{B301B821-A1FF-4177-AEE7-76D212191A09}</a:tableStyleId>
              </a:tblPr>
              <a:tblGrid>
                <a:gridCol w="1373415">
                  <a:extLst>
                    <a:ext uri="{9D8B030D-6E8A-4147-A177-3AD203B41FA5}">
                      <a16:colId xmlns:a16="http://schemas.microsoft.com/office/drawing/2014/main" val="20000"/>
                    </a:ext>
                  </a:extLst>
                </a:gridCol>
                <a:gridCol w="1373415">
                  <a:extLst>
                    <a:ext uri="{9D8B030D-6E8A-4147-A177-3AD203B41FA5}">
                      <a16:colId xmlns:a16="http://schemas.microsoft.com/office/drawing/2014/main" val="20001"/>
                    </a:ext>
                  </a:extLst>
                </a:gridCol>
                <a:gridCol w="1373415">
                  <a:extLst>
                    <a:ext uri="{9D8B030D-6E8A-4147-A177-3AD203B41FA5}">
                      <a16:colId xmlns:a16="http://schemas.microsoft.com/office/drawing/2014/main" val="20002"/>
                    </a:ext>
                  </a:extLst>
                </a:gridCol>
                <a:gridCol w="1373415">
                  <a:extLst>
                    <a:ext uri="{9D8B030D-6E8A-4147-A177-3AD203B41FA5}">
                      <a16:colId xmlns:a16="http://schemas.microsoft.com/office/drawing/2014/main" val="20003"/>
                    </a:ext>
                  </a:extLst>
                </a:gridCol>
                <a:gridCol w="1373415">
                  <a:extLst>
                    <a:ext uri="{9D8B030D-6E8A-4147-A177-3AD203B41FA5}">
                      <a16:colId xmlns:a16="http://schemas.microsoft.com/office/drawing/2014/main" val="20004"/>
                    </a:ext>
                  </a:extLst>
                </a:gridCol>
                <a:gridCol w="1373415">
                  <a:extLst>
                    <a:ext uri="{9D8B030D-6E8A-4147-A177-3AD203B41FA5}">
                      <a16:colId xmlns:a16="http://schemas.microsoft.com/office/drawing/2014/main" val="20005"/>
                    </a:ext>
                  </a:extLst>
                </a:gridCol>
                <a:gridCol w="1373415">
                  <a:extLst>
                    <a:ext uri="{9D8B030D-6E8A-4147-A177-3AD203B41FA5}">
                      <a16:colId xmlns:a16="http://schemas.microsoft.com/office/drawing/2014/main" val="20006"/>
                    </a:ext>
                  </a:extLst>
                </a:gridCol>
              </a:tblGrid>
              <a:tr h="370840">
                <a:tc>
                  <a:txBody>
                    <a:bodyPr/>
                    <a:lstStyle/>
                    <a:p>
                      <a:pPr algn="ctr"/>
                      <a:r>
                        <a:rPr lang="en-US" dirty="0"/>
                        <a:t>BD</a:t>
                      </a:r>
                      <a:r>
                        <a:rPr lang="en-US" baseline="0" dirty="0"/>
                        <a:t> Manager</a:t>
                      </a:r>
                      <a:endParaRPr lang="en-US" dirty="0"/>
                    </a:p>
                  </a:txBody>
                  <a:tcPr/>
                </a:tc>
                <a:tc>
                  <a:txBody>
                    <a:bodyPr/>
                    <a:lstStyle/>
                    <a:p>
                      <a:pPr algn="ctr"/>
                      <a:r>
                        <a:rPr lang="en-US" dirty="0"/>
                        <a:t>Head Librarian</a:t>
                      </a:r>
                    </a:p>
                  </a:txBody>
                  <a:tcPr/>
                </a:tc>
                <a:tc>
                  <a:txBody>
                    <a:bodyPr/>
                    <a:lstStyle/>
                    <a:p>
                      <a:pPr algn="ctr"/>
                      <a:r>
                        <a:rPr lang="en-US" dirty="0"/>
                        <a:t>Librarian</a:t>
                      </a:r>
                    </a:p>
                  </a:txBody>
                  <a:tcPr/>
                </a:tc>
                <a:tc>
                  <a:txBody>
                    <a:bodyPr/>
                    <a:lstStyle/>
                    <a:p>
                      <a:pPr algn="ctr"/>
                      <a:r>
                        <a:rPr lang="en-US" dirty="0"/>
                        <a:t>Dictionary</a:t>
                      </a:r>
                    </a:p>
                  </a:txBody>
                  <a:tcPr/>
                </a:tc>
                <a:tc>
                  <a:txBody>
                    <a:bodyPr/>
                    <a:lstStyle/>
                    <a:p>
                      <a:pPr algn="ctr"/>
                      <a:r>
                        <a:rPr lang="en-US" dirty="0"/>
                        <a:t>Auxiliary</a:t>
                      </a:r>
                    </a:p>
                    <a:p>
                      <a:pPr algn="ctr"/>
                      <a:r>
                        <a:rPr lang="en-US" dirty="0"/>
                        <a:t>All-star </a:t>
                      </a:r>
                    </a:p>
                  </a:txBody>
                  <a:tcPr/>
                </a:tc>
                <a:tc>
                  <a:txBody>
                    <a:bodyPr/>
                    <a:lstStyle/>
                    <a:p>
                      <a:pPr algn="ctr"/>
                      <a:r>
                        <a:rPr lang="en-US" dirty="0"/>
                        <a:t>Blurb Cataloger</a:t>
                      </a:r>
                    </a:p>
                  </a:txBody>
                  <a:tcPr/>
                </a:tc>
                <a:tc>
                  <a:txBody>
                    <a:bodyPr/>
                    <a:lstStyle/>
                    <a:p>
                      <a:pPr algn="ctr"/>
                      <a:r>
                        <a:rPr lang="en-US" dirty="0"/>
                        <a:t>Book Lounge Bouncer</a:t>
                      </a:r>
                    </a:p>
                  </a:txBody>
                  <a:tcPr/>
                </a:tc>
                <a:extLst>
                  <a:ext uri="{0D108BD9-81ED-4DB2-BD59-A6C34878D82A}">
                    <a16:rowId xmlns:a16="http://schemas.microsoft.com/office/drawing/2014/main" val="10000"/>
                  </a:ext>
                </a:extLst>
              </a:tr>
              <a:tr h="370840">
                <a:tc>
                  <a:txBody>
                    <a:bodyPr/>
                    <a:lstStyle/>
                    <a:p>
                      <a:r>
                        <a:rPr lang="en-US" dirty="0"/>
                        <a:t>Jeannie</a:t>
                      </a:r>
                    </a:p>
                  </a:txBody>
                  <a:tcPr/>
                </a:tc>
                <a:tc>
                  <a:txBody>
                    <a:bodyPr/>
                    <a:lstStyle/>
                    <a:p>
                      <a:r>
                        <a:rPr lang="en-US" dirty="0"/>
                        <a:t>Regina</a:t>
                      </a:r>
                    </a:p>
                  </a:txBody>
                  <a:tcPr/>
                </a:tc>
                <a:tc>
                  <a:txBody>
                    <a:bodyPr/>
                    <a:lstStyle/>
                    <a:p>
                      <a:r>
                        <a:rPr lang="en-US" dirty="0"/>
                        <a:t>Kaleema</a:t>
                      </a:r>
                    </a:p>
                  </a:txBody>
                  <a:tcPr/>
                </a:tc>
                <a:tc>
                  <a:txBody>
                    <a:bodyPr/>
                    <a:lstStyle/>
                    <a:p>
                      <a:r>
                        <a:rPr lang="en-US" dirty="0"/>
                        <a:t>Ana</a:t>
                      </a:r>
                    </a:p>
                  </a:txBody>
                  <a:tcPr/>
                </a:tc>
                <a:tc>
                  <a:txBody>
                    <a:bodyPr/>
                    <a:lstStyle/>
                    <a:p>
                      <a:r>
                        <a:rPr lang="en-US" dirty="0"/>
                        <a:t>Kaleema</a:t>
                      </a:r>
                    </a:p>
                  </a:txBody>
                  <a:tcPr/>
                </a:tc>
                <a:tc>
                  <a:txBody>
                    <a:bodyPr/>
                    <a:lstStyle/>
                    <a:p>
                      <a:r>
                        <a:rPr lang="en-US" dirty="0"/>
                        <a:t>Marcy</a:t>
                      </a:r>
                    </a:p>
                  </a:txBody>
                  <a:tcPr/>
                </a:tc>
                <a:tc>
                  <a:txBody>
                    <a:bodyPr/>
                    <a:lstStyle/>
                    <a:p>
                      <a:r>
                        <a:rPr lang="en-US" dirty="0"/>
                        <a:t>Jeannie</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Judy</a:t>
                      </a:r>
                    </a:p>
                  </a:txBody>
                  <a:tcPr/>
                </a:tc>
                <a:tc>
                  <a:txBody>
                    <a:bodyPr/>
                    <a:lstStyle/>
                    <a:p>
                      <a:r>
                        <a:rPr lang="en-US" dirty="0"/>
                        <a:t>Devika</a:t>
                      </a:r>
                    </a:p>
                  </a:txBody>
                  <a:tcPr/>
                </a:tc>
                <a:tc>
                  <a:txBody>
                    <a:bodyPr/>
                    <a:lstStyle/>
                    <a:p>
                      <a:r>
                        <a:rPr lang="en-US" dirty="0"/>
                        <a:t>Pedro</a:t>
                      </a:r>
                    </a:p>
                  </a:txBody>
                  <a:tcPr/>
                </a:tc>
                <a:tc>
                  <a:txBody>
                    <a:bodyPr/>
                    <a:lstStyle/>
                    <a:p>
                      <a:r>
                        <a:rPr lang="en-US" dirty="0"/>
                        <a:t>Ruth</a:t>
                      </a:r>
                    </a:p>
                  </a:txBody>
                  <a:tcPr/>
                </a:tc>
                <a:tc>
                  <a:txBody>
                    <a:bodyPr/>
                    <a:lstStyle/>
                    <a:p>
                      <a:endParaRPr lang="en-US" dirty="0"/>
                    </a:p>
                  </a:txBody>
                  <a:tcPr/>
                </a:tc>
                <a:tc>
                  <a:txBody>
                    <a:bodyPr/>
                    <a:lstStyle/>
                    <a:p>
                      <a:r>
                        <a:rPr lang="en-US" dirty="0"/>
                        <a:t>Ana</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a:p>
                  </a:txBody>
                  <a:tcPr/>
                </a:tc>
                <a:tc>
                  <a:txBody>
                    <a:bodyPr/>
                    <a:lstStyle/>
                    <a:p>
                      <a:r>
                        <a:rPr lang="en-US" dirty="0"/>
                        <a:t>Beth</a:t>
                      </a:r>
                    </a:p>
                  </a:txBody>
                  <a:tcPr/>
                </a:tc>
                <a:tc>
                  <a:txBody>
                    <a:bodyPr/>
                    <a:lstStyle/>
                    <a:p>
                      <a:endParaRPr lang="en-US" dirty="0"/>
                    </a:p>
                  </a:txBody>
                  <a:tcPr/>
                </a:tc>
                <a:tc>
                  <a:txBody>
                    <a:bodyPr/>
                    <a:lstStyle/>
                    <a:p>
                      <a:r>
                        <a:rPr lang="en-US" dirty="0"/>
                        <a:t>Alicia</a:t>
                      </a:r>
                    </a:p>
                  </a:txBody>
                  <a:tcPr/>
                </a:tc>
                <a:tc>
                  <a:txBody>
                    <a:bodyPr/>
                    <a:lstStyle/>
                    <a:p>
                      <a:endParaRPr lang="en-US" dirty="0"/>
                    </a:p>
                  </a:txBody>
                  <a:tcPr/>
                </a:tc>
                <a:tc>
                  <a:txBody>
                    <a:bodyPr/>
                    <a:lstStyle/>
                    <a:p>
                      <a:r>
                        <a:rPr lang="en-US" dirty="0"/>
                        <a:t>Miranda</a:t>
                      </a:r>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dirty="0"/>
                    </a:p>
                  </a:txBody>
                  <a:tcPr/>
                </a:tc>
                <a:tc>
                  <a:txBody>
                    <a:bodyPr/>
                    <a:lstStyle/>
                    <a:p>
                      <a:r>
                        <a:rPr lang="en-US" dirty="0"/>
                        <a:t>Daryl</a:t>
                      </a:r>
                    </a:p>
                  </a:txBody>
                  <a:tcPr/>
                </a:tc>
                <a:tc>
                  <a:txBody>
                    <a:bodyPr/>
                    <a:lstStyle/>
                    <a:p>
                      <a:endParaRPr lang="en-US"/>
                    </a:p>
                  </a:txBody>
                  <a:tcPr/>
                </a:tc>
                <a:tc>
                  <a:txBody>
                    <a:bodyPr/>
                    <a:lstStyle/>
                    <a:p>
                      <a:r>
                        <a:rPr lang="en-US" dirty="0"/>
                        <a:t>Judy</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a:p>
                  </a:txBody>
                  <a:tcPr/>
                </a:tc>
                <a:tc>
                  <a:txBody>
                    <a:bodyPr/>
                    <a:lstStyle/>
                    <a:p>
                      <a:r>
                        <a:rPr lang="en-US" dirty="0" err="1"/>
                        <a:t>Kendyl</a:t>
                      </a:r>
                      <a:endParaRPr lang="en-US" dirty="0"/>
                    </a:p>
                  </a:txBody>
                  <a:tcPr/>
                </a:tc>
                <a:tc>
                  <a:txBody>
                    <a:bodyPr/>
                    <a:lstStyle/>
                    <a:p>
                      <a:endParaRPr lang="en-US" dirty="0"/>
                    </a:p>
                  </a:txBody>
                  <a:tcPr/>
                </a:tc>
                <a:tc>
                  <a:txBody>
                    <a:bodyPr/>
                    <a:lstStyle/>
                    <a:p>
                      <a:r>
                        <a:rPr lang="en-US" dirty="0"/>
                        <a:t>Nardia</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3985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t>
            </a:r>
          </a:p>
        </p:txBody>
      </p:sp>
      <p:sp>
        <p:nvSpPr>
          <p:cNvPr id="3" name="Content Placeholder 2"/>
          <p:cNvSpPr>
            <a:spLocks noGrp="1"/>
          </p:cNvSpPr>
          <p:nvPr>
            <p:ph idx="1"/>
          </p:nvPr>
        </p:nvSpPr>
        <p:spPr>
          <a:xfrm>
            <a:off x="680321" y="2336873"/>
            <a:ext cx="3464959" cy="3599316"/>
          </a:xfrm>
        </p:spPr>
        <p:txBody>
          <a:bodyPr/>
          <a:lstStyle/>
          <a:p>
            <a:r>
              <a:rPr lang="en-US" dirty="0"/>
              <a:t>Created Signage using HL images</a:t>
            </a:r>
          </a:p>
          <a:p>
            <a:endParaRPr lang="en-US" dirty="0"/>
          </a:p>
          <a:p>
            <a:r>
              <a:rPr lang="en-US" dirty="0"/>
              <a:t>Shared via: </a:t>
            </a:r>
          </a:p>
          <a:p>
            <a:pPr lvl="1"/>
            <a:r>
              <a:rPr lang="en-US" dirty="0"/>
              <a:t>VISIX </a:t>
            </a:r>
          </a:p>
          <a:p>
            <a:pPr lvl="1"/>
            <a:r>
              <a:rPr lang="en-US" dirty="0"/>
              <a:t>Social Media</a:t>
            </a:r>
          </a:p>
          <a:p>
            <a:pPr lvl="1"/>
            <a:r>
              <a:rPr lang="en-US" dirty="0"/>
              <a:t>Email</a:t>
            </a:r>
          </a:p>
          <a:p>
            <a:pPr lvl="1"/>
            <a:r>
              <a:rPr lang="en-US" dirty="0"/>
              <a:t>Newsletter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012" y="2240287"/>
            <a:ext cx="6750961" cy="3792488"/>
          </a:xfrm>
          <a:prstGeom prst="rect">
            <a:avLst/>
          </a:prstGeom>
        </p:spPr>
      </p:pic>
    </p:spTree>
    <p:extLst>
      <p:ext uri="{BB962C8B-B14F-4D97-AF65-F5344CB8AC3E}">
        <p14:creationId xmlns:p14="http://schemas.microsoft.com/office/powerpoint/2010/main" val="4132025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Flyers	</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4350" y="2361963"/>
            <a:ext cx="4700588" cy="3548536"/>
          </a:xfr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81038" y="2367362"/>
            <a:ext cx="4697412" cy="3537738"/>
          </a:xfrm>
        </p:spPr>
      </p:pic>
    </p:spTree>
    <p:extLst>
      <p:ext uri="{BB962C8B-B14F-4D97-AF65-F5344CB8AC3E}">
        <p14:creationId xmlns:p14="http://schemas.microsoft.com/office/powerpoint/2010/main" val="2837667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dirty="0"/>
              <a:t>Human Library™</a:t>
            </a:r>
            <a:r>
              <a:rPr lang="en-US" dirty="0"/>
              <a:t>?</a:t>
            </a:r>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5182" y="2098804"/>
            <a:ext cx="8215865" cy="4297680"/>
          </a:xfrm>
        </p:spPr>
      </p:pic>
    </p:spTree>
    <p:extLst>
      <p:ext uri="{BB962C8B-B14F-4D97-AF65-F5344CB8AC3E}">
        <p14:creationId xmlns:p14="http://schemas.microsoft.com/office/powerpoint/2010/main" val="649491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&amp; Refreshments		</a:t>
            </a:r>
          </a:p>
        </p:txBody>
      </p:sp>
      <p:sp>
        <p:nvSpPr>
          <p:cNvPr id="3" name="Content Placeholder 2"/>
          <p:cNvSpPr>
            <a:spLocks noGrp="1"/>
          </p:cNvSpPr>
          <p:nvPr>
            <p:ph idx="1"/>
          </p:nvPr>
        </p:nvSpPr>
        <p:spPr/>
        <p:txBody>
          <a:bodyPr/>
          <a:lstStyle/>
          <a:p>
            <a:r>
              <a:rPr lang="en-US" dirty="0"/>
              <a:t>Provided refreshment for the Books</a:t>
            </a:r>
          </a:p>
          <a:p>
            <a:r>
              <a:rPr lang="en-US" dirty="0"/>
              <a:t>Light meal</a:t>
            </a:r>
          </a:p>
          <a:p>
            <a:pPr lvl="1"/>
            <a:r>
              <a:rPr lang="en-US" dirty="0"/>
              <a:t>Sandwiches, fruits, finger foods</a:t>
            </a:r>
          </a:p>
          <a:p>
            <a:r>
              <a:rPr lang="en-US" dirty="0"/>
              <a:t>Drinks</a:t>
            </a:r>
          </a:p>
          <a:p>
            <a:pPr lvl="1"/>
            <a:r>
              <a:rPr lang="en-US" dirty="0"/>
              <a:t>Water, Tea, coffee, soda</a:t>
            </a:r>
          </a:p>
          <a:p>
            <a:r>
              <a:rPr lang="en-US" dirty="0"/>
              <a:t>Utensils, napkins, decorations</a:t>
            </a:r>
          </a:p>
          <a:p>
            <a:endParaRPr lang="en-US" dirty="0"/>
          </a:p>
        </p:txBody>
      </p:sp>
      <p:sp>
        <p:nvSpPr>
          <p:cNvPr id="4" name="TextBox 3"/>
          <p:cNvSpPr txBox="1"/>
          <p:nvPr/>
        </p:nvSpPr>
        <p:spPr>
          <a:xfrm>
            <a:off x="6818811" y="3526972"/>
            <a:ext cx="4502332" cy="1938992"/>
          </a:xfrm>
          <a:prstGeom prst="rect">
            <a:avLst/>
          </a:prstGeom>
          <a:solidFill>
            <a:srgbClr val="FFC000"/>
          </a:solidFill>
          <a:ln>
            <a:solidFill>
              <a:srgbClr val="FFC000"/>
            </a:solidFill>
          </a:ln>
        </p:spPr>
        <p:txBody>
          <a:bodyPr wrap="square" rtlCol="0">
            <a:spAutoFit/>
          </a:bodyPr>
          <a:lstStyle/>
          <a:p>
            <a:pPr algn="ctr"/>
            <a:r>
              <a:rPr lang="en-US" sz="2400" dirty="0"/>
              <a:t>*We funded this by donations from our own staff.  Going forward we are partnering with different areas in our college for funding.*</a:t>
            </a:r>
          </a:p>
        </p:txBody>
      </p:sp>
    </p:spTree>
    <p:extLst>
      <p:ext uri="{BB962C8B-B14F-4D97-AF65-F5344CB8AC3E}">
        <p14:creationId xmlns:p14="http://schemas.microsoft.com/office/powerpoint/2010/main" val="3286278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Layout		</a:t>
            </a:r>
          </a:p>
        </p:txBody>
      </p:sp>
      <p:sp>
        <p:nvSpPr>
          <p:cNvPr id="3" name="Content Placeholder 2"/>
          <p:cNvSpPr>
            <a:spLocks noGrp="1"/>
          </p:cNvSpPr>
          <p:nvPr>
            <p:ph idx="1"/>
          </p:nvPr>
        </p:nvSpPr>
        <p:spPr/>
        <p:txBody>
          <a:bodyPr>
            <a:normAutofit/>
          </a:bodyPr>
          <a:lstStyle/>
          <a:p>
            <a:r>
              <a:rPr lang="en-US" dirty="0"/>
              <a:t>Semi-private spaces for Readings</a:t>
            </a:r>
          </a:p>
          <a:p>
            <a:pPr lvl="1"/>
            <a:r>
              <a:rPr lang="en-US" dirty="0"/>
              <a:t>Two chairs</a:t>
            </a:r>
          </a:p>
          <a:p>
            <a:pPr lvl="1"/>
            <a:r>
              <a:rPr lang="en-US" dirty="0"/>
              <a:t>*Tissues*</a:t>
            </a:r>
          </a:p>
          <a:p>
            <a:r>
              <a:rPr lang="en-US" dirty="0"/>
              <a:t>Circulation/Checkout Desk</a:t>
            </a:r>
          </a:p>
          <a:p>
            <a:r>
              <a:rPr lang="en-US" dirty="0"/>
              <a:t>Book Lounge</a:t>
            </a:r>
          </a:p>
          <a:p>
            <a:pPr lvl="1"/>
            <a:r>
              <a:rPr lang="en-US" dirty="0"/>
              <a:t>Refreshments</a:t>
            </a:r>
          </a:p>
          <a:p>
            <a:pPr lvl="1"/>
            <a:r>
              <a:rPr lang="en-US" dirty="0" err="1"/>
              <a:t>Wi-fi</a:t>
            </a:r>
            <a:endParaRPr lang="en-US" dirty="0"/>
          </a:p>
          <a:p>
            <a:pPr lvl="1"/>
            <a:r>
              <a:rPr lang="en-US" dirty="0"/>
              <a:t>Laptops, computers, chargers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899" y="2336873"/>
            <a:ext cx="5939924" cy="3554055"/>
          </a:xfrm>
          <a:prstGeom prst="rect">
            <a:avLst/>
          </a:prstGeom>
        </p:spPr>
      </p:pic>
    </p:spTree>
    <p:extLst>
      <p:ext uri="{BB962C8B-B14F-4D97-AF65-F5344CB8AC3E}">
        <p14:creationId xmlns:p14="http://schemas.microsoft.com/office/powerpoint/2010/main" val="72670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Layout		</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3896" y="2105252"/>
            <a:ext cx="5242560" cy="3931920"/>
          </a:xfrm>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81768" y="2105252"/>
            <a:ext cx="5242560" cy="3931920"/>
          </a:xfrm>
        </p:spPr>
      </p:pic>
    </p:spTree>
    <p:extLst>
      <p:ext uri="{BB962C8B-B14F-4D97-AF65-F5344CB8AC3E}">
        <p14:creationId xmlns:p14="http://schemas.microsoft.com/office/powerpoint/2010/main" val="2118201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p>
        </p:txBody>
      </p:sp>
      <p:sp>
        <p:nvSpPr>
          <p:cNvPr id="3" name="Content Placeholder 2"/>
          <p:cNvSpPr>
            <a:spLocks noGrp="1"/>
          </p:cNvSpPr>
          <p:nvPr>
            <p:ph idx="1"/>
          </p:nvPr>
        </p:nvSpPr>
        <p:spPr/>
        <p:txBody>
          <a:bodyPr>
            <a:normAutofit lnSpcReduction="10000"/>
          </a:bodyPr>
          <a:lstStyle/>
          <a:p>
            <a:r>
              <a:rPr lang="en-US" dirty="0"/>
              <a:t>Finding Books!</a:t>
            </a:r>
          </a:p>
          <a:p>
            <a:pPr lvl="1"/>
            <a:r>
              <a:rPr lang="en-US" dirty="0"/>
              <a:t>Not everyone can be a book</a:t>
            </a:r>
          </a:p>
          <a:p>
            <a:pPr lvl="1"/>
            <a:r>
              <a:rPr lang="en-US" dirty="0"/>
              <a:t>Scheduling/availability</a:t>
            </a:r>
          </a:p>
          <a:p>
            <a:pPr lvl="1"/>
            <a:r>
              <a:rPr lang="en-US" dirty="0"/>
              <a:t>Time consuming-phone and in-person interviews</a:t>
            </a:r>
          </a:p>
          <a:p>
            <a:r>
              <a:rPr lang="en-US" dirty="0"/>
              <a:t>Layout</a:t>
            </a:r>
          </a:p>
          <a:p>
            <a:pPr lvl="1"/>
            <a:r>
              <a:rPr lang="en-US" dirty="0"/>
              <a:t>Proximity of Book Lounge and Reading area</a:t>
            </a:r>
          </a:p>
          <a:p>
            <a:r>
              <a:rPr lang="en-US" dirty="0"/>
              <a:t>Checkout Procedures</a:t>
            </a:r>
          </a:p>
          <a:p>
            <a:pPr lvl="1"/>
            <a:r>
              <a:rPr lang="en-US" dirty="0"/>
              <a:t>Simple is best- this is low-tech! Sign-in sheets and pens!</a:t>
            </a:r>
          </a:p>
          <a:p>
            <a:r>
              <a:rPr lang="en-US" dirty="0"/>
              <a:t>Classes showing up</a:t>
            </a:r>
          </a:p>
          <a:p>
            <a:pPr lvl="1"/>
            <a:r>
              <a:rPr lang="en-US" dirty="0"/>
              <a:t>Long waitlists</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23" t="4705" r="25780" b="12673"/>
          <a:stretch/>
        </p:blipFill>
        <p:spPr>
          <a:xfrm rot="16200000">
            <a:off x="8657920" y="2536331"/>
            <a:ext cx="2761773" cy="3200400"/>
          </a:xfrm>
          <a:prstGeom prst="rect">
            <a:avLst/>
          </a:prstGeom>
        </p:spPr>
      </p:pic>
    </p:spTree>
    <p:extLst>
      <p:ext uri="{BB962C8B-B14F-4D97-AF65-F5344CB8AC3E}">
        <p14:creationId xmlns:p14="http://schemas.microsoft.com/office/powerpoint/2010/main" val="1247274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Feedback		</a:t>
            </a:r>
          </a:p>
        </p:txBody>
      </p:sp>
      <p:sp>
        <p:nvSpPr>
          <p:cNvPr id="3" name="Content Placeholder 2"/>
          <p:cNvSpPr>
            <a:spLocks noGrp="1"/>
          </p:cNvSpPr>
          <p:nvPr>
            <p:ph idx="1"/>
          </p:nvPr>
        </p:nvSpPr>
        <p:spPr/>
        <p:txBody>
          <a:bodyPr>
            <a:normAutofit/>
          </a:bodyPr>
          <a:lstStyle/>
          <a:p>
            <a:r>
              <a:rPr lang="en-US" dirty="0"/>
              <a:t>Surveys</a:t>
            </a:r>
          </a:p>
          <a:p>
            <a:pPr lvl="1"/>
            <a:r>
              <a:rPr lang="en-US" dirty="0"/>
              <a:t>Books</a:t>
            </a:r>
          </a:p>
          <a:p>
            <a:pPr lvl="1"/>
            <a:r>
              <a:rPr lang="en-US" dirty="0"/>
              <a:t>Readers</a:t>
            </a:r>
          </a:p>
          <a:p>
            <a:r>
              <a:rPr lang="en-US" dirty="0"/>
              <a:t>Student papers</a:t>
            </a:r>
          </a:p>
          <a:p>
            <a:r>
              <a:rPr lang="en-US" dirty="0"/>
              <a:t>Emails, Phone calls</a:t>
            </a:r>
          </a:p>
          <a:p>
            <a:pPr lvl="1"/>
            <a:r>
              <a:rPr lang="en-US" dirty="0"/>
              <a:t>Feedback about the event</a:t>
            </a:r>
          </a:p>
          <a:p>
            <a:pPr lvl="1"/>
            <a:r>
              <a:rPr lang="en-US" dirty="0"/>
              <a:t>Inquiries about future events</a:t>
            </a:r>
          </a:p>
          <a:p>
            <a:pPr lvl="1"/>
            <a:endParaRPr lang="en-US" dirty="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708" y="2109611"/>
            <a:ext cx="5312229" cy="3984171"/>
          </a:xfrm>
          <a:prstGeom prst="rect">
            <a:avLst/>
          </a:prstGeom>
        </p:spPr>
      </p:pic>
    </p:spTree>
    <p:extLst>
      <p:ext uri="{BB962C8B-B14F-4D97-AF65-F5344CB8AC3E}">
        <p14:creationId xmlns:p14="http://schemas.microsoft.com/office/powerpoint/2010/main" val="2406516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Feedback- Reader Surveys	</a:t>
            </a:r>
          </a:p>
        </p:txBody>
      </p:sp>
      <p:pic>
        <p:nvPicPr>
          <p:cNvPr id="25" name="Content Placeholder 2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0321" y="2040708"/>
            <a:ext cx="4497311" cy="4480560"/>
          </a:xfrm>
        </p:spPr>
      </p:pic>
      <p:pic>
        <p:nvPicPr>
          <p:cNvPr id="26" name="Content Placeholder 2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04014" y="2040708"/>
            <a:ext cx="4420131" cy="4480560"/>
          </a:xfrm>
        </p:spPr>
      </p:pic>
    </p:spTree>
    <p:extLst>
      <p:ext uri="{BB962C8B-B14F-4D97-AF65-F5344CB8AC3E}">
        <p14:creationId xmlns:p14="http://schemas.microsoft.com/office/powerpoint/2010/main" val="898558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Feedback- Book Survey</a:t>
            </a:r>
          </a:p>
        </p:txBody>
      </p:sp>
      <p:sp>
        <p:nvSpPr>
          <p:cNvPr id="3" name="Text Placeholder 2"/>
          <p:cNvSpPr>
            <a:spLocks noGrp="1"/>
          </p:cNvSpPr>
          <p:nvPr>
            <p:ph type="body" sz="half" idx="2"/>
          </p:nvPr>
        </p:nvSpPr>
        <p:spPr>
          <a:xfrm>
            <a:off x="2082402" y="2188827"/>
            <a:ext cx="3790078" cy="3599317"/>
          </a:xfrm>
          <a:solidFill>
            <a:srgbClr val="FFC000"/>
          </a:solidFill>
          <a:ln>
            <a:solidFill>
              <a:srgbClr val="FFC000"/>
            </a:solidFill>
          </a:ln>
        </p:spPr>
        <p:txBody>
          <a:bodyPr>
            <a:normAutofit/>
          </a:bodyPr>
          <a:lstStyle/>
          <a:p>
            <a:r>
              <a:rPr lang="en-US" sz="2800" dirty="0"/>
              <a:t>Along with speaking with the books after each checkout, we asked for them to fill out a survey at the end of each event.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56917" y="73037"/>
            <a:ext cx="4073232" cy="6530962"/>
          </a:xfrm>
        </p:spPr>
      </p:pic>
    </p:spTree>
    <p:extLst>
      <p:ext uri="{BB962C8B-B14F-4D97-AF65-F5344CB8AC3E}">
        <p14:creationId xmlns:p14="http://schemas.microsoft.com/office/powerpoint/2010/main" val="2782596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		</a:t>
            </a:r>
          </a:p>
        </p:txBody>
      </p:sp>
      <p:sp>
        <p:nvSpPr>
          <p:cNvPr id="5" name="TextBox 4"/>
          <p:cNvSpPr txBox="1"/>
          <p:nvPr/>
        </p:nvSpPr>
        <p:spPr>
          <a:xfrm>
            <a:off x="294442" y="2272286"/>
            <a:ext cx="3237034" cy="16312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rPr>
              <a:t>New Student Experience</a:t>
            </a:r>
            <a:r>
              <a:rPr kumimoji="0" lang="en-US" sz="2000" b="0" i="0" u="none" strike="noStrike" kern="1200" cap="none" spc="0" normalizeH="0" noProof="0" dirty="0">
                <a:ln>
                  <a:noFill/>
                </a:ln>
                <a:solidFill>
                  <a:prstClr val="white"/>
                </a:solidFill>
                <a:effectLst/>
                <a:uLnTx/>
                <a:uFillTx/>
                <a:latin typeface="Trebuchet MS" panose="020B0603020202020204"/>
              </a:rPr>
              <a:t> (</a:t>
            </a:r>
            <a:r>
              <a:rPr kumimoji="0" lang="en-US" sz="2000" b="0" i="0" u="none" strike="noStrike" kern="1200" cap="none" spc="0" normalizeH="0" baseline="0" noProof="0" dirty="0">
                <a:ln>
                  <a:noFill/>
                </a:ln>
                <a:solidFill>
                  <a:prstClr val="white"/>
                </a:solidFill>
                <a:effectLst/>
                <a:uLnTx/>
                <a:uFillTx/>
                <a:latin typeface="Trebuchet MS" panose="020B0603020202020204"/>
              </a:rPr>
              <a:t>NSE) Learning</a:t>
            </a:r>
            <a:r>
              <a:rPr kumimoji="0" lang="en-US" sz="2000" b="0" i="0" u="none" strike="noStrike" kern="1200" cap="none" spc="0" normalizeH="0" noProof="0" dirty="0">
                <a:ln>
                  <a:noFill/>
                </a:ln>
                <a:solidFill>
                  <a:prstClr val="white"/>
                </a:solidFill>
                <a:effectLst/>
                <a:uLnTx/>
                <a:uFillTx/>
                <a:latin typeface="Trebuchet MS" panose="020B0603020202020204"/>
              </a:rPr>
              <a:t> </a:t>
            </a:r>
            <a:r>
              <a:rPr kumimoji="0" lang="en-US" sz="2000" b="0" i="0" u="none" strike="noStrike" kern="1200" cap="none" spc="0" normalizeH="0" baseline="0" noProof="0" dirty="0">
                <a:ln>
                  <a:noFill/>
                </a:ln>
                <a:solidFill>
                  <a:prstClr val="white"/>
                </a:solidFill>
                <a:effectLst/>
                <a:uLnTx/>
                <a:uFillTx/>
                <a:latin typeface="Trebuchet MS" panose="020B0603020202020204"/>
              </a:rPr>
              <a:t>Outcomes</a:t>
            </a:r>
            <a:br>
              <a:rPr kumimoji="0" lang="en-US" sz="2000" b="0" i="0" u="none" strike="noStrike" kern="1200" cap="none" spc="0" normalizeH="0" baseline="0" noProof="0" dirty="0">
                <a:ln>
                  <a:noFill/>
                </a:ln>
                <a:solidFill>
                  <a:prstClr val="white"/>
                </a:solidFill>
                <a:effectLst/>
                <a:uLnTx/>
                <a:uFillTx/>
                <a:latin typeface="Trebuchet MS" panose="020B0603020202020204"/>
              </a:rPr>
            </a:br>
            <a:endParaRPr kumimoji="0" lang="en-US" sz="2000" b="0" i="0" u="none" strike="noStrike" kern="1200" cap="none" spc="0" normalizeH="0" baseline="0" noProof="0" dirty="0">
              <a:ln>
                <a:noFill/>
              </a:ln>
              <a:solidFill>
                <a:prstClr val="white"/>
              </a:solidFill>
              <a:effectLst/>
              <a:uLnTx/>
              <a:uFillTx/>
              <a:latin typeface="Trebuchet MS" panose="020B060302020202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dirty="0">
                <a:ln>
                  <a:noFill/>
                </a:ln>
                <a:solidFill>
                  <a:prstClr val="white"/>
                </a:solidFill>
                <a:effectLst/>
                <a:uLnTx/>
                <a:uFillTx/>
                <a:latin typeface="Trebuchet MS" panose="020B0603020202020204"/>
              </a:rPr>
              <a:t>6 P’s of student</a:t>
            </a:r>
            <a:r>
              <a:rPr kumimoji="0" lang="en-US" sz="2000" b="0" i="0" u="none" strike="noStrike" kern="1200" cap="none" spc="0" normalizeH="0" dirty="0">
                <a:ln>
                  <a:noFill/>
                </a:ln>
                <a:solidFill>
                  <a:prstClr val="white"/>
                </a:solidFill>
                <a:effectLst/>
                <a:uLnTx/>
                <a:uFillTx/>
                <a:latin typeface="Trebuchet MS" panose="020B0603020202020204"/>
              </a:rPr>
              <a:t> success</a:t>
            </a:r>
            <a:endParaRPr kumimoji="0" lang="en-US" sz="2000" b="0" i="0" u="none" strike="noStrike" kern="1200" cap="none" spc="0" normalizeH="0" baseline="0" dirty="0">
              <a:ln>
                <a:noFill/>
              </a:ln>
              <a:solidFill>
                <a:prstClr val="white"/>
              </a:solidFill>
              <a:effectLst/>
              <a:uLnTx/>
              <a:uFillTx/>
              <a:latin typeface="Trebuchet MS" panose="020B0603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noProof="0" dirty="0">
                <a:solidFill>
                  <a:prstClr val="white"/>
                </a:solidFill>
                <a:latin typeface="Trebuchet MS" panose="020B0603020202020204"/>
              </a:rPr>
              <a:t>Personal connection</a:t>
            </a:r>
            <a:endParaRPr kumimoji="0" lang="en-US" sz="2000" b="0" i="0" u="none" strike="noStrike" kern="1200" cap="none" spc="0" normalizeH="0" baseline="0" noProof="0" dirty="0">
              <a:ln>
                <a:noFill/>
              </a:ln>
              <a:solidFill>
                <a:prstClr val="white"/>
              </a:solidFill>
              <a:effectLst/>
              <a:uLnTx/>
              <a:uFillTx/>
              <a:latin typeface="Trebuchet MS" panose="020B0603020202020204"/>
            </a:endParaRPr>
          </a:p>
        </p:txBody>
      </p:sp>
      <p:pic>
        <p:nvPicPr>
          <p:cNvPr id="8" name="Picture 7"/>
          <p:cNvPicPr>
            <a:picLocks noChangeAspect="1"/>
          </p:cNvPicPr>
          <p:nvPr/>
        </p:nvPicPr>
        <p:blipFill>
          <a:blip r:embed="rId3"/>
          <a:stretch>
            <a:fillRect/>
          </a:stretch>
        </p:blipFill>
        <p:spPr>
          <a:xfrm>
            <a:off x="3615669" y="2272286"/>
            <a:ext cx="6794979" cy="3676569"/>
          </a:xfrm>
          <a:prstGeom prst="rect">
            <a:avLst/>
          </a:prstGeom>
          <a:ln>
            <a:noFill/>
          </a:ln>
          <a:effectLst>
            <a:outerShdw blurRad="190500" algn="tl" rotWithShape="0">
              <a:srgbClr val="000000">
                <a:alpha val="70000"/>
              </a:srgbClr>
            </a:outerShdw>
          </a:effectLst>
        </p:spPr>
      </p:pic>
      <p:sp>
        <p:nvSpPr>
          <p:cNvPr id="13" name="Right Arrow 12"/>
          <p:cNvSpPr/>
          <p:nvPr/>
        </p:nvSpPr>
        <p:spPr>
          <a:xfrm rot="10800000">
            <a:off x="10294182" y="4603530"/>
            <a:ext cx="1355835" cy="1019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64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Outcomes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Foundational Pillars</a:t>
            </a:r>
          </a:p>
          <a:p>
            <a:r>
              <a:rPr lang="en-US" dirty="0"/>
              <a:t>Invest in Each Other</a:t>
            </a:r>
          </a:p>
          <a:p>
            <a:r>
              <a:rPr lang="en-US" dirty="0"/>
              <a:t>Partner with the Community</a:t>
            </a:r>
          </a:p>
          <a:p>
            <a:endParaRPr lang="en-US" dirty="0"/>
          </a:p>
          <a:p>
            <a:pPr marL="0" indent="0">
              <a:buNone/>
            </a:pPr>
            <a:r>
              <a:rPr lang="en-US" dirty="0"/>
              <a:t>Goal: Explore and develop partnerships with the community to enhance programming</a:t>
            </a:r>
          </a:p>
          <a:p>
            <a:endParaRPr lang="en-US" dirty="0"/>
          </a:p>
          <a:p>
            <a:pPr marL="0" indent="0">
              <a:buNone/>
            </a:pPr>
            <a:r>
              <a:rPr lang="en-US" dirty="0"/>
              <a:t>Goal: Establish personal connections for all new students across the college</a:t>
            </a:r>
          </a:p>
        </p:txBody>
      </p:sp>
      <p:pic>
        <p:nvPicPr>
          <p:cNvPr id="11" name="Picture 10"/>
          <p:cNvPicPr>
            <a:picLocks noChangeAspect="1"/>
          </p:cNvPicPr>
          <p:nvPr/>
        </p:nvPicPr>
        <p:blipFill>
          <a:blip r:embed="rId3"/>
          <a:stretch>
            <a:fillRect/>
          </a:stretch>
        </p:blipFill>
        <p:spPr>
          <a:xfrm>
            <a:off x="5980387" y="117091"/>
            <a:ext cx="4117099" cy="6619028"/>
          </a:xfrm>
          <a:prstGeom prst="rect">
            <a:avLst/>
          </a:prstGeom>
        </p:spPr>
      </p:pic>
    </p:spTree>
    <p:extLst>
      <p:ext uri="{BB962C8B-B14F-4D97-AF65-F5344CB8AC3E}">
        <p14:creationId xmlns:p14="http://schemas.microsoft.com/office/powerpoint/2010/main" val="1671898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sp>
        <p:nvSpPr>
          <p:cNvPr id="3" name="Content Placeholder 2"/>
          <p:cNvSpPr>
            <a:spLocks noGrp="1"/>
          </p:cNvSpPr>
          <p:nvPr>
            <p:ph sz="half" idx="1"/>
          </p:nvPr>
        </p:nvSpPr>
        <p:spPr/>
        <p:txBody>
          <a:bodyPr>
            <a:normAutofit/>
          </a:bodyPr>
          <a:lstStyle/>
          <a:p>
            <a:r>
              <a:rPr lang="en-US" dirty="0"/>
              <a:t>Partnering with other areas</a:t>
            </a:r>
          </a:p>
          <a:p>
            <a:pPr lvl="1"/>
            <a:r>
              <a:rPr lang="en-US" dirty="0"/>
              <a:t>Funding</a:t>
            </a:r>
          </a:p>
          <a:p>
            <a:pPr lvl="1"/>
            <a:r>
              <a:rPr lang="en-US" dirty="0"/>
              <a:t>Growth-helping start events at other campuses</a:t>
            </a:r>
          </a:p>
          <a:p>
            <a:r>
              <a:rPr lang="en-US" dirty="0"/>
              <a:t>Constantly on the lookout for new titles!</a:t>
            </a:r>
          </a:p>
          <a:p>
            <a:pPr marL="0" indent="0">
              <a:buNone/>
            </a:pPr>
            <a:endParaRPr lang="en-US" dirty="0"/>
          </a:p>
          <a:p>
            <a:pPr lvl="1"/>
            <a:endParaRPr lang="en-US" dirty="0"/>
          </a:p>
          <a:p>
            <a:pPr marL="457200" lvl="1"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36873"/>
            <a:ext cx="4942565" cy="3706923"/>
          </a:xfrm>
          <a:prstGeom prst="rect">
            <a:avLst/>
          </a:prstGeom>
        </p:spPr>
      </p:pic>
    </p:spTree>
    <p:extLst>
      <p:ext uri="{BB962C8B-B14F-4D97-AF65-F5344CB8AC3E}">
        <p14:creationId xmlns:p14="http://schemas.microsoft.com/office/powerpoint/2010/main" val="3231363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dirty="0"/>
              <a:t>Human Library™</a:t>
            </a:r>
            <a:r>
              <a:rPr lang="en-US" dirty="0"/>
              <a:t>?</a:t>
            </a:r>
          </a:p>
        </p:txBody>
      </p:sp>
      <p:sp>
        <p:nvSpPr>
          <p:cNvPr id="3" name="Content Placeholder 2"/>
          <p:cNvSpPr>
            <a:spLocks noGrp="1"/>
          </p:cNvSpPr>
          <p:nvPr>
            <p:ph idx="1"/>
          </p:nvPr>
        </p:nvSpPr>
        <p:spPr>
          <a:xfrm>
            <a:off x="680321" y="2179529"/>
            <a:ext cx="9613861" cy="3756660"/>
          </a:xfrm>
        </p:spPr>
        <p:txBody>
          <a:bodyPr>
            <a:normAutofit/>
          </a:bodyPr>
          <a:lstStyle/>
          <a:p>
            <a:endParaRPr lang="en-US" sz="3200" dirty="0"/>
          </a:p>
          <a:p>
            <a:pPr marL="0" indent="0">
              <a:buNone/>
            </a:pPr>
            <a:r>
              <a:rPr lang="en-US" sz="3200" dirty="0"/>
              <a:t>“It was developed to challenge societal prejudices wherever and for whatever reasons they occur, and to help people form a better understanding of those with whom they share their communities.”</a:t>
            </a:r>
          </a:p>
        </p:txBody>
      </p:sp>
    </p:spTree>
    <p:extLst>
      <p:ext uri="{BB962C8B-B14F-4D97-AF65-F5344CB8AC3E}">
        <p14:creationId xmlns:p14="http://schemas.microsoft.com/office/powerpoint/2010/main" val="215728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302" y="0"/>
            <a:ext cx="6558821" cy="6407239"/>
          </a:xfrm>
          <a:prstGeom prst="rect">
            <a:avLst/>
          </a:prstGeom>
        </p:spPr>
      </p:pic>
    </p:spTree>
    <p:extLst>
      <p:ext uri="{BB962C8B-B14F-4D97-AF65-F5344CB8AC3E}">
        <p14:creationId xmlns:p14="http://schemas.microsoft.com/office/powerpoint/2010/main" val="66238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3611" y="704303"/>
            <a:ext cx="4082143" cy="2880360"/>
          </a:xfrm>
        </p:spPr>
        <p:txBody>
          <a:bodyPr>
            <a:normAutofit/>
          </a:bodyPr>
          <a:lstStyle/>
          <a:p>
            <a:pPr algn="ctr"/>
            <a:r>
              <a:rPr lang="en-US" sz="6000" dirty="0"/>
              <a:t>Questions?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032" y="999309"/>
            <a:ext cx="6096000" cy="4572000"/>
          </a:xfrm>
        </p:spPr>
      </p:pic>
      <p:sp>
        <p:nvSpPr>
          <p:cNvPr id="8" name="Text Placeholder 7"/>
          <p:cNvSpPr>
            <a:spLocks noGrp="1"/>
          </p:cNvSpPr>
          <p:nvPr>
            <p:ph type="body" sz="half" idx="2"/>
          </p:nvPr>
        </p:nvSpPr>
        <p:spPr>
          <a:xfrm>
            <a:off x="7527905" y="3989397"/>
            <a:ext cx="3514564" cy="1581912"/>
          </a:xfrm>
        </p:spPr>
        <p:txBody>
          <a:bodyPr>
            <a:normAutofit fontScale="85000" lnSpcReduction="20000"/>
          </a:bodyPr>
          <a:lstStyle/>
          <a:p>
            <a:r>
              <a:rPr lang="en-US" dirty="0"/>
              <a:t>Jeannie Rodriguez</a:t>
            </a:r>
          </a:p>
          <a:p>
            <a:r>
              <a:rPr lang="en-US" dirty="0">
                <a:hlinkClick r:id="rId4"/>
              </a:rPr>
              <a:t>jrodriguez237@valenciacollege.edu</a:t>
            </a:r>
            <a:endParaRPr lang="en-US" dirty="0"/>
          </a:p>
          <a:p>
            <a:r>
              <a:rPr lang="en-US" dirty="0"/>
              <a:t>Regina Seguin</a:t>
            </a:r>
          </a:p>
          <a:p>
            <a:r>
              <a:rPr lang="en-US" dirty="0">
                <a:hlinkClick r:id="rId5"/>
              </a:rPr>
              <a:t>rseguin@valenciacollege.edu</a:t>
            </a:r>
            <a:endParaRPr lang="en-US" dirty="0"/>
          </a:p>
          <a:p>
            <a:r>
              <a:rPr lang="en-US" dirty="0"/>
              <a:t>Nardia Cumberbatch</a:t>
            </a:r>
          </a:p>
          <a:p>
            <a:r>
              <a:rPr lang="en-US">
                <a:hlinkClick r:id="rId6"/>
              </a:rPr>
              <a:t>ncumberbatch@valenciacollege.edu</a:t>
            </a:r>
            <a:endParaRPr lang="en-US"/>
          </a:p>
          <a:p>
            <a:endParaRPr lang="en-US" dirty="0"/>
          </a:p>
          <a:p>
            <a:endParaRPr lang="en-US" dirty="0"/>
          </a:p>
        </p:txBody>
      </p:sp>
    </p:spTree>
    <p:extLst>
      <p:ext uri="{BB962C8B-B14F-4D97-AF65-F5344CB8AC3E}">
        <p14:creationId xmlns:p14="http://schemas.microsoft.com/office/powerpoint/2010/main" val="4090613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dirty="0"/>
              <a:t>What interests you about The Human Library™?</a:t>
            </a:r>
          </a:p>
        </p:txBody>
      </p:sp>
    </p:spTree>
    <p:extLst>
      <p:ext uri="{BB962C8B-B14F-4D97-AF65-F5344CB8AC3E}">
        <p14:creationId xmlns:p14="http://schemas.microsoft.com/office/powerpoint/2010/main" val="1073622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Anatomy of the Human Library</a:t>
            </a:r>
          </a:p>
        </p:txBody>
      </p:sp>
      <p:sp>
        <p:nvSpPr>
          <p:cNvPr id="5" name="Text Placeholder 4"/>
          <p:cNvSpPr>
            <a:spLocks noGrp="1"/>
          </p:cNvSpPr>
          <p:nvPr>
            <p:ph type="body" idx="1"/>
          </p:nvPr>
        </p:nvSpPr>
        <p:spPr/>
        <p:txBody>
          <a:bodyPr/>
          <a:lstStyle/>
          <a:p>
            <a:r>
              <a:rPr lang="en-US" dirty="0"/>
              <a:t>Terminology, Roles, Titles/Topics, Pillars as defined by The Human Library</a:t>
            </a:r>
            <a:r>
              <a:rPr lang="en-US" b="1" dirty="0"/>
              <a:t>™</a:t>
            </a:r>
            <a:r>
              <a:rPr lang="en-US" dirty="0"/>
              <a:t> </a:t>
            </a:r>
          </a:p>
        </p:txBody>
      </p:sp>
    </p:spTree>
    <p:extLst>
      <p:ext uri="{BB962C8B-B14F-4D97-AF65-F5344CB8AC3E}">
        <p14:creationId xmlns:p14="http://schemas.microsoft.com/office/powerpoint/2010/main" val="3240599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Library Book Depot	</a:t>
            </a:r>
          </a:p>
        </p:txBody>
      </p:sp>
      <p:sp>
        <p:nvSpPr>
          <p:cNvPr id="3" name="Content Placeholder 2"/>
          <p:cNvSpPr>
            <a:spLocks noGrp="1"/>
          </p:cNvSpPr>
          <p:nvPr>
            <p:ph idx="1"/>
          </p:nvPr>
        </p:nvSpPr>
        <p:spPr/>
        <p:txBody>
          <a:bodyPr/>
          <a:lstStyle/>
          <a:p>
            <a:r>
              <a:rPr lang="en-US" dirty="0"/>
              <a:t>Virtual book depot</a:t>
            </a:r>
          </a:p>
          <a:p>
            <a:r>
              <a:rPr lang="en-US" dirty="0"/>
              <a:t>Recruit new books and prepare them for publication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317" y="3448421"/>
            <a:ext cx="5943387" cy="3108960"/>
          </a:xfrm>
          <a:prstGeom prst="rect">
            <a:avLst/>
          </a:prstGeom>
        </p:spPr>
      </p:pic>
    </p:spTree>
    <p:extLst>
      <p:ext uri="{BB962C8B-B14F-4D97-AF65-F5344CB8AC3E}">
        <p14:creationId xmlns:p14="http://schemas.microsoft.com/office/powerpoint/2010/main" val="2003710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Pillars of Prejudice	</a:t>
            </a:r>
          </a:p>
        </p:txBody>
      </p:sp>
      <p:sp>
        <p:nvSpPr>
          <p:cNvPr id="3" name="Content Placeholder 2"/>
          <p:cNvSpPr>
            <a:spLocks noGrp="1"/>
          </p:cNvSpPr>
          <p:nvPr>
            <p:ph idx="1"/>
          </p:nvPr>
        </p:nvSpPr>
        <p:spPr>
          <a:xfrm>
            <a:off x="680321" y="2336873"/>
            <a:ext cx="4895289" cy="3599316"/>
          </a:xfrm>
        </p:spPr>
        <p:txBody>
          <a:bodyPr>
            <a:normAutofit lnSpcReduction="10000"/>
          </a:bodyPr>
          <a:lstStyle/>
          <a:p>
            <a:r>
              <a:rPr lang="en-US" dirty="0"/>
              <a:t>Religious beliefs</a:t>
            </a:r>
          </a:p>
          <a:p>
            <a:r>
              <a:rPr lang="en-US" dirty="0"/>
              <a:t>Sexuality</a:t>
            </a:r>
          </a:p>
          <a:p>
            <a:r>
              <a:rPr lang="en-US" dirty="0"/>
              <a:t>Ethnicity</a:t>
            </a:r>
          </a:p>
          <a:p>
            <a:r>
              <a:rPr lang="en-US" dirty="0"/>
              <a:t>Occupation</a:t>
            </a:r>
          </a:p>
          <a:p>
            <a:r>
              <a:rPr lang="en-US" dirty="0"/>
              <a:t>Lifestyle</a:t>
            </a:r>
          </a:p>
          <a:p>
            <a:r>
              <a:rPr lang="en-US" dirty="0"/>
              <a:t>Social status</a:t>
            </a:r>
          </a:p>
          <a:p>
            <a:r>
              <a:rPr lang="en-US" dirty="0"/>
              <a:t>Political conviction</a:t>
            </a:r>
          </a:p>
          <a:p>
            <a:r>
              <a:rPr lang="en-US" dirty="0"/>
              <a:t>Health &amp; disability</a:t>
            </a:r>
          </a:p>
        </p:txBody>
      </p:sp>
      <p:sp>
        <p:nvSpPr>
          <p:cNvPr id="4" name="TextBox 3"/>
          <p:cNvSpPr txBox="1"/>
          <p:nvPr/>
        </p:nvSpPr>
        <p:spPr>
          <a:xfrm>
            <a:off x="4573606" y="3033131"/>
            <a:ext cx="572057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rebuchet MS" panose="020B0603020202020204"/>
                <a:ea typeface="+mn-ea"/>
                <a:cs typeface="+mn-cs"/>
              </a:rPr>
              <a:t>“Topics from </a:t>
            </a:r>
            <a:r>
              <a:rPr kumimoji="0" lang="en-US" sz="2800" b="0" i="0" u="sng" strike="noStrike" kern="1200" cap="none" spc="0" normalizeH="0" baseline="0" noProof="0" dirty="0">
                <a:ln>
                  <a:noFill/>
                </a:ln>
                <a:solidFill>
                  <a:prstClr val="white"/>
                </a:solidFill>
                <a:effectLst/>
                <a:uLnTx/>
                <a:uFillTx/>
                <a:latin typeface="Trebuchet MS" panose="020B0603020202020204"/>
                <a:ea typeface="+mn-ea"/>
                <a:cs typeface="+mn-cs"/>
              </a:rPr>
              <a:t>at least five </a:t>
            </a:r>
            <a:r>
              <a:rPr kumimoji="0" lang="en-US" sz="2800" b="0" i="0" u="none" strike="noStrike" kern="1200" cap="none" spc="0" normalizeH="0" baseline="0" noProof="0" dirty="0">
                <a:ln>
                  <a:noFill/>
                </a:ln>
                <a:solidFill>
                  <a:prstClr val="white"/>
                </a:solidFill>
                <a:effectLst/>
                <a:uLnTx/>
                <a:uFillTx/>
                <a:latin typeface="Trebuchet MS" panose="020B0603020202020204"/>
                <a:ea typeface="+mn-ea"/>
                <a:cs typeface="+mn-cs"/>
              </a:rPr>
              <a:t>pillars should be represented in order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rebuchet MS" panose="020B0603020202020204"/>
                <a:ea typeface="+mn-ea"/>
                <a:cs typeface="+mn-cs"/>
              </a:rPr>
              <a:t>the Human Library to be true to its methodology and mission.”</a:t>
            </a:r>
          </a:p>
        </p:txBody>
      </p:sp>
    </p:spTree>
    <p:extLst>
      <p:ext uri="{BB962C8B-B14F-4D97-AF65-F5344CB8AC3E}">
        <p14:creationId xmlns:p14="http://schemas.microsoft.com/office/powerpoint/2010/main" val="1432193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titles/topics from the pillars:</a:t>
            </a:r>
            <a:endParaRPr lang="en-US" dirty="0"/>
          </a:p>
        </p:txBody>
      </p:sp>
      <p:sp>
        <p:nvSpPr>
          <p:cNvPr id="3" name="Content Placeholder 2"/>
          <p:cNvSpPr>
            <a:spLocks noGrp="1"/>
          </p:cNvSpPr>
          <p:nvPr>
            <p:ph idx="1"/>
          </p:nvPr>
        </p:nvSpPr>
        <p:spPr>
          <a:xfrm>
            <a:off x="680321" y="2336873"/>
            <a:ext cx="9935640" cy="3599316"/>
          </a:xfrm>
        </p:spPr>
        <p:txBody>
          <a:bodyPr>
            <a:noAutofit/>
          </a:bodyPr>
          <a:lstStyle/>
          <a:p>
            <a:r>
              <a:rPr lang="en-US" sz="1800" i="1" dirty="0"/>
              <a:t>Sexuality </a:t>
            </a:r>
            <a:r>
              <a:rPr lang="en-US" sz="1800" dirty="0"/>
              <a:t>: Lesbian, gay, bisexual, transgender,</a:t>
            </a:r>
          </a:p>
          <a:p>
            <a:r>
              <a:rPr lang="en-US" sz="1800" i="1" dirty="0"/>
              <a:t>Religion </a:t>
            </a:r>
            <a:r>
              <a:rPr lang="en-US" sz="1800" dirty="0"/>
              <a:t>: Catholic, Christian, Jewish, Muslim, Buddhist, Convert, Atheist,</a:t>
            </a:r>
          </a:p>
          <a:p>
            <a:r>
              <a:rPr lang="en-US" sz="1800" i="1" dirty="0"/>
              <a:t>Lifestyle </a:t>
            </a:r>
            <a:r>
              <a:rPr lang="en-US" sz="1800" dirty="0"/>
              <a:t>: Skater, Street artist, Tantric, Nudist/Naturist, Swinger, Poly Amorous, Body Modified,</a:t>
            </a:r>
          </a:p>
          <a:p>
            <a:r>
              <a:rPr lang="en-US" sz="1800" i="1" dirty="0"/>
              <a:t>Health </a:t>
            </a:r>
            <a:r>
              <a:rPr lang="en-US" sz="1800" dirty="0"/>
              <a:t>: Schizophrenic, Bipolar, Alcoholic, HIV+, different disabilities such as handicap,</a:t>
            </a:r>
          </a:p>
          <a:p>
            <a:r>
              <a:rPr lang="en-US" sz="1800" dirty="0"/>
              <a:t>blindness, deaf and more.</a:t>
            </a:r>
          </a:p>
          <a:p>
            <a:r>
              <a:rPr lang="en-US" sz="1800" i="1" dirty="0"/>
              <a:t>Occupation </a:t>
            </a:r>
            <a:r>
              <a:rPr lang="en-US" sz="1800" dirty="0"/>
              <a:t>: Police Officer, Journalist, Soldier and other occupations that may be relevant.</a:t>
            </a:r>
          </a:p>
          <a:p>
            <a:r>
              <a:rPr lang="en-US" sz="1800" i="1" dirty="0"/>
              <a:t>Ethnicity </a:t>
            </a:r>
            <a:r>
              <a:rPr lang="en-US" sz="1800" dirty="0"/>
              <a:t>: Caucasian (where relevant), African, Asian, Native, etc.</a:t>
            </a:r>
          </a:p>
          <a:p>
            <a:r>
              <a:rPr lang="en-US" sz="1800" i="1" dirty="0"/>
              <a:t>Social status </a:t>
            </a:r>
            <a:r>
              <a:rPr lang="en-US" sz="1800" dirty="0"/>
              <a:t>: Homeless, Refugee, Immigrant, Unemployed, Young Mother,</a:t>
            </a:r>
          </a:p>
          <a:p>
            <a:r>
              <a:rPr lang="en-US" sz="1800" i="1" dirty="0"/>
              <a:t>Political conviction </a:t>
            </a:r>
            <a:r>
              <a:rPr lang="en-US" sz="1800" dirty="0"/>
              <a:t>: left wing, right wing, moderate, climate activist, </a:t>
            </a:r>
            <a:r>
              <a:rPr lang="en-US" sz="1800" dirty="0" err="1"/>
              <a:t>antifur</a:t>
            </a:r>
            <a:r>
              <a:rPr lang="en-US" sz="1800" dirty="0"/>
              <a:t>, vegan</a:t>
            </a:r>
          </a:p>
        </p:txBody>
      </p:sp>
    </p:spTree>
    <p:extLst>
      <p:ext uri="{BB962C8B-B14F-4D97-AF65-F5344CB8AC3E}">
        <p14:creationId xmlns:p14="http://schemas.microsoft.com/office/powerpoint/2010/main" val="2485096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F373F61183A4469858959EECF827D1" ma:contentTypeVersion="9" ma:contentTypeDescription="Create a new document." ma:contentTypeScope="" ma:versionID="4303e76355a4b596ce23ee9a75546cb0">
  <xsd:schema xmlns:xsd="http://www.w3.org/2001/XMLSchema" xmlns:xs="http://www.w3.org/2001/XMLSchema" xmlns:p="http://schemas.microsoft.com/office/2006/metadata/properties" xmlns:ns2="32a11ecb-1671-4ef4-8abc-2c32434913f5" xmlns:ns3="d191abd6-d2f1-437a-8efd-c2968d33f9f1" targetNamespace="http://schemas.microsoft.com/office/2006/metadata/properties" ma:root="true" ma:fieldsID="e089bc4e8e4950ad1c1e126b26424be6" ns2:_="" ns3:_="">
    <xsd:import namespace="32a11ecb-1671-4ef4-8abc-2c32434913f5"/>
    <xsd:import namespace="d191abd6-d2f1-437a-8efd-c2968d33f9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11ecb-1671-4ef4-8abc-2c32434913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91abd6-d2f1-437a-8efd-c2968d33f9f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8B2582-5B29-46C3-966B-D164B2C6C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11ecb-1671-4ef4-8abc-2c32434913f5"/>
    <ds:schemaRef ds:uri="d191abd6-d2f1-437a-8efd-c2968d33f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CD51C2-3806-42C5-A26A-CC6BF8D484A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206319-4282-498C-BE1E-84E9652819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1571</TotalTime>
  <Words>1597</Words>
  <Application>Microsoft Office PowerPoint</Application>
  <PresentationFormat>Widescreen</PresentationFormat>
  <Paragraphs>259</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Berlin</vt:lpstr>
      <vt:lpstr>The Human Library™ at Valencia College- West Campus Library</vt:lpstr>
      <vt:lpstr>What is the Human Library™?</vt:lpstr>
      <vt:lpstr>What is the Human Library™?</vt:lpstr>
      <vt:lpstr>What is the Human Library™?</vt:lpstr>
      <vt:lpstr>Question 1</vt:lpstr>
      <vt:lpstr>Anatomy of the Human Library</vt:lpstr>
      <vt:lpstr>The Human Library Book Depot </vt:lpstr>
      <vt:lpstr>8 Pillars of Prejudice </vt:lpstr>
      <vt:lpstr>Examples of titles/topics from the pillars:</vt:lpstr>
      <vt:lpstr>Question 2</vt:lpstr>
      <vt:lpstr>Roles in the Book Depot </vt:lpstr>
      <vt:lpstr>Books</vt:lpstr>
      <vt:lpstr>Book Depot Manager</vt:lpstr>
      <vt:lpstr>Head Librarian </vt:lpstr>
      <vt:lpstr>Librarians</vt:lpstr>
      <vt:lpstr>Librarians As Protectors</vt:lpstr>
      <vt:lpstr>Warning Signs </vt:lpstr>
      <vt:lpstr>Dictionaries</vt:lpstr>
      <vt:lpstr>The “Blurb”</vt:lpstr>
      <vt:lpstr>Question 3</vt:lpstr>
      <vt:lpstr>Valencia’s Human Library Events</vt:lpstr>
      <vt:lpstr>Titles/Topics We Have Chosen </vt:lpstr>
      <vt:lpstr>How Many Titles?</vt:lpstr>
      <vt:lpstr>Titles/Blurbs </vt:lpstr>
      <vt:lpstr>Reader’s Guide </vt:lpstr>
      <vt:lpstr>Event Details</vt:lpstr>
      <vt:lpstr>Roles </vt:lpstr>
      <vt:lpstr>Marketing </vt:lpstr>
      <vt:lpstr>Marketing- Flyers </vt:lpstr>
      <vt:lpstr>Food &amp; Refreshments  </vt:lpstr>
      <vt:lpstr>Layout  </vt:lpstr>
      <vt:lpstr>Layout  </vt:lpstr>
      <vt:lpstr>Challenges  </vt:lpstr>
      <vt:lpstr>Event Feedback  </vt:lpstr>
      <vt:lpstr>Event Feedback- Reader Surveys </vt:lpstr>
      <vt:lpstr>Event Feedback- Book Survey</vt:lpstr>
      <vt:lpstr>Learning Outcomes  </vt:lpstr>
      <vt:lpstr>Strategic Outcomes</vt:lpstr>
      <vt:lpstr>Looking Ahead</vt:lpstr>
      <vt:lpstr>PowerPoint Presentation</vt:lpstr>
      <vt:lpstr>Questions?</vt:lpstr>
    </vt:vector>
  </TitlesOfParts>
  <Company>Valencia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Library™ at Valencia College- West Campus Library</dc:title>
  <dc:creator>Jeannie L Rodriguez</dc:creator>
  <cp:lastModifiedBy>Regina Seguin</cp:lastModifiedBy>
  <cp:revision>156</cp:revision>
  <dcterms:created xsi:type="dcterms:W3CDTF">2018-02-26T17:03:01Z</dcterms:created>
  <dcterms:modified xsi:type="dcterms:W3CDTF">2018-11-06T13:50:13Z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0x0101003CF373F61183A4469858959EECF827D1</vt:lpwstr>
  </property>
  <property fmtid="{D5CDD505-2E9C-101B-9397-08002B2CF9AE}" pid="3" name="_AdHocReviewCycleID">
    <vt:i4>-671209011</vt:i4>
  </property>
  <property fmtid="{D5CDD505-2E9C-101B-9397-08002B2CF9AE}" pid="4" name="_NewReviewCycle">
    <vt:lpwstr/>
  </property>
  <property fmtid="{D5CDD505-2E9C-101B-9397-08002B2CF9AE}" pid="5" name="_EmailSubject">
    <vt:lpwstr>Presentation Information for LRC Best Practices</vt:lpwstr>
  </property>
  <property fmtid="{D5CDD505-2E9C-101B-9397-08002B2CF9AE}" pid="6" name="_AuthorEmail">
    <vt:lpwstr>ncumberbatch@valenciacollege.edu</vt:lpwstr>
  </property>
  <property fmtid="{D5CDD505-2E9C-101B-9397-08002B2CF9AE}" pid="7" name="_AuthorEmailDisplayName">
    <vt:lpwstr>Nardia Cumberbatch</vt:lpwstr>
  </property>
</Properties>
</file>