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1" r:id="rId2"/>
    <p:sldId id="275" r:id="rId3"/>
    <p:sldId id="288" r:id="rId4"/>
    <p:sldId id="269" r:id="rId5"/>
    <p:sldId id="284" r:id="rId6"/>
    <p:sldId id="258" r:id="rId7"/>
    <p:sldId id="283" r:id="rId8"/>
    <p:sldId id="297" r:id="rId9"/>
    <p:sldId id="296" r:id="rId10"/>
    <p:sldId id="267" r:id="rId11"/>
    <p:sldId id="298" r:id="rId12"/>
    <p:sldId id="291" r:id="rId13"/>
    <p:sldId id="260" r:id="rId14"/>
    <p:sldId id="300" r:id="rId15"/>
    <p:sldId id="301" r:id="rId16"/>
    <p:sldId id="265" r:id="rId17"/>
    <p:sldId id="299" r:id="rId18"/>
    <p:sldId id="289" r:id="rId19"/>
    <p:sldId id="290" r:id="rId20"/>
    <p:sldId id="293" r:id="rId21"/>
    <p:sldId id="294"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8" autoAdjust="0"/>
    <p:restoredTop sz="94674" autoAdjust="0"/>
  </p:normalViewPr>
  <p:slideViewPr>
    <p:cSldViewPr snapToGrid="0" snapToObjects="1">
      <p:cViewPr varScale="1">
        <p:scale>
          <a:sx n="86" d="100"/>
          <a:sy n="86" d="100"/>
        </p:scale>
        <p:origin x="11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FED5F-1EE6-4A72-8948-DF30E700653A}"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0114A41E-2D0D-4CA5-AE8B-A6B80C3C95EA}">
      <dgm:prSet phldrT="[Text]" custT="1"/>
      <dgm:spPr/>
      <dgm:t>
        <a:bodyPr anchor="ctr"/>
        <a:lstStyle/>
        <a:p>
          <a:r>
            <a:rPr lang="en-US" sz="2000" dirty="0"/>
            <a:t>Faculty</a:t>
          </a:r>
        </a:p>
      </dgm:t>
    </dgm:pt>
    <dgm:pt modelId="{589A9669-E4E2-4B1E-9060-78CD4BFF9F74}" type="parTrans" cxnId="{EE298D5E-510B-4752-A944-DABCAAAB8490}">
      <dgm:prSet/>
      <dgm:spPr/>
      <dgm:t>
        <a:bodyPr/>
        <a:lstStyle/>
        <a:p>
          <a:endParaRPr lang="en-US"/>
        </a:p>
      </dgm:t>
    </dgm:pt>
    <dgm:pt modelId="{2C63482C-339A-4A18-996E-C707883A8385}" type="sibTrans" cxnId="{EE298D5E-510B-4752-A944-DABCAAAB8490}">
      <dgm:prSet/>
      <dgm:spPr/>
      <dgm:t>
        <a:bodyPr/>
        <a:lstStyle/>
        <a:p>
          <a:endParaRPr lang="en-US"/>
        </a:p>
      </dgm:t>
    </dgm:pt>
    <dgm:pt modelId="{133E977B-99B5-421D-AEEA-5C8D874B93C0}">
      <dgm:prSet phldrT="[Text]" custT="1"/>
      <dgm:spPr/>
      <dgm:t>
        <a:bodyPr/>
        <a:lstStyle/>
        <a:p>
          <a:pPr>
            <a:buFont typeface="Arial" panose="020B0604020202020204" pitchFamily="34" charset="0"/>
            <a:buChar char="•"/>
          </a:pPr>
          <a:r>
            <a:rPr lang="en-US" sz="1600" dirty="0">
              <a:solidFill>
                <a:schemeClr val="accent3">
                  <a:lumMod val="50000"/>
                </a:schemeClr>
              </a:solidFill>
            </a:rPr>
            <a:t>After consulting with the student, faculty create a referral to coaches.</a:t>
          </a:r>
        </a:p>
      </dgm:t>
    </dgm:pt>
    <dgm:pt modelId="{AE593C1D-876C-468C-BB5E-5D3F5BF909BD}" type="parTrans" cxnId="{58E0F4BD-9438-4EE4-8672-99B1727DB8B5}">
      <dgm:prSet/>
      <dgm:spPr/>
      <dgm:t>
        <a:bodyPr/>
        <a:lstStyle/>
        <a:p>
          <a:endParaRPr lang="en-US"/>
        </a:p>
      </dgm:t>
    </dgm:pt>
    <dgm:pt modelId="{ADEEA71F-EC67-406E-B0B5-6AD781D4C9DD}" type="sibTrans" cxnId="{58E0F4BD-9438-4EE4-8672-99B1727DB8B5}">
      <dgm:prSet/>
      <dgm:spPr/>
      <dgm:t>
        <a:bodyPr/>
        <a:lstStyle/>
        <a:p>
          <a:endParaRPr lang="en-US"/>
        </a:p>
      </dgm:t>
    </dgm:pt>
    <dgm:pt modelId="{82DF98DC-085E-41F2-ABA5-EA297B8ED661}">
      <dgm:prSet phldrT="[Text]" custT="1"/>
      <dgm:spPr/>
      <dgm:t>
        <a:bodyPr anchor="t"/>
        <a:lstStyle/>
        <a:p>
          <a:r>
            <a:rPr lang="en-US" sz="2000" dirty="0"/>
            <a:t>CARE Coach</a:t>
          </a:r>
        </a:p>
      </dgm:t>
    </dgm:pt>
    <dgm:pt modelId="{0DF72B49-6AC6-4C97-A8E6-20FE625DE81C}" type="parTrans" cxnId="{81EFA127-6C41-4046-8FB4-4C8FDE4EBCF4}">
      <dgm:prSet/>
      <dgm:spPr/>
      <dgm:t>
        <a:bodyPr/>
        <a:lstStyle/>
        <a:p>
          <a:endParaRPr lang="en-US"/>
        </a:p>
      </dgm:t>
    </dgm:pt>
    <dgm:pt modelId="{BEE71984-3176-45D2-865F-C9AFE9C0B51E}" type="sibTrans" cxnId="{81EFA127-6C41-4046-8FB4-4C8FDE4EBCF4}">
      <dgm:prSet/>
      <dgm:spPr/>
      <dgm:t>
        <a:bodyPr/>
        <a:lstStyle/>
        <a:p>
          <a:endParaRPr lang="en-US"/>
        </a:p>
      </dgm:t>
    </dgm:pt>
    <dgm:pt modelId="{2A3FC426-0ECD-4144-971D-508526856AEA}">
      <dgm:prSet phldrT="[Text]" custT="1"/>
      <dgm:spPr/>
      <dgm:t>
        <a:bodyPr anchor="t"/>
        <a:lstStyle/>
        <a:p>
          <a:pPr>
            <a:buFont typeface="Arial" panose="020B0604020202020204" pitchFamily="34" charset="0"/>
            <a:buChar char="•"/>
          </a:pPr>
          <a:r>
            <a:rPr lang="en-US" sz="1600" dirty="0">
              <a:solidFill>
                <a:schemeClr val="accent3">
                  <a:lumMod val="50000"/>
                </a:schemeClr>
              </a:solidFill>
            </a:rPr>
            <a:t>Receives alert from faculty (could originate from another coach).</a:t>
          </a:r>
        </a:p>
      </dgm:t>
    </dgm:pt>
    <dgm:pt modelId="{E6A3615B-B648-4747-97E4-A2C9C770C774}" type="parTrans" cxnId="{EC0CA4B7-4967-4F69-8361-E6794006F253}">
      <dgm:prSet/>
      <dgm:spPr/>
      <dgm:t>
        <a:bodyPr/>
        <a:lstStyle/>
        <a:p>
          <a:endParaRPr lang="en-US"/>
        </a:p>
      </dgm:t>
    </dgm:pt>
    <dgm:pt modelId="{283BD5E6-CAC3-4C74-B38F-C5789E52FC4A}" type="sibTrans" cxnId="{EC0CA4B7-4967-4F69-8361-E6794006F253}">
      <dgm:prSet/>
      <dgm:spPr/>
      <dgm:t>
        <a:bodyPr/>
        <a:lstStyle/>
        <a:p>
          <a:endParaRPr lang="en-US"/>
        </a:p>
      </dgm:t>
    </dgm:pt>
    <dgm:pt modelId="{A687CDE6-EE0F-441E-AC20-21A41E560587}">
      <dgm:prSet phldrT="[Text]" custT="1"/>
      <dgm:spPr/>
      <dgm:t>
        <a:bodyPr anchor="t"/>
        <a:lstStyle/>
        <a:p>
          <a:pPr>
            <a:buFont typeface="Arial" panose="020B0604020202020204" pitchFamily="34" charset="0"/>
            <a:buChar char="•"/>
          </a:pPr>
          <a:r>
            <a:rPr lang="en-US" sz="1600" dirty="0">
              <a:solidFill>
                <a:schemeClr val="accent3">
                  <a:lumMod val="50000"/>
                </a:schemeClr>
              </a:solidFill>
            </a:rPr>
            <a:t>Reaches out to student for triage, resource referral, and support (continuous).</a:t>
          </a:r>
        </a:p>
      </dgm:t>
    </dgm:pt>
    <dgm:pt modelId="{9C3AA13D-1328-4D9C-96AA-054014A5AFF9}" type="parTrans" cxnId="{74BD6490-769E-4330-A41B-1D677764210C}">
      <dgm:prSet/>
      <dgm:spPr/>
      <dgm:t>
        <a:bodyPr/>
        <a:lstStyle/>
        <a:p>
          <a:endParaRPr lang="en-US"/>
        </a:p>
      </dgm:t>
    </dgm:pt>
    <dgm:pt modelId="{AE67F4C0-9F1B-49A0-8BE1-E089439A82AC}" type="sibTrans" cxnId="{74BD6490-769E-4330-A41B-1D677764210C}">
      <dgm:prSet/>
      <dgm:spPr/>
      <dgm:t>
        <a:bodyPr/>
        <a:lstStyle/>
        <a:p>
          <a:endParaRPr lang="en-US"/>
        </a:p>
      </dgm:t>
    </dgm:pt>
    <dgm:pt modelId="{99E2E471-4CE0-4D5D-95C6-6E939675B3B2}">
      <dgm:prSet phldrT="[Text]" custT="1"/>
      <dgm:spPr/>
      <dgm:t>
        <a:bodyPr anchor="t"/>
        <a:lstStyle/>
        <a:p>
          <a:pPr>
            <a:buFont typeface="Arial" panose="020B0604020202020204" pitchFamily="34" charset="0"/>
            <a:buChar char="•"/>
          </a:pPr>
          <a:r>
            <a:rPr lang="en-US" sz="1600" dirty="0">
              <a:solidFill>
                <a:schemeClr val="accent3">
                  <a:lumMod val="50000"/>
                </a:schemeClr>
              </a:solidFill>
            </a:rPr>
            <a:t>Follows up with their faculty member.</a:t>
          </a:r>
        </a:p>
      </dgm:t>
    </dgm:pt>
    <dgm:pt modelId="{9E963782-D52D-4E3E-81F3-B0513DAC1DC8}" type="parTrans" cxnId="{F6BF1F53-5964-4A7B-9139-87E1809FC698}">
      <dgm:prSet/>
      <dgm:spPr/>
      <dgm:t>
        <a:bodyPr/>
        <a:lstStyle/>
        <a:p>
          <a:endParaRPr lang="en-US"/>
        </a:p>
      </dgm:t>
    </dgm:pt>
    <dgm:pt modelId="{925349C5-09D3-4285-9E10-1D850D80B0CD}" type="sibTrans" cxnId="{F6BF1F53-5964-4A7B-9139-87E1809FC698}">
      <dgm:prSet/>
      <dgm:spPr/>
      <dgm:t>
        <a:bodyPr/>
        <a:lstStyle/>
        <a:p>
          <a:endParaRPr lang="en-US"/>
        </a:p>
      </dgm:t>
    </dgm:pt>
    <dgm:pt modelId="{0341834F-9728-44FD-8C37-013634D68EEB}">
      <dgm:prSet phldrT="[Text]" custT="1"/>
      <dgm:spPr/>
      <dgm:t>
        <a:bodyPr/>
        <a:lstStyle/>
        <a:p>
          <a:pPr>
            <a:buFont typeface="Arial" panose="020B0604020202020204" pitchFamily="34" charset="0"/>
            <a:buChar char="•"/>
          </a:pPr>
          <a:r>
            <a:rPr lang="en-US" sz="1600" dirty="0">
              <a:solidFill>
                <a:schemeClr val="accent3">
                  <a:lumMod val="50000"/>
                </a:schemeClr>
              </a:solidFill>
            </a:rPr>
            <a:t>Identifies at-risk student</a:t>
          </a:r>
        </a:p>
      </dgm:t>
    </dgm:pt>
    <dgm:pt modelId="{9D5632E8-C7D5-44F0-A6B8-67555DA6CD99}" type="parTrans" cxnId="{098AE7C4-25D1-4D80-84F3-955FB34C4EDC}">
      <dgm:prSet/>
      <dgm:spPr/>
      <dgm:t>
        <a:bodyPr/>
        <a:lstStyle/>
        <a:p>
          <a:endParaRPr lang="en-US"/>
        </a:p>
      </dgm:t>
    </dgm:pt>
    <dgm:pt modelId="{99E5431F-2145-44F1-BC93-71E5A828B395}" type="sibTrans" cxnId="{098AE7C4-25D1-4D80-84F3-955FB34C4EDC}">
      <dgm:prSet/>
      <dgm:spPr/>
      <dgm:t>
        <a:bodyPr/>
        <a:lstStyle/>
        <a:p>
          <a:endParaRPr lang="en-US"/>
        </a:p>
      </dgm:t>
    </dgm:pt>
    <dgm:pt modelId="{D7273675-08FD-4111-89B0-2575E33B248F}">
      <dgm:prSet phldrT="[Text]"/>
      <dgm:spPr/>
      <dgm:t>
        <a:bodyPr anchor="t"/>
        <a:lstStyle/>
        <a:p>
          <a:pPr>
            <a:buFont typeface="+mj-lt"/>
            <a:buAutoNum type="arabicPeriod"/>
          </a:pPr>
          <a:endParaRPr lang="en-US" sz="1200" dirty="0"/>
        </a:p>
      </dgm:t>
    </dgm:pt>
    <dgm:pt modelId="{DC593D67-DC2D-4945-A255-DE605E6AF1DA}" type="parTrans" cxnId="{B17EBF2C-67D8-43E5-8857-C65ADF845844}">
      <dgm:prSet/>
      <dgm:spPr/>
      <dgm:t>
        <a:bodyPr/>
        <a:lstStyle/>
        <a:p>
          <a:endParaRPr lang="en-US"/>
        </a:p>
      </dgm:t>
    </dgm:pt>
    <dgm:pt modelId="{C234FC32-841A-434B-BB6E-1604CCEF48C5}" type="sibTrans" cxnId="{B17EBF2C-67D8-43E5-8857-C65ADF845844}">
      <dgm:prSet/>
      <dgm:spPr/>
      <dgm:t>
        <a:bodyPr/>
        <a:lstStyle/>
        <a:p>
          <a:endParaRPr lang="en-US"/>
        </a:p>
      </dgm:t>
    </dgm:pt>
    <dgm:pt modelId="{6936E177-E0E0-4066-B7D9-2427947A58BC}">
      <dgm:prSet phldrT="[Text]" custT="1"/>
      <dgm:spPr/>
      <dgm:t>
        <a:bodyPr anchor="t"/>
        <a:lstStyle/>
        <a:p>
          <a:pPr>
            <a:buFont typeface="Arial" panose="020B0604020202020204" pitchFamily="34" charset="0"/>
            <a:buChar char="•"/>
          </a:pPr>
          <a:r>
            <a:rPr lang="en-US" sz="1600" dirty="0">
              <a:solidFill>
                <a:schemeClr val="accent3">
                  <a:lumMod val="50000"/>
                </a:schemeClr>
              </a:solidFill>
            </a:rPr>
            <a:t>Documents important details related to the student’s situation.</a:t>
          </a:r>
        </a:p>
      </dgm:t>
    </dgm:pt>
    <dgm:pt modelId="{836FA6E3-80B4-4371-A388-399DC910C3B8}" type="parTrans" cxnId="{86D0C457-8208-4431-9342-CF72DF1A8810}">
      <dgm:prSet/>
      <dgm:spPr/>
      <dgm:t>
        <a:bodyPr/>
        <a:lstStyle/>
        <a:p>
          <a:endParaRPr lang="en-US"/>
        </a:p>
      </dgm:t>
    </dgm:pt>
    <dgm:pt modelId="{623D0DCB-B57D-45BF-9EAF-EA5F04066A22}" type="sibTrans" cxnId="{86D0C457-8208-4431-9342-CF72DF1A8810}">
      <dgm:prSet/>
      <dgm:spPr/>
      <dgm:t>
        <a:bodyPr/>
        <a:lstStyle/>
        <a:p>
          <a:endParaRPr lang="en-US"/>
        </a:p>
      </dgm:t>
    </dgm:pt>
    <dgm:pt modelId="{B447B181-60FE-42DE-8187-208367008A8E}">
      <dgm:prSet custT="1"/>
      <dgm:spPr/>
      <dgm:t>
        <a:bodyPr/>
        <a:lstStyle/>
        <a:p>
          <a:r>
            <a:rPr lang="en-US" sz="2000" dirty="0"/>
            <a:t>Student</a:t>
          </a:r>
        </a:p>
      </dgm:t>
    </dgm:pt>
    <dgm:pt modelId="{9F074718-AFA2-4EBF-AF3E-0E7E90E14FF5}" type="parTrans" cxnId="{555717B8-8BF4-4C54-974F-C23C97E56499}">
      <dgm:prSet/>
      <dgm:spPr/>
      <dgm:t>
        <a:bodyPr/>
        <a:lstStyle/>
        <a:p>
          <a:endParaRPr lang="en-US"/>
        </a:p>
      </dgm:t>
    </dgm:pt>
    <dgm:pt modelId="{15889354-5CE5-419E-BA78-4149182B35F6}" type="sibTrans" cxnId="{555717B8-8BF4-4C54-974F-C23C97E56499}">
      <dgm:prSet/>
      <dgm:spPr/>
      <dgm:t>
        <a:bodyPr/>
        <a:lstStyle/>
        <a:p>
          <a:endParaRPr lang="en-US"/>
        </a:p>
      </dgm:t>
    </dgm:pt>
    <dgm:pt modelId="{A0DA54C0-1D2C-4C54-813D-72A861C6CB0C}">
      <dgm:prSet custT="1"/>
      <dgm:spPr/>
      <dgm:t>
        <a:bodyPr/>
        <a:lstStyle/>
        <a:p>
          <a:pPr>
            <a:buFont typeface="Arial" panose="020B0604020202020204" pitchFamily="34" charset="0"/>
            <a:buChar char="•"/>
          </a:pPr>
          <a:r>
            <a:rPr lang="en-US" sz="1600" b="0" dirty="0">
              <a:solidFill>
                <a:schemeClr val="accent3">
                  <a:lumMod val="50000"/>
                </a:schemeClr>
              </a:solidFill>
            </a:rPr>
            <a:t>Attends all scheduled meetings with the coach.  </a:t>
          </a:r>
        </a:p>
      </dgm:t>
    </dgm:pt>
    <dgm:pt modelId="{B997839A-97B7-49B1-86EF-6F7461F12037}" type="parTrans" cxnId="{084A2BFA-F6B8-4AB5-9809-60ED720AA105}">
      <dgm:prSet/>
      <dgm:spPr/>
      <dgm:t>
        <a:bodyPr/>
        <a:lstStyle/>
        <a:p>
          <a:endParaRPr lang="en-US"/>
        </a:p>
      </dgm:t>
    </dgm:pt>
    <dgm:pt modelId="{BDB90C5B-68E0-4AF1-ADFC-A872B1A918CA}" type="sibTrans" cxnId="{084A2BFA-F6B8-4AB5-9809-60ED720AA105}">
      <dgm:prSet/>
      <dgm:spPr/>
      <dgm:t>
        <a:bodyPr/>
        <a:lstStyle/>
        <a:p>
          <a:endParaRPr lang="en-US"/>
        </a:p>
      </dgm:t>
    </dgm:pt>
    <dgm:pt modelId="{67556A01-FF15-4572-9CAD-044621D117C3}">
      <dgm:prSet custT="1"/>
      <dgm:spPr/>
      <dgm:t>
        <a:bodyPr/>
        <a:lstStyle/>
        <a:p>
          <a:pPr>
            <a:buFont typeface="Arial" panose="020B0604020202020204" pitchFamily="34" charset="0"/>
            <a:buChar char="•"/>
          </a:pPr>
          <a:r>
            <a:rPr lang="en-US" sz="1600" b="0" dirty="0">
              <a:solidFill>
                <a:schemeClr val="accent3">
                  <a:lumMod val="50000"/>
                </a:schemeClr>
              </a:solidFill>
            </a:rPr>
            <a:t>Completes agreed upon action items between sessions.</a:t>
          </a:r>
        </a:p>
      </dgm:t>
    </dgm:pt>
    <dgm:pt modelId="{89A2026A-3BF3-43CB-8A04-94C2F98E6E42}" type="parTrans" cxnId="{AC59DE32-3310-44A1-B30C-8930A429E1D2}">
      <dgm:prSet/>
      <dgm:spPr/>
      <dgm:t>
        <a:bodyPr/>
        <a:lstStyle/>
        <a:p>
          <a:endParaRPr lang="en-US"/>
        </a:p>
      </dgm:t>
    </dgm:pt>
    <dgm:pt modelId="{E74BA83A-CAB9-4240-A00D-9035D0DAB3BE}" type="sibTrans" cxnId="{AC59DE32-3310-44A1-B30C-8930A429E1D2}">
      <dgm:prSet/>
      <dgm:spPr/>
      <dgm:t>
        <a:bodyPr/>
        <a:lstStyle/>
        <a:p>
          <a:endParaRPr lang="en-US"/>
        </a:p>
      </dgm:t>
    </dgm:pt>
    <dgm:pt modelId="{725F2825-326A-440F-A9AC-F35A32EA021F}">
      <dgm:prSet custT="1"/>
      <dgm:spPr/>
      <dgm:t>
        <a:bodyPr/>
        <a:lstStyle/>
        <a:p>
          <a:pPr>
            <a:buFont typeface="Arial" panose="020B0604020202020204" pitchFamily="34" charset="0"/>
            <a:buChar char="•"/>
          </a:pPr>
          <a:r>
            <a:rPr lang="en-US" sz="1600" b="0" dirty="0">
              <a:solidFill>
                <a:schemeClr val="accent3">
                  <a:lumMod val="50000"/>
                </a:schemeClr>
              </a:solidFill>
            </a:rPr>
            <a:t>Contacts the coach for help, referrals, and/or assistance whenever needed.</a:t>
          </a:r>
        </a:p>
      </dgm:t>
    </dgm:pt>
    <dgm:pt modelId="{4BBDDD06-34B2-40E2-B843-179C83734477}" type="parTrans" cxnId="{BB86B149-3225-4335-AC75-96BEBEA2F943}">
      <dgm:prSet/>
      <dgm:spPr/>
      <dgm:t>
        <a:bodyPr/>
        <a:lstStyle/>
        <a:p>
          <a:endParaRPr lang="en-US"/>
        </a:p>
      </dgm:t>
    </dgm:pt>
    <dgm:pt modelId="{45E2D3D4-D209-41AC-8720-F338E8AB51E1}" type="sibTrans" cxnId="{BB86B149-3225-4335-AC75-96BEBEA2F943}">
      <dgm:prSet/>
      <dgm:spPr/>
      <dgm:t>
        <a:bodyPr/>
        <a:lstStyle/>
        <a:p>
          <a:endParaRPr lang="en-US"/>
        </a:p>
      </dgm:t>
    </dgm:pt>
    <dgm:pt modelId="{F81880C8-FC31-4608-92CF-C6C1450C4449}">
      <dgm:prSet phldrT="[Text]" custT="1"/>
      <dgm:spPr/>
      <dgm:t>
        <a:bodyPr/>
        <a:lstStyle/>
        <a:p>
          <a:pPr>
            <a:buFont typeface="Arial" panose="020B0604020202020204" pitchFamily="34" charset="0"/>
            <a:buChar char="•"/>
          </a:pPr>
          <a:r>
            <a:rPr lang="en-US" sz="1600" dirty="0">
              <a:solidFill>
                <a:schemeClr val="accent3">
                  <a:lumMod val="50000"/>
                </a:schemeClr>
              </a:solidFill>
            </a:rPr>
            <a:t>Engages in dialogue with student to asses the student’s needs.</a:t>
          </a:r>
        </a:p>
      </dgm:t>
    </dgm:pt>
    <dgm:pt modelId="{866CBEF7-DC81-40F5-A9E4-DE9DB8CA71DF}" type="sibTrans" cxnId="{9E01F6BA-99A7-4806-B8C4-2DB9B230DC94}">
      <dgm:prSet/>
      <dgm:spPr/>
      <dgm:t>
        <a:bodyPr/>
        <a:lstStyle/>
        <a:p>
          <a:endParaRPr lang="en-US"/>
        </a:p>
      </dgm:t>
    </dgm:pt>
    <dgm:pt modelId="{8D48B613-5C20-4B59-A231-FF064CD846AE}" type="parTrans" cxnId="{9E01F6BA-99A7-4806-B8C4-2DB9B230DC94}">
      <dgm:prSet/>
      <dgm:spPr/>
      <dgm:t>
        <a:bodyPr/>
        <a:lstStyle/>
        <a:p>
          <a:endParaRPr lang="en-US"/>
        </a:p>
      </dgm:t>
    </dgm:pt>
    <dgm:pt modelId="{AC08BADD-6C0F-4DBD-9217-B03F31049907}" type="pres">
      <dgm:prSet presAssocID="{E39FED5F-1EE6-4A72-8948-DF30E700653A}" presName="linearFlow" presStyleCnt="0">
        <dgm:presLayoutVars>
          <dgm:dir/>
          <dgm:animLvl val="lvl"/>
          <dgm:resizeHandles val="exact"/>
        </dgm:presLayoutVars>
      </dgm:prSet>
      <dgm:spPr/>
      <dgm:t>
        <a:bodyPr/>
        <a:lstStyle/>
        <a:p>
          <a:endParaRPr lang="en-US"/>
        </a:p>
      </dgm:t>
    </dgm:pt>
    <dgm:pt modelId="{FC5F32AE-D088-410A-9A7D-8BC552C33315}" type="pres">
      <dgm:prSet presAssocID="{0114A41E-2D0D-4CA5-AE8B-A6B80C3C95EA}" presName="composite" presStyleCnt="0"/>
      <dgm:spPr/>
    </dgm:pt>
    <dgm:pt modelId="{FE42CD44-9FE0-4BA5-AF8F-FABCB8718540}" type="pres">
      <dgm:prSet presAssocID="{0114A41E-2D0D-4CA5-AE8B-A6B80C3C95EA}" presName="parentText" presStyleLbl="alignNode1" presStyleIdx="0" presStyleCnt="3" custLinFactNeighborX="-38713" custLinFactNeighborY="-82">
        <dgm:presLayoutVars>
          <dgm:chMax val="1"/>
          <dgm:bulletEnabled val="1"/>
        </dgm:presLayoutVars>
      </dgm:prSet>
      <dgm:spPr/>
      <dgm:t>
        <a:bodyPr/>
        <a:lstStyle/>
        <a:p>
          <a:endParaRPr lang="en-US"/>
        </a:p>
      </dgm:t>
    </dgm:pt>
    <dgm:pt modelId="{AEFBE20A-29DB-4336-A6D8-063BCB036DA8}" type="pres">
      <dgm:prSet presAssocID="{0114A41E-2D0D-4CA5-AE8B-A6B80C3C95EA}" presName="descendantText" presStyleLbl="alignAcc1" presStyleIdx="0" presStyleCnt="3" custScaleY="113773">
        <dgm:presLayoutVars>
          <dgm:bulletEnabled val="1"/>
        </dgm:presLayoutVars>
      </dgm:prSet>
      <dgm:spPr/>
      <dgm:t>
        <a:bodyPr/>
        <a:lstStyle/>
        <a:p>
          <a:endParaRPr lang="en-US"/>
        </a:p>
      </dgm:t>
    </dgm:pt>
    <dgm:pt modelId="{B5534C15-CE65-49C2-82BA-8526918E7299}" type="pres">
      <dgm:prSet presAssocID="{2C63482C-339A-4A18-996E-C707883A8385}" presName="sp" presStyleCnt="0"/>
      <dgm:spPr/>
    </dgm:pt>
    <dgm:pt modelId="{54C22E48-EF1E-415D-903E-77C2541975C3}" type="pres">
      <dgm:prSet presAssocID="{82DF98DC-085E-41F2-ABA5-EA297B8ED661}" presName="composite" presStyleCnt="0"/>
      <dgm:spPr/>
    </dgm:pt>
    <dgm:pt modelId="{9D384214-3E8C-4CC1-954B-CE9980ECBA9F}" type="pres">
      <dgm:prSet presAssocID="{82DF98DC-085E-41F2-ABA5-EA297B8ED661}" presName="parentText" presStyleLbl="alignNode1" presStyleIdx="1" presStyleCnt="3">
        <dgm:presLayoutVars>
          <dgm:chMax val="1"/>
          <dgm:bulletEnabled val="1"/>
        </dgm:presLayoutVars>
      </dgm:prSet>
      <dgm:spPr/>
      <dgm:t>
        <a:bodyPr/>
        <a:lstStyle/>
        <a:p>
          <a:endParaRPr lang="en-US"/>
        </a:p>
      </dgm:t>
    </dgm:pt>
    <dgm:pt modelId="{80280561-4838-4250-9B29-C7B1C594B935}" type="pres">
      <dgm:prSet presAssocID="{82DF98DC-085E-41F2-ABA5-EA297B8ED661}" presName="descendantText" presStyleLbl="alignAcc1" presStyleIdx="1" presStyleCnt="3" custScaleY="134066">
        <dgm:presLayoutVars>
          <dgm:bulletEnabled val="1"/>
        </dgm:presLayoutVars>
      </dgm:prSet>
      <dgm:spPr/>
      <dgm:t>
        <a:bodyPr/>
        <a:lstStyle/>
        <a:p>
          <a:endParaRPr lang="en-US"/>
        </a:p>
      </dgm:t>
    </dgm:pt>
    <dgm:pt modelId="{24B5DDD1-F395-4209-B20F-2AB244FB1506}" type="pres">
      <dgm:prSet presAssocID="{BEE71984-3176-45D2-865F-C9AFE9C0B51E}" presName="sp" presStyleCnt="0"/>
      <dgm:spPr/>
    </dgm:pt>
    <dgm:pt modelId="{1D8E329F-D319-46CE-B139-54DB7E9A6538}" type="pres">
      <dgm:prSet presAssocID="{B447B181-60FE-42DE-8187-208367008A8E}" presName="composite" presStyleCnt="0"/>
      <dgm:spPr/>
    </dgm:pt>
    <dgm:pt modelId="{5E1C2916-FDC7-4503-8C92-87FBC643ABD0}" type="pres">
      <dgm:prSet presAssocID="{B447B181-60FE-42DE-8187-208367008A8E}" presName="parentText" presStyleLbl="alignNode1" presStyleIdx="2" presStyleCnt="3">
        <dgm:presLayoutVars>
          <dgm:chMax val="1"/>
          <dgm:bulletEnabled val="1"/>
        </dgm:presLayoutVars>
      </dgm:prSet>
      <dgm:spPr/>
      <dgm:t>
        <a:bodyPr/>
        <a:lstStyle/>
        <a:p>
          <a:endParaRPr lang="en-US"/>
        </a:p>
      </dgm:t>
    </dgm:pt>
    <dgm:pt modelId="{382BE7DD-9CF1-49D6-B1E4-EF5769093963}" type="pres">
      <dgm:prSet presAssocID="{B447B181-60FE-42DE-8187-208367008A8E}" presName="descendantText" presStyleLbl="alignAcc1" presStyleIdx="2" presStyleCnt="3" custScaleY="117864">
        <dgm:presLayoutVars>
          <dgm:bulletEnabled val="1"/>
        </dgm:presLayoutVars>
      </dgm:prSet>
      <dgm:spPr/>
      <dgm:t>
        <a:bodyPr/>
        <a:lstStyle/>
        <a:p>
          <a:endParaRPr lang="en-US"/>
        </a:p>
      </dgm:t>
    </dgm:pt>
  </dgm:ptLst>
  <dgm:cxnLst>
    <dgm:cxn modelId="{2D063665-8749-4024-819B-00D71F3661F0}" type="presOf" srcId="{133E977B-99B5-421D-AEEA-5C8D874B93C0}" destId="{AEFBE20A-29DB-4336-A6D8-063BCB036DA8}" srcOrd="0" destOrd="2" presId="urn:microsoft.com/office/officeart/2005/8/layout/chevron2"/>
    <dgm:cxn modelId="{AC59DE32-3310-44A1-B30C-8930A429E1D2}" srcId="{B447B181-60FE-42DE-8187-208367008A8E}" destId="{67556A01-FF15-4572-9CAD-044621D117C3}" srcOrd="1" destOrd="0" parTransId="{89A2026A-3BF3-43CB-8A04-94C2F98E6E42}" sibTransId="{E74BA83A-CAB9-4240-A00D-9035D0DAB3BE}"/>
    <dgm:cxn modelId="{982152B2-8C57-4976-A898-F9E248A5FBBB}" type="presOf" srcId="{A0DA54C0-1D2C-4C54-813D-72A861C6CB0C}" destId="{382BE7DD-9CF1-49D6-B1E4-EF5769093963}" srcOrd="0" destOrd="0" presId="urn:microsoft.com/office/officeart/2005/8/layout/chevron2"/>
    <dgm:cxn modelId="{BB86B149-3225-4335-AC75-96BEBEA2F943}" srcId="{B447B181-60FE-42DE-8187-208367008A8E}" destId="{725F2825-326A-440F-A9AC-F35A32EA021F}" srcOrd="2" destOrd="0" parTransId="{4BBDDD06-34B2-40E2-B843-179C83734477}" sibTransId="{45E2D3D4-D209-41AC-8720-F338E8AB51E1}"/>
    <dgm:cxn modelId="{EE298D5E-510B-4752-A944-DABCAAAB8490}" srcId="{E39FED5F-1EE6-4A72-8948-DF30E700653A}" destId="{0114A41E-2D0D-4CA5-AE8B-A6B80C3C95EA}" srcOrd="0" destOrd="0" parTransId="{589A9669-E4E2-4B1E-9060-78CD4BFF9F74}" sibTransId="{2C63482C-339A-4A18-996E-C707883A8385}"/>
    <dgm:cxn modelId="{88CC47CF-7AA2-4F9F-A0B3-A99A4B790EDA}" type="presOf" srcId="{82DF98DC-085E-41F2-ABA5-EA297B8ED661}" destId="{9D384214-3E8C-4CC1-954B-CE9980ECBA9F}" srcOrd="0" destOrd="0" presId="urn:microsoft.com/office/officeart/2005/8/layout/chevron2"/>
    <dgm:cxn modelId="{759054EC-2836-41C2-90DF-DA90036AF1EA}" type="presOf" srcId="{0114A41E-2D0D-4CA5-AE8B-A6B80C3C95EA}" destId="{FE42CD44-9FE0-4BA5-AF8F-FABCB8718540}" srcOrd="0" destOrd="0" presId="urn:microsoft.com/office/officeart/2005/8/layout/chevron2"/>
    <dgm:cxn modelId="{084A2BFA-F6B8-4AB5-9809-60ED720AA105}" srcId="{B447B181-60FE-42DE-8187-208367008A8E}" destId="{A0DA54C0-1D2C-4C54-813D-72A861C6CB0C}" srcOrd="0" destOrd="0" parTransId="{B997839A-97B7-49B1-86EF-6F7461F12037}" sibTransId="{BDB90C5B-68E0-4AF1-ADFC-A872B1A918CA}"/>
    <dgm:cxn modelId="{90F8DA5B-51FC-4A62-8154-8F61DBC6BBCA}" type="presOf" srcId="{2A3FC426-0ECD-4144-971D-508526856AEA}" destId="{80280561-4838-4250-9B29-C7B1C594B935}" srcOrd="0" destOrd="0" presId="urn:microsoft.com/office/officeart/2005/8/layout/chevron2"/>
    <dgm:cxn modelId="{86D0C457-8208-4431-9342-CF72DF1A8810}" srcId="{82DF98DC-085E-41F2-ABA5-EA297B8ED661}" destId="{6936E177-E0E0-4066-B7D9-2427947A58BC}" srcOrd="2" destOrd="0" parTransId="{836FA6E3-80B4-4371-A388-399DC910C3B8}" sibTransId="{623D0DCB-B57D-45BF-9EAF-EA5F04066A22}"/>
    <dgm:cxn modelId="{C85E1626-006D-460F-AA8A-72F79E0461EA}" type="presOf" srcId="{725F2825-326A-440F-A9AC-F35A32EA021F}" destId="{382BE7DD-9CF1-49D6-B1E4-EF5769093963}" srcOrd="0" destOrd="2" presId="urn:microsoft.com/office/officeart/2005/8/layout/chevron2"/>
    <dgm:cxn modelId="{CC6AA991-F7F9-4C6F-987D-89B38E503222}" type="presOf" srcId="{A687CDE6-EE0F-441E-AC20-21A41E560587}" destId="{80280561-4838-4250-9B29-C7B1C594B935}" srcOrd="0" destOrd="1" presId="urn:microsoft.com/office/officeart/2005/8/layout/chevron2"/>
    <dgm:cxn modelId="{F6BF1F53-5964-4A7B-9139-87E1809FC698}" srcId="{82DF98DC-085E-41F2-ABA5-EA297B8ED661}" destId="{99E2E471-4CE0-4D5D-95C6-6E939675B3B2}" srcOrd="3" destOrd="0" parTransId="{9E963782-D52D-4E3E-81F3-B0513DAC1DC8}" sibTransId="{925349C5-09D3-4285-9E10-1D850D80B0CD}"/>
    <dgm:cxn modelId="{555717B8-8BF4-4C54-974F-C23C97E56499}" srcId="{E39FED5F-1EE6-4A72-8948-DF30E700653A}" destId="{B447B181-60FE-42DE-8187-208367008A8E}" srcOrd="2" destOrd="0" parTransId="{9F074718-AFA2-4EBF-AF3E-0E7E90E14FF5}" sibTransId="{15889354-5CE5-419E-BA78-4149182B35F6}"/>
    <dgm:cxn modelId="{58E0F4BD-9438-4EE4-8672-99B1727DB8B5}" srcId="{0114A41E-2D0D-4CA5-AE8B-A6B80C3C95EA}" destId="{133E977B-99B5-421D-AEEA-5C8D874B93C0}" srcOrd="2" destOrd="0" parTransId="{AE593C1D-876C-468C-BB5E-5D3F5BF909BD}" sibTransId="{ADEEA71F-EC67-406E-B0B5-6AD781D4C9DD}"/>
    <dgm:cxn modelId="{9E01F6BA-99A7-4806-B8C4-2DB9B230DC94}" srcId="{0114A41E-2D0D-4CA5-AE8B-A6B80C3C95EA}" destId="{F81880C8-FC31-4608-92CF-C6C1450C4449}" srcOrd="1" destOrd="0" parTransId="{8D48B613-5C20-4B59-A231-FF064CD846AE}" sibTransId="{866CBEF7-DC81-40F5-A9E4-DE9DB8CA71DF}"/>
    <dgm:cxn modelId="{81EFA127-6C41-4046-8FB4-4C8FDE4EBCF4}" srcId="{E39FED5F-1EE6-4A72-8948-DF30E700653A}" destId="{82DF98DC-085E-41F2-ABA5-EA297B8ED661}" srcOrd="1" destOrd="0" parTransId="{0DF72B49-6AC6-4C97-A8E6-20FE625DE81C}" sibTransId="{BEE71984-3176-45D2-865F-C9AFE9C0B51E}"/>
    <dgm:cxn modelId="{74BD6490-769E-4330-A41B-1D677764210C}" srcId="{82DF98DC-085E-41F2-ABA5-EA297B8ED661}" destId="{A687CDE6-EE0F-441E-AC20-21A41E560587}" srcOrd="1" destOrd="0" parTransId="{9C3AA13D-1328-4D9C-96AA-054014A5AFF9}" sibTransId="{AE67F4C0-9F1B-49A0-8BE1-E089439A82AC}"/>
    <dgm:cxn modelId="{0B584A57-DD46-40A0-A56C-991FA7025608}" type="presOf" srcId="{67556A01-FF15-4572-9CAD-044621D117C3}" destId="{382BE7DD-9CF1-49D6-B1E4-EF5769093963}" srcOrd="0" destOrd="1" presId="urn:microsoft.com/office/officeart/2005/8/layout/chevron2"/>
    <dgm:cxn modelId="{AC747C1F-D535-45C0-A53A-D12B0A82533C}" type="presOf" srcId="{F81880C8-FC31-4608-92CF-C6C1450C4449}" destId="{AEFBE20A-29DB-4336-A6D8-063BCB036DA8}" srcOrd="0" destOrd="1" presId="urn:microsoft.com/office/officeart/2005/8/layout/chevron2"/>
    <dgm:cxn modelId="{A30F6898-A256-4DB9-9BFA-38D617097029}" type="presOf" srcId="{0341834F-9728-44FD-8C37-013634D68EEB}" destId="{AEFBE20A-29DB-4336-A6D8-063BCB036DA8}" srcOrd="0" destOrd="0" presId="urn:microsoft.com/office/officeart/2005/8/layout/chevron2"/>
    <dgm:cxn modelId="{40D63002-FEC3-4CAB-8CD7-E25959B046A9}" type="presOf" srcId="{99E2E471-4CE0-4D5D-95C6-6E939675B3B2}" destId="{80280561-4838-4250-9B29-C7B1C594B935}" srcOrd="0" destOrd="3" presId="urn:microsoft.com/office/officeart/2005/8/layout/chevron2"/>
    <dgm:cxn modelId="{03D46438-4027-47E6-9D2B-BEC17C67D414}" type="presOf" srcId="{E39FED5F-1EE6-4A72-8948-DF30E700653A}" destId="{AC08BADD-6C0F-4DBD-9217-B03F31049907}" srcOrd="0" destOrd="0" presId="urn:microsoft.com/office/officeart/2005/8/layout/chevron2"/>
    <dgm:cxn modelId="{37481234-EB21-4800-B5A8-99816ADD5C83}" type="presOf" srcId="{6936E177-E0E0-4066-B7D9-2427947A58BC}" destId="{80280561-4838-4250-9B29-C7B1C594B935}" srcOrd="0" destOrd="2" presId="urn:microsoft.com/office/officeart/2005/8/layout/chevron2"/>
    <dgm:cxn modelId="{EC0CA4B7-4967-4F69-8361-E6794006F253}" srcId="{82DF98DC-085E-41F2-ABA5-EA297B8ED661}" destId="{2A3FC426-0ECD-4144-971D-508526856AEA}" srcOrd="0" destOrd="0" parTransId="{E6A3615B-B648-4747-97E4-A2C9C770C774}" sibTransId="{283BD5E6-CAC3-4C74-B38F-C5789E52FC4A}"/>
    <dgm:cxn modelId="{F148924C-53D3-4DFB-B38A-B493DF74BC0B}" type="presOf" srcId="{B447B181-60FE-42DE-8187-208367008A8E}" destId="{5E1C2916-FDC7-4503-8C92-87FBC643ABD0}" srcOrd="0" destOrd="0" presId="urn:microsoft.com/office/officeart/2005/8/layout/chevron2"/>
    <dgm:cxn modelId="{B17EBF2C-67D8-43E5-8857-C65ADF845844}" srcId="{82DF98DC-085E-41F2-ABA5-EA297B8ED661}" destId="{D7273675-08FD-4111-89B0-2575E33B248F}" srcOrd="4" destOrd="0" parTransId="{DC593D67-DC2D-4945-A255-DE605E6AF1DA}" sibTransId="{C234FC32-841A-434B-BB6E-1604CCEF48C5}"/>
    <dgm:cxn modelId="{7E48BEC3-86FE-4812-AE37-B6E1A948B38C}" type="presOf" srcId="{D7273675-08FD-4111-89B0-2575E33B248F}" destId="{80280561-4838-4250-9B29-C7B1C594B935}" srcOrd="0" destOrd="4" presId="urn:microsoft.com/office/officeart/2005/8/layout/chevron2"/>
    <dgm:cxn modelId="{098AE7C4-25D1-4D80-84F3-955FB34C4EDC}" srcId="{0114A41E-2D0D-4CA5-AE8B-A6B80C3C95EA}" destId="{0341834F-9728-44FD-8C37-013634D68EEB}" srcOrd="0" destOrd="0" parTransId="{9D5632E8-C7D5-44F0-A6B8-67555DA6CD99}" sibTransId="{99E5431F-2145-44F1-BC93-71E5A828B395}"/>
    <dgm:cxn modelId="{97AB3599-EE94-480A-A342-8857FF88CCB1}" type="presParOf" srcId="{AC08BADD-6C0F-4DBD-9217-B03F31049907}" destId="{FC5F32AE-D088-410A-9A7D-8BC552C33315}" srcOrd="0" destOrd="0" presId="urn:microsoft.com/office/officeart/2005/8/layout/chevron2"/>
    <dgm:cxn modelId="{09FEFF88-408D-4E78-AEC3-83564F4EFABD}" type="presParOf" srcId="{FC5F32AE-D088-410A-9A7D-8BC552C33315}" destId="{FE42CD44-9FE0-4BA5-AF8F-FABCB8718540}" srcOrd="0" destOrd="0" presId="urn:microsoft.com/office/officeart/2005/8/layout/chevron2"/>
    <dgm:cxn modelId="{13C30F0A-FAC7-4A50-8EC8-3BAEA8D7EFE6}" type="presParOf" srcId="{FC5F32AE-D088-410A-9A7D-8BC552C33315}" destId="{AEFBE20A-29DB-4336-A6D8-063BCB036DA8}" srcOrd="1" destOrd="0" presId="urn:microsoft.com/office/officeart/2005/8/layout/chevron2"/>
    <dgm:cxn modelId="{A38E81F8-2EE6-43E7-8654-DD8B13CF1FB1}" type="presParOf" srcId="{AC08BADD-6C0F-4DBD-9217-B03F31049907}" destId="{B5534C15-CE65-49C2-82BA-8526918E7299}" srcOrd="1" destOrd="0" presId="urn:microsoft.com/office/officeart/2005/8/layout/chevron2"/>
    <dgm:cxn modelId="{F77C33C2-9D2A-43D5-95CD-BA37DEA4869C}" type="presParOf" srcId="{AC08BADD-6C0F-4DBD-9217-B03F31049907}" destId="{54C22E48-EF1E-415D-903E-77C2541975C3}" srcOrd="2" destOrd="0" presId="urn:microsoft.com/office/officeart/2005/8/layout/chevron2"/>
    <dgm:cxn modelId="{3DBF43B5-B670-461E-BADC-486BC656A834}" type="presParOf" srcId="{54C22E48-EF1E-415D-903E-77C2541975C3}" destId="{9D384214-3E8C-4CC1-954B-CE9980ECBA9F}" srcOrd="0" destOrd="0" presId="urn:microsoft.com/office/officeart/2005/8/layout/chevron2"/>
    <dgm:cxn modelId="{CF32CDF8-2650-4578-B681-9AC126B71E19}" type="presParOf" srcId="{54C22E48-EF1E-415D-903E-77C2541975C3}" destId="{80280561-4838-4250-9B29-C7B1C594B935}" srcOrd="1" destOrd="0" presId="urn:microsoft.com/office/officeart/2005/8/layout/chevron2"/>
    <dgm:cxn modelId="{284CC177-8D88-4D92-BDF4-4946FEBD029A}" type="presParOf" srcId="{AC08BADD-6C0F-4DBD-9217-B03F31049907}" destId="{24B5DDD1-F395-4209-B20F-2AB244FB1506}" srcOrd="3" destOrd="0" presId="urn:microsoft.com/office/officeart/2005/8/layout/chevron2"/>
    <dgm:cxn modelId="{674DA080-9731-4226-8D0E-26CF25AEDAC6}" type="presParOf" srcId="{AC08BADD-6C0F-4DBD-9217-B03F31049907}" destId="{1D8E329F-D319-46CE-B139-54DB7E9A6538}" srcOrd="4" destOrd="0" presId="urn:microsoft.com/office/officeart/2005/8/layout/chevron2"/>
    <dgm:cxn modelId="{9BB2A66C-28CD-49CC-9CE3-083A4F4C66EA}" type="presParOf" srcId="{1D8E329F-D319-46CE-B139-54DB7E9A6538}" destId="{5E1C2916-FDC7-4503-8C92-87FBC643ABD0}" srcOrd="0" destOrd="0" presId="urn:microsoft.com/office/officeart/2005/8/layout/chevron2"/>
    <dgm:cxn modelId="{6317CF43-92A7-456C-8DC4-276E9268BD72}" type="presParOf" srcId="{1D8E329F-D319-46CE-B139-54DB7E9A6538}" destId="{382BE7DD-9CF1-49D6-B1E4-EF576909396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2CD44-9FE0-4BA5-AF8F-FABCB8718540}">
      <dsp:nvSpPr>
        <dsp:cNvPr id="0" name=""/>
        <dsp:cNvSpPr/>
      </dsp:nvSpPr>
      <dsp:spPr>
        <a:xfrm rot="5400000">
          <a:off x="-215347" y="284608"/>
          <a:ext cx="1435649" cy="1004954"/>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Faculty</a:t>
          </a:r>
        </a:p>
      </dsp:txBody>
      <dsp:txXfrm rot="-5400000">
        <a:off x="1" y="571737"/>
        <a:ext cx="1004954" cy="430695"/>
      </dsp:txXfrm>
    </dsp:sp>
    <dsp:sp modelId="{AEFBE20A-29DB-4336-A6D8-063BCB036DA8}">
      <dsp:nvSpPr>
        <dsp:cNvPr id="0" name=""/>
        <dsp:cNvSpPr/>
      </dsp:nvSpPr>
      <dsp:spPr>
        <a:xfrm rot="5400000">
          <a:off x="3629228" y="-2618098"/>
          <a:ext cx="1061698" cy="6310245"/>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chemeClr val="accent3">
                  <a:lumMod val="50000"/>
                </a:schemeClr>
              </a:solidFill>
            </a:rPr>
            <a:t>Identifies at-risk student</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chemeClr val="accent3">
                  <a:lumMod val="50000"/>
                </a:schemeClr>
              </a:solidFill>
            </a:rPr>
            <a:t>Engages in dialogue with student to asses the student’s needs.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chemeClr val="accent3">
                  <a:lumMod val="50000"/>
                </a:schemeClr>
              </a:solidFill>
            </a:rPr>
            <a:t>After consulting with the student, faculty create a referral to coaches.</a:t>
          </a:r>
        </a:p>
      </dsp:txBody>
      <dsp:txXfrm rot="-5400000">
        <a:off x="1004955" y="58003"/>
        <a:ext cx="6258417" cy="958042"/>
      </dsp:txXfrm>
    </dsp:sp>
    <dsp:sp modelId="{9D384214-3E8C-4CC1-954B-CE9980ECBA9F}">
      <dsp:nvSpPr>
        <dsp:cNvPr id="0" name=""/>
        <dsp:cNvSpPr/>
      </dsp:nvSpPr>
      <dsp:spPr>
        <a:xfrm rot="5400000">
          <a:off x="-215347" y="1700164"/>
          <a:ext cx="1435649" cy="1004954"/>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lvl="0" algn="ctr" defTabSz="889000">
            <a:lnSpc>
              <a:spcPct val="90000"/>
            </a:lnSpc>
            <a:spcBef>
              <a:spcPct val="0"/>
            </a:spcBef>
            <a:spcAft>
              <a:spcPct val="35000"/>
            </a:spcAft>
          </a:pPr>
          <a:r>
            <a:rPr lang="en-US" sz="2000" kern="1200" dirty="0"/>
            <a:t>CARE Coach</a:t>
          </a:r>
        </a:p>
      </dsp:txBody>
      <dsp:txXfrm rot="-5400000">
        <a:off x="1" y="1987293"/>
        <a:ext cx="1004954" cy="430695"/>
      </dsp:txXfrm>
    </dsp:sp>
    <dsp:sp modelId="{80280561-4838-4250-9B29-C7B1C594B935}">
      <dsp:nvSpPr>
        <dsp:cNvPr id="0" name=""/>
        <dsp:cNvSpPr/>
      </dsp:nvSpPr>
      <dsp:spPr>
        <a:xfrm rot="5400000">
          <a:off x="3534215" y="-1203473"/>
          <a:ext cx="1251724" cy="6310245"/>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chemeClr val="accent3">
                  <a:lumMod val="50000"/>
                </a:schemeClr>
              </a:solidFill>
            </a:rPr>
            <a:t>Receives alert from faculty (could originate from another coach).</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chemeClr val="accent3">
                  <a:lumMod val="50000"/>
                </a:schemeClr>
              </a:solidFill>
            </a:rPr>
            <a:t>Reaches out to student for triage, resource referral, and support (continuous).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chemeClr val="accent3">
                  <a:lumMod val="50000"/>
                </a:schemeClr>
              </a:solidFill>
            </a:rPr>
            <a:t>Documents important details related to the student’s situation.</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chemeClr val="accent3">
                  <a:lumMod val="50000"/>
                </a:schemeClr>
              </a:solidFill>
            </a:rPr>
            <a:t>Follows up with their faculty member.</a:t>
          </a:r>
        </a:p>
        <a:p>
          <a:pPr marL="114300" lvl="1" indent="-114300" algn="l" defTabSz="533400">
            <a:lnSpc>
              <a:spcPct val="90000"/>
            </a:lnSpc>
            <a:spcBef>
              <a:spcPct val="0"/>
            </a:spcBef>
            <a:spcAft>
              <a:spcPct val="15000"/>
            </a:spcAft>
            <a:buFont typeface="+mj-lt"/>
            <a:buChar char="••"/>
          </a:pPr>
          <a:endParaRPr lang="en-US" sz="1200" kern="1200" dirty="0"/>
        </a:p>
      </dsp:txBody>
      <dsp:txXfrm rot="-5400000">
        <a:off x="1004955" y="1386891"/>
        <a:ext cx="6249141" cy="1129516"/>
      </dsp:txXfrm>
    </dsp:sp>
    <dsp:sp modelId="{5E1C2916-FDC7-4503-8C92-87FBC643ABD0}">
      <dsp:nvSpPr>
        <dsp:cNvPr id="0" name=""/>
        <dsp:cNvSpPr/>
      </dsp:nvSpPr>
      <dsp:spPr>
        <a:xfrm rot="5400000">
          <a:off x="-215347" y="3038863"/>
          <a:ext cx="1435649" cy="1004954"/>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Student</a:t>
          </a:r>
        </a:p>
      </dsp:txBody>
      <dsp:txXfrm rot="-5400000">
        <a:off x="1" y="3325992"/>
        <a:ext cx="1004954" cy="430695"/>
      </dsp:txXfrm>
    </dsp:sp>
    <dsp:sp modelId="{382BE7DD-9CF1-49D6-B1E4-EF5769093963}">
      <dsp:nvSpPr>
        <dsp:cNvPr id="0" name=""/>
        <dsp:cNvSpPr/>
      </dsp:nvSpPr>
      <dsp:spPr>
        <a:xfrm rot="5400000">
          <a:off x="3610140" y="134979"/>
          <a:ext cx="1099874" cy="6310245"/>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solidFill>
                <a:schemeClr val="accent3">
                  <a:lumMod val="50000"/>
                </a:schemeClr>
              </a:solidFill>
            </a:rPr>
            <a:t>Attends all scheduled meetings with the coach.  </a:t>
          </a: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solidFill>
                <a:schemeClr val="accent3">
                  <a:lumMod val="50000"/>
                </a:schemeClr>
              </a:solidFill>
            </a:rPr>
            <a:t>Completes agreed upon action items between sessions.</a:t>
          </a: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solidFill>
                <a:schemeClr val="accent3">
                  <a:lumMod val="50000"/>
                </a:schemeClr>
              </a:solidFill>
            </a:rPr>
            <a:t>Contacts the coach for help, referrals, and/or assistance whenever needed.</a:t>
          </a:r>
        </a:p>
      </dsp:txBody>
      <dsp:txXfrm rot="-5400000">
        <a:off x="1004955" y="2793856"/>
        <a:ext cx="6256554" cy="9924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21543-9897-F346-A49D-3986FACDE447}" type="datetimeFigureOut">
              <a:rPr lang="en-US" smtClean="0"/>
              <a:t>11/6/2018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A9A95-EE7B-564F-BB43-D03E483125D8}" type="slidenum">
              <a:rPr lang="en-US" smtClean="0"/>
              <a:t>‹#›</a:t>
            </a:fld>
            <a:endParaRPr lang="en-US"/>
          </a:p>
        </p:txBody>
      </p:sp>
    </p:spTree>
    <p:extLst>
      <p:ext uri="{BB962C8B-B14F-4D97-AF65-F5344CB8AC3E}">
        <p14:creationId xmlns:p14="http://schemas.microsoft.com/office/powerpoint/2010/main" val="427313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A9A95-EE7B-564F-BB43-D03E483125D8}" type="slidenum">
              <a:rPr lang="en-US" smtClean="0"/>
              <a:t>7</a:t>
            </a:fld>
            <a:endParaRPr lang="en-US"/>
          </a:p>
        </p:txBody>
      </p:sp>
    </p:spTree>
    <p:extLst>
      <p:ext uri="{BB962C8B-B14F-4D97-AF65-F5344CB8AC3E}">
        <p14:creationId xmlns:p14="http://schemas.microsoft.com/office/powerpoint/2010/main" val="3916076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327" y="1607834"/>
            <a:ext cx="5773077" cy="1828799"/>
          </a:xfrm>
        </p:spPr>
        <p:txBody>
          <a:bodyPr anchor="b"/>
          <a:lstStyle>
            <a:lvl1pPr algn="l">
              <a:defRPr sz="3600" b="1">
                <a:latin typeface="+mj-lt"/>
              </a:defRPr>
            </a:lvl1pPr>
          </a:lstStyle>
          <a:p>
            <a:r>
              <a:rPr lang="en-US" dirty="0"/>
              <a:t>Click To Edit Master Title</a:t>
            </a:r>
          </a:p>
        </p:txBody>
      </p:sp>
      <p:sp>
        <p:nvSpPr>
          <p:cNvPr id="3" name="Subtitle 2"/>
          <p:cNvSpPr>
            <a:spLocks noGrp="1"/>
          </p:cNvSpPr>
          <p:nvPr>
            <p:ph type="subTitle" idx="1" hasCustomPrompt="1"/>
          </p:nvPr>
        </p:nvSpPr>
        <p:spPr>
          <a:xfrm>
            <a:off x="389328" y="3512833"/>
            <a:ext cx="5486400" cy="838200"/>
          </a:xfrm>
        </p:spPr>
        <p:txBody>
          <a:bodyPr>
            <a:normAutofit/>
          </a:bodyPr>
          <a:lstStyle>
            <a:lvl1pPr marL="0" indent="0" algn="l">
              <a:buNone/>
              <a:defRPr sz="2000">
                <a:solidFill>
                  <a:srgbClr val="63646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Tree>
    <p:extLst>
      <p:ext uri="{BB962C8B-B14F-4D97-AF65-F5344CB8AC3E}">
        <p14:creationId xmlns:p14="http://schemas.microsoft.com/office/powerpoint/2010/main" val="203826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600200"/>
            <a:ext cx="7467599" cy="4495799"/>
          </a:xfrm>
        </p:spPr>
        <p:txBody>
          <a:bodyPr anchor="t"/>
          <a:lstStyle>
            <a:lvl1pPr marL="0" indent="0">
              <a:buNone/>
              <a:defRPr sz="2000">
                <a:solidFill>
                  <a:srgbClr val="63646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a:spLocks noGrp="1"/>
          </p:cNvSpPr>
          <p:nvPr>
            <p:ph type="title" hasCustomPrompt="1"/>
          </p:nvPr>
        </p:nvSpPr>
        <p:spPr>
          <a:xfrm>
            <a:off x="914399" y="685800"/>
            <a:ext cx="7467599" cy="812800"/>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144541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914400" y="1600200"/>
            <a:ext cx="7315200" cy="3908425"/>
          </a:xfrm>
        </p:spPr>
        <p:txBody>
          <a:bodyPr/>
          <a:lstStyle>
            <a:lvl1pPr>
              <a:defRPr>
                <a:solidFill>
                  <a:srgbClr val="636463"/>
                </a:solidFill>
              </a:defRPr>
            </a:lvl1pPr>
            <a:lvl2pPr>
              <a:defRPr>
                <a:solidFill>
                  <a:srgbClr val="828381"/>
                </a:solidFill>
              </a:defRPr>
            </a:lvl2pPr>
            <a:lvl3pPr>
              <a:defRPr>
                <a:solidFill>
                  <a:srgbClr val="828381"/>
                </a:solidFill>
              </a:defRPr>
            </a:lvl3pPr>
            <a:lvl4pPr>
              <a:defRPr>
                <a:solidFill>
                  <a:srgbClr val="828381"/>
                </a:solidFill>
              </a:defRPr>
            </a:lvl4pPr>
            <a:lvl5pPr>
              <a:defRPr>
                <a:solidFill>
                  <a:srgbClr val="8283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hasCustomPrompt="1"/>
          </p:nvPr>
        </p:nvSpPr>
        <p:spPr>
          <a:xfrm>
            <a:off x="914400" y="685800"/>
            <a:ext cx="7315200" cy="812800"/>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407214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914400" y="1600200"/>
            <a:ext cx="7315200" cy="3908425"/>
          </a:xfrm>
        </p:spPr>
        <p:txBody>
          <a:bodyPr/>
          <a:lstStyle>
            <a:lvl1pPr>
              <a:defRPr>
                <a:solidFill>
                  <a:srgbClr val="636463"/>
                </a:solidFill>
              </a:defRPr>
            </a:lvl1pPr>
            <a:lvl2pPr>
              <a:defRPr>
                <a:solidFill>
                  <a:srgbClr val="828381"/>
                </a:solidFill>
              </a:defRPr>
            </a:lvl2pPr>
            <a:lvl3pPr>
              <a:defRPr>
                <a:solidFill>
                  <a:srgbClr val="828381"/>
                </a:solidFill>
              </a:defRPr>
            </a:lvl3pPr>
            <a:lvl4pPr>
              <a:defRPr>
                <a:solidFill>
                  <a:srgbClr val="828381"/>
                </a:solidFill>
              </a:defRPr>
            </a:lvl4pPr>
            <a:lvl5pPr>
              <a:defRPr>
                <a:solidFill>
                  <a:srgbClr val="8283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hasCustomPrompt="1"/>
          </p:nvPr>
        </p:nvSpPr>
        <p:spPr>
          <a:xfrm>
            <a:off x="914400" y="685800"/>
            <a:ext cx="7315200" cy="812800"/>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350583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600200"/>
            <a:ext cx="3581400" cy="3908425"/>
          </a:xfrm>
        </p:spPr>
        <p:txBody>
          <a:bodyPr>
            <a:normAutofit/>
          </a:bodyPr>
          <a:lstStyle>
            <a:lvl1pPr>
              <a:defRPr sz="2000">
                <a:solidFill>
                  <a:srgbClr val="636463"/>
                </a:solidFill>
              </a:defRPr>
            </a:lvl1pPr>
            <a:lvl2pPr>
              <a:defRPr sz="2000">
                <a:solidFill>
                  <a:srgbClr val="828381"/>
                </a:solidFill>
              </a:defRPr>
            </a:lvl2pPr>
            <a:lvl3pPr>
              <a:defRPr sz="2000">
                <a:solidFill>
                  <a:srgbClr val="828381"/>
                </a:solidFill>
              </a:defRPr>
            </a:lvl3pPr>
            <a:lvl4pPr>
              <a:defRPr sz="2000">
                <a:solidFill>
                  <a:srgbClr val="828381"/>
                </a:solidFill>
              </a:defRPr>
            </a:lvl4pPr>
            <a:lvl5pPr>
              <a:defRPr sz="2000">
                <a:solidFill>
                  <a:srgbClr val="82838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3657600" cy="3908425"/>
          </a:xfrm>
        </p:spPr>
        <p:txBody>
          <a:bodyPr>
            <a:normAutofit/>
          </a:bodyPr>
          <a:lstStyle>
            <a:lvl1pPr>
              <a:defRPr sz="2000">
                <a:solidFill>
                  <a:srgbClr val="636463"/>
                </a:solidFill>
              </a:defRPr>
            </a:lvl1pPr>
            <a:lvl2pPr>
              <a:defRPr sz="2000">
                <a:solidFill>
                  <a:srgbClr val="828381"/>
                </a:solidFill>
              </a:defRPr>
            </a:lvl2pPr>
            <a:lvl3pPr>
              <a:defRPr sz="2000">
                <a:solidFill>
                  <a:srgbClr val="828381"/>
                </a:solidFill>
              </a:defRPr>
            </a:lvl3pPr>
            <a:lvl4pPr>
              <a:defRPr sz="2000">
                <a:solidFill>
                  <a:srgbClr val="828381"/>
                </a:solidFill>
              </a:defRPr>
            </a:lvl4pPr>
            <a:lvl5pPr>
              <a:defRPr sz="2000">
                <a:solidFill>
                  <a:srgbClr val="82838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hasCustomPrompt="1"/>
          </p:nvPr>
        </p:nvSpPr>
        <p:spPr>
          <a:xfrm>
            <a:off x="914399" y="685800"/>
            <a:ext cx="7452469" cy="812800"/>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114316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6858000" cy="812800"/>
          </a:xfrm>
        </p:spPr>
        <p:txBody>
          <a:bodyPr/>
          <a:lstStyle>
            <a:lvl1pPr>
              <a:defRPr b="0" i="0">
                <a:latin typeface="Palatino"/>
                <a:cs typeface="Palatino"/>
              </a:defRPr>
            </a:lvl1pPr>
          </a:lstStyle>
          <a:p>
            <a:r>
              <a:rPr lang="en-US" dirty="0"/>
              <a:t>Click To Edit Master Section Header</a:t>
            </a:r>
          </a:p>
        </p:txBody>
      </p:sp>
      <p:sp>
        <p:nvSpPr>
          <p:cNvPr id="3" name="Content Placeholder 2"/>
          <p:cNvSpPr>
            <a:spLocks noGrp="1"/>
          </p:cNvSpPr>
          <p:nvPr>
            <p:ph idx="1"/>
          </p:nvPr>
        </p:nvSpPr>
        <p:spPr>
          <a:xfrm>
            <a:off x="1143000" y="2286001"/>
            <a:ext cx="6858000" cy="3505200"/>
          </a:xfrm>
        </p:spPr>
        <p:txBody>
          <a:bodyPr>
            <a:normAutofit/>
          </a:bodyPr>
          <a:lstStyle>
            <a:lvl1pPr>
              <a:defRPr sz="2400">
                <a:solidFill>
                  <a:srgbClr val="636463"/>
                </a:solidFill>
              </a:defRPr>
            </a:lvl1pPr>
            <a:lvl2pPr>
              <a:defRPr sz="2400">
                <a:solidFill>
                  <a:srgbClr val="828381"/>
                </a:solidFill>
              </a:defRPr>
            </a:lvl2pPr>
            <a:lvl3pPr>
              <a:defRPr sz="2400">
                <a:solidFill>
                  <a:srgbClr val="828381"/>
                </a:solidFill>
              </a:defRPr>
            </a:lvl3pPr>
            <a:lvl4pPr>
              <a:defRPr sz="2400">
                <a:solidFill>
                  <a:srgbClr val="828381"/>
                </a:solidFill>
              </a:defRPr>
            </a:lvl4pPr>
            <a:lvl5pPr>
              <a:defRPr sz="2400">
                <a:solidFill>
                  <a:srgbClr val="8283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6008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315200" cy="812800"/>
          </a:xfrm>
          <a:prstGeom prst="rect">
            <a:avLst/>
          </a:prstGeom>
        </p:spPr>
        <p:txBody>
          <a:bodyPr vert="horz" lIns="91440" tIns="45720" rIns="91440" bIns="45720" rtlCol="0" anchor="ctr">
            <a:noAutofit/>
          </a:bodyPr>
          <a:lstStyle/>
          <a:p>
            <a:r>
              <a:rPr lang="en-US" dirty="0"/>
              <a:t>Click To Edit Master Section Header</a:t>
            </a:r>
          </a:p>
        </p:txBody>
      </p:sp>
      <p:sp>
        <p:nvSpPr>
          <p:cNvPr id="3" name="Text Placeholder 2"/>
          <p:cNvSpPr>
            <a:spLocks noGrp="1"/>
          </p:cNvSpPr>
          <p:nvPr>
            <p:ph type="body" idx="1"/>
          </p:nvPr>
        </p:nvSpPr>
        <p:spPr>
          <a:xfrm>
            <a:off x="914400" y="1524000"/>
            <a:ext cx="73152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aseline="0">
                <a:solidFill>
                  <a:schemeClr val="tx1">
                    <a:tint val="75000"/>
                  </a:schemeClr>
                </a:solidFill>
                <a:latin typeface="Arial"/>
              </a:defRPr>
            </a:lvl1pPr>
          </a:lstStyle>
          <a:p>
            <a:fld id="{D1876096-48DE-4E3E-B875-0FE97A93BA94}" type="slidenum">
              <a:rPr lang="en-US" smtClean="0"/>
              <a:pPr/>
              <a:t>‹#›</a:t>
            </a:fld>
            <a:endParaRPr lang="en-US"/>
          </a:p>
        </p:txBody>
      </p:sp>
      <p:sp>
        <p:nvSpPr>
          <p:cNvPr id="5" name="Footer Placeholder 4"/>
          <p:cNvSpPr>
            <a:spLocks noGrp="1"/>
          </p:cNvSpPr>
          <p:nvPr>
            <p:ph type="ftr" sz="quarter" idx="3"/>
          </p:nvPr>
        </p:nvSpPr>
        <p:spPr>
          <a:xfrm>
            <a:off x="914400" y="6356350"/>
            <a:ext cx="5105400" cy="365125"/>
          </a:xfrm>
          <a:prstGeom prst="rect">
            <a:avLst/>
          </a:prstGeom>
        </p:spPr>
        <p:txBody>
          <a:bodyPr vert="horz" lIns="91440" tIns="45720" rIns="91440" bIns="45720" rtlCol="0" anchor="ctr"/>
          <a:lstStyle>
            <a:lvl1pPr algn="l">
              <a:defRPr sz="1000" cap="all" baseline="0">
                <a:solidFill>
                  <a:schemeClr val="tx1">
                    <a:tint val="75000"/>
                  </a:schemeClr>
                </a:solidFill>
                <a:latin typeface="Arial"/>
              </a:defRPr>
            </a:lvl1pPr>
          </a:lstStyle>
          <a:p>
            <a:endParaRPr lang="en-US"/>
          </a:p>
        </p:txBody>
      </p:sp>
    </p:spTree>
    <p:extLst>
      <p:ext uri="{BB962C8B-B14F-4D97-AF65-F5344CB8AC3E}">
        <p14:creationId xmlns:p14="http://schemas.microsoft.com/office/powerpoint/2010/main" val="4163481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64" r:id="rId5"/>
    <p:sldLayoutId id="2147483672" r:id="rId6"/>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3200" b="1" i="0" kern="1200">
          <a:solidFill>
            <a:srgbClr val="99201C"/>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404040"/>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40404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40404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40404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40404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mailto:eumer@valenciacolleg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kFH1aP6x2Y4&amp;feature=youtu.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D656-816C-0748-BD4C-DDB6785A3BA1}"/>
              </a:ext>
            </a:extLst>
          </p:cNvPr>
          <p:cNvSpPr>
            <a:spLocks noGrp="1"/>
          </p:cNvSpPr>
          <p:nvPr>
            <p:ph type="ctrTitle"/>
          </p:nvPr>
        </p:nvSpPr>
        <p:spPr>
          <a:xfrm>
            <a:off x="121699" y="1609892"/>
            <a:ext cx="4606418" cy="1828799"/>
          </a:xfrm>
        </p:spPr>
        <p:txBody>
          <a:bodyPr/>
          <a:lstStyle/>
          <a:p>
            <a:r>
              <a:rPr lang="en-US" dirty="0"/>
              <a:t>Creating a Culture of CARE at Valencia</a:t>
            </a:r>
          </a:p>
        </p:txBody>
      </p:sp>
      <p:sp>
        <p:nvSpPr>
          <p:cNvPr id="3" name="Subtitle 2">
            <a:extLst>
              <a:ext uri="{FF2B5EF4-FFF2-40B4-BE49-F238E27FC236}">
                <a16:creationId xmlns:a16="http://schemas.microsoft.com/office/drawing/2014/main" id="{3F4501E8-AC8A-8E48-9830-0E7EE2FF36E8}"/>
              </a:ext>
            </a:extLst>
          </p:cNvPr>
          <p:cNvSpPr>
            <a:spLocks noGrp="1"/>
          </p:cNvSpPr>
          <p:nvPr>
            <p:ph type="subTitle" idx="1"/>
          </p:nvPr>
        </p:nvSpPr>
        <p:spPr>
          <a:xfrm>
            <a:off x="121699" y="3512833"/>
            <a:ext cx="5777296" cy="1560972"/>
          </a:xfrm>
        </p:spPr>
        <p:txBody>
          <a:bodyPr>
            <a:noAutofit/>
          </a:bodyPr>
          <a:lstStyle/>
          <a:p>
            <a:r>
              <a:rPr lang="en-US" sz="1600" i="1" dirty="0"/>
              <a:t>69</a:t>
            </a:r>
            <a:r>
              <a:rPr lang="en-US" sz="1600" i="1" baseline="30000" dirty="0"/>
              <a:t>th</a:t>
            </a:r>
            <a:r>
              <a:rPr lang="en-US" sz="1600" i="1" dirty="0"/>
              <a:t> AFC Annual Meeting &amp; Conference</a:t>
            </a:r>
          </a:p>
          <a:p>
            <a:r>
              <a:rPr lang="en-US" sz="1600" dirty="0"/>
              <a:t>November 8, 2018</a:t>
            </a:r>
          </a:p>
          <a:p>
            <a:endParaRPr lang="en-US" sz="1600" b="1" dirty="0"/>
          </a:p>
          <a:p>
            <a:r>
              <a:rPr lang="en-US" sz="1600" b="1" dirty="0"/>
              <a:t>Presenters:</a:t>
            </a:r>
          </a:p>
          <a:p>
            <a:r>
              <a:rPr lang="en-US" sz="1600" dirty="0"/>
              <a:t>Leonard C. Bass, Dean of Learning Support</a:t>
            </a:r>
          </a:p>
          <a:p>
            <a:r>
              <a:rPr lang="en-US" sz="1600" dirty="0"/>
              <a:t>Chris Teumer, Assistant Director, Learning Support &amp; Advising</a:t>
            </a:r>
          </a:p>
        </p:txBody>
      </p:sp>
    </p:spTree>
    <p:extLst>
      <p:ext uri="{BB962C8B-B14F-4D97-AF65-F5344CB8AC3E}">
        <p14:creationId xmlns:p14="http://schemas.microsoft.com/office/powerpoint/2010/main" val="2988713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268" y="1148568"/>
            <a:ext cx="8664497" cy="706863"/>
          </a:xfrm>
        </p:spPr>
        <p:txBody>
          <a:bodyPr/>
          <a:lstStyle/>
          <a:p>
            <a:pPr algn="ctr"/>
            <a:r>
              <a:rPr lang="en-US" dirty="0"/>
              <a:t>Merging SL &amp; CARE: </a:t>
            </a:r>
            <a:r>
              <a:rPr lang="en-US" dirty="0" smtClean="0"/>
              <a:t>CARE+</a:t>
            </a:r>
            <a:endParaRPr lang="en-US" dirty="0"/>
          </a:p>
        </p:txBody>
      </p:sp>
      <p:pic>
        <p:nvPicPr>
          <p:cNvPr id="5" name="Picture 4">
            <a:extLst>
              <a:ext uri="{FF2B5EF4-FFF2-40B4-BE49-F238E27FC236}">
                <a16:creationId xmlns:a16="http://schemas.microsoft.com/office/drawing/2014/main" id="{F923F747-14A2-A242-847A-B19D9079333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36" t="28443" r="788" b="19904"/>
          <a:stretch/>
        </p:blipFill>
        <p:spPr>
          <a:xfrm>
            <a:off x="371959" y="2215443"/>
            <a:ext cx="8400081" cy="3287861"/>
          </a:xfrm>
          <a:prstGeom prst="rect">
            <a:avLst/>
          </a:prstGeom>
        </p:spPr>
      </p:pic>
    </p:spTree>
    <p:extLst>
      <p:ext uri="{BB962C8B-B14F-4D97-AF65-F5344CB8AC3E}">
        <p14:creationId xmlns:p14="http://schemas.microsoft.com/office/powerpoint/2010/main" val="2310716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0558A5-9C58-A447-8A7E-427E87A1C64F}"/>
              </a:ext>
            </a:extLst>
          </p:cNvPr>
          <p:cNvSpPr>
            <a:spLocks noGrp="1"/>
          </p:cNvSpPr>
          <p:nvPr>
            <p:ph type="body" idx="1"/>
          </p:nvPr>
        </p:nvSpPr>
        <p:spPr>
          <a:xfrm>
            <a:off x="815933" y="1785135"/>
            <a:ext cx="7998433" cy="4214973"/>
          </a:xfrm>
        </p:spPr>
        <p:txBody>
          <a:bodyPr>
            <a:normAutofit fontScale="92500" lnSpcReduction="20000"/>
          </a:bodyPr>
          <a:lstStyle/>
          <a:p>
            <a:pPr marL="342900" indent="-342900">
              <a:buFont typeface="Arial" panose="020B0604020202020204" pitchFamily="34" charset="0"/>
              <a:buChar char="•"/>
            </a:pPr>
            <a:r>
              <a:rPr lang="en-US" dirty="0" smtClean="0"/>
              <a:t>Referrals…</a:t>
            </a:r>
            <a:endParaRPr lang="en-US" dirty="0"/>
          </a:p>
          <a:p>
            <a:pPr marL="800100" lvl="1" indent="-342900">
              <a:buFont typeface="Courier New" panose="02070309020205020404" pitchFamily="49" charset="0"/>
              <a:buChar char="o"/>
            </a:pPr>
            <a:r>
              <a:rPr lang="en-US" dirty="0"/>
              <a:t>Reach students who don’t self-identify as needing help. </a:t>
            </a:r>
          </a:p>
          <a:p>
            <a:pPr marL="800100" lvl="1" indent="-342900">
              <a:buFont typeface="Courier New" panose="02070309020205020404" pitchFamily="49" charset="0"/>
              <a:buChar char="o"/>
            </a:pPr>
            <a:r>
              <a:rPr lang="en-US" dirty="0" smtClean="0"/>
              <a:t>Encourage </a:t>
            </a:r>
            <a:r>
              <a:rPr lang="en-US" dirty="0"/>
              <a:t>students to take advantage of the resources available to them.</a:t>
            </a:r>
          </a:p>
          <a:p>
            <a:endParaRPr lang="en-US" dirty="0"/>
          </a:p>
          <a:p>
            <a:pPr marL="342900" indent="-342900">
              <a:buFont typeface="Arial" panose="020B0604020202020204" pitchFamily="34" charset="0"/>
              <a:buChar char="•"/>
            </a:pPr>
            <a:r>
              <a:rPr lang="en-US" dirty="0"/>
              <a:t>Increased Training for Coaches</a:t>
            </a:r>
          </a:p>
          <a:p>
            <a:pPr marL="800100" lvl="1" indent="-342900">
              <a:buFont typeface="Courier New" panose="02070309020205020404" pitchFamily="49" charset="0"/>
              <a:buChar char="o"/>
            </a:pPr>
            <a:r>
              <a:rPr lang="en-US" dirty="0"/>
              <a:t>Identify and address underlying student issues, rather than just the symptoms.</a:t>
            </a:r>
          </a:p>
          <a:p>
            <a:pPr marL="800100" lvl="1" indent="-342900">
              <a:buFont typeface="Courier New" panose="02070309020205020404" pitchFamily="49" charset="0"/>
              <a:buChar char="o"/>
            </a:pPr>
            <a:r>
              <a:rPr lang="en-US" dirty="0"/>
              <a:t>Connect students with the appropriate non-academic resources</a:t>
            </a:r>
            <a:r>
              <a:rPr lang="en-US" dirty="0" smtClean="0"/>
              <a:t>.</a:t>
            </a:r>
          </a:p>
          <a:p>
            <a:pPr marL="800100" lvl="1" indent="-342900">
              <a:buFont typeface="Courier New" panose="02070309020205020404" pitchFamily="49" charset="0"/>
              <a:buChar char="o"/>
            </a:pPr>
            <a:endParaRPr lang="en-US" dirty="0"/>
          </a:p>
          <a:p>
            <a:pPr marL="342900" indent="-342900">
              <a:buFont typeface="Courier New" panose="02070309020205020404" pitchFamily="49" charset="0"/>
              <a:buChar char="o"/>
            </a:pPr>
            <a:r>
              <a:rPr lang="en-US" dirty="0" smtClean="0"/>
              <a:t>Increased Training for Faculty</a:t>
            </a:r>
          </a:p>
          <a:p>
            <a:pPr marL="800100" lvl="1" indent="-342900">
              <a:buFont typeface="Courier New" panose="02070309020205020404" pitchFamily="49" charset="0"/>
              <a:buChar char="o"/>
            </a:pPr>
            <a:r>
              <a:rPr lang="en-US" dirty="0" smtClean="0"/>
              <a:t>Must complete LFMP 3348 - LifeMap Early Alert &amp; Intervention as prerequisite to working with a CARE Coach.</a:t>
            </a:r>
          </a:p>
          <a:p>
            <a:pPr marL="800100" lvl="1" indent="-342900">
              <a:buFont typeface="Courier New" panose="02070309020205020404" pitchFamily="49" charset="0"/>
              <a:buChar char="o"/>
            </a:pPr>
            <a:r>
              <a:rPr lang="en-US" dirty="0" smtClean="0"/>
              <a:t>Addendum to LFMP 3348, </a:t>
            </a:r>
            <a:r>
              <a:rPr lang="en-US" i="1" dirty="0" smtClean="0"/>
              <a:t>Infusing Your CARE Coach</a:t>
            </a:r>
            <a:r>
              <a:rPr lang="en-US" dirty="0" smtClean="0"/>
              <a:t>, will be piloted in Summer 2019.</a:t>
            </a:r>
            <a:endParaRPr lang="en-US" dirty="0"/>
          </a:p>
          <a:p>
            <a:pPr marL="342900" indent="-342900">
              <a:buFont typeface="Arial" panose="020B0604020202020204" pitchFamily="34" charset="0"/>
              <a:buChar char="•"/>
            </a:pPr>
            <a:endParaRPr lang="en-US" dirty="0"/>
          </a:p>
          <a:p>
            <a:endParaRPr lang="en-US" dirty="0"/>
          </a:p>
        </p:txBody>
      </p:sp>
      <p:sp>
        <p:nvSpPr>
          <p:cNvPr id="3" name="Title 2">
            <a:extLst>
              <a:ext uri="{FF2B5EF4-FFF2-40B4-BE49-F238E27FC236}">
                <a16:creationId xmlns:a16="http://schemas.microsoft.com/office/drawing/2014/main" id="{873E832D-844C-2848-9926-A4F5063B99CF}"/>
              </a:ext>
            </a:extLst>
          </p:cNvPr>
          <p:cNvSpPr>
            <a:spLocks noGrp="1"/>
          </p:cNvSpPr>
          <p:nvPr>
            <p:ph type="title"/>
          </p:nvPr>
        </p:nvSpPr>
        <p:spPr>
          <a:xfrm>
            <a:off x="482023" y="890141"/>
            <a:ext cx="8332343" cy="812800"/>
          </a:xfrm>
        </p:spPr>
        <p:txBody>
          <a:bodyPr/>
          <a:lstStyle/>
          <a:p>
            <a:r>
              <a:rPr lang="en-US" dirty="0" smtClean="0"/>
              <a:t>Overcoming </a:t>
            </a:r>
            <a:r>
              <a:rPr lang="en-US" dirty="0"/>
              <a:t>the challenges of </a:t>
            </a:r>
            <a:r>
              <a:rPr lang="en-US" dirty="0" smtClean="0"/>
              <a:t>SL</a:t>
            </a:r>
            <a:endParaRPr lang="en-US" dirty="0"/>
          </a:p>
        </p:txBody>
      </p:sp>
    </p:spTree>
    <p:extLst>
      <p:ext uri="{BB962C8B-B14F-4D97-AF65-F5344CB8AC3E}">
        <p14:creationId xmlns:p14="http://schemas.microsoft.com/office/powerpoint/2010/main" val="640668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r>
              <a:rPr lang="en-US" b="1" dirty="0"/>
              <a:t>Leadership</a:t>
            </a:r>
          </a:p>
          <a:p>
            <a:pPr marL="342900" indent="-342900">
              <a:buFont typeface="Arial" panose="020B0604020202020204" pitchFamily="34" charset="0"/>
              <a:buChar char="•"/>
            </a:pPr>
            <a:r>
              <a:rPr lang="en-US" dirty="0">
                <a:solidFill>
                  <a:schemeClr val="accent2">
                    <a:lumMod val="50000"/>
                  </a:schemeClr>
                </a:solidFill>
              </a:rPr>
              <a:t>Chris Teumer – CARE+ Manager</a:t>
            </a:r>
          </a:p>
          <a:p>
            <a:pPr marL="800100" lvl="1" indent="-342900">
              <a:buFont typeface="Arial" panose="020B0604020202020204" pitchFamily="34" charset="0"/>
              <a:buChar char="•"/>
            </a:pPr>
            <a:r>
              <a:rPr lang="en-US" dirty="0">
                <a:solidFill>
                  <a:schemeClr val="accent2">
                    <a:lumMod val="50000"/>
                  </a:schemeClr>
                </a:solidFill>
              </a:rPr>
              <a:t>NSE, English, &amp; </a:t>
            </a:r>
            <a:r>
              <a:rPr lang="en-US" dirty="0" smtClean="0">
                <a:solidFill>
                  <a:schemeClr val="accent2">
                    <a:lumMod val="50000"/>
                  </a:schemeClr>
                </a:solidFill>
              </a:rPr>
              <a:t>Education Liaison</a:t>
            </a:r>
            <a:endParaRPr lang="en-US" dirty="0">
              <a:solidFill>
                <a:schemeClr val="accent2">
                  <a:lumMod val="50000"/>
                </a:schemeClr>
              </a:solidFill>
            </a:endParaRPr>
          </a:p>
          <a:p>
            <a:pPr marL="342900" indent="-342900">
              <a:buFont typeface="Arial" panose="020B0604020202020204" pitchFamily="34" charset="0"/>
              <a:buChar char="•"/>
            </a:pPr>
            <a:r>
              <a:rPr lang="en-US" dirty="0">
                <a:solidFill>
                  <a:schemeClr val="accent2">
                    <a:lumMod val="50000"/>
                  </a:schemeClr>
                </a:solidFill>
              </a:rPr>
              <a:t>Jen Adams – CARE+ Coordinator</a:t>
            </a:r>
          </a:p>
          <a:p>
            <a:pPr marL="800100" lvl="1" indent="-342900">
              <a:buFont typeface="Arial" panose="020B0604020202020204" pitchFamily="34" charset="0"/>
              <a:buChar char="•"/>
            </a:pPr>
            <a:r>
              <a:rPr lang="en-US" dirty="0">
                <a:solidFill>
                  <a:schemeClr val="accent2">
                    <a:lumMod val="50000"/>
                  </a:schemeClr>
                </a:solidFill>
              </a:rPr>
              <a:t>Math &amp; </a:t>
            </a:r>
            <a:r>
              <a:rPr lang="en-US" dirty="0" smtClean="0">
                <a:solidFill>
                  <a:schemeClr val="accent2">
                    <a:lumMod val="50000"/>
                  </a:schemeClr>
                </a:solidFill>
              </a:rPr>
              <a:t>Science Liaison</a:t>
            </a:r>
          </a:p>
          <a:p>
            <a:pPr marL="800100" lvl="1" indent="-342900">
              <a:buFont typeface="Arial" panose="020B0604020202020204" pitchFamily="34" charset="0"/>
              <a:buChar char="•"/>
            </a:pPr>
            <a:endParaRPr lang="en-US" dirty="0">
              <a:solidFill>
                <a:schemeClr val="accent2">
                  <a:lumMod val="50000"/>
                </a:schemeClr>
              </a:solidFill>
            </a:endParaRPr>
          </a:p>
          <a:p>
            <a:r>
              <a:rPr lang="en-US" b="1" dirty="0" smtClean="0">
                <a:solidFill>
                  <a:schemeClr val="accent2">
                    <a:lumMod val="50000"/>
                  </a:schemeClr>
                </a:solidFill>
              </a:rPr>
              <a:t>CARE Coaches - </a:t>
            </a:r>
            <a:r>
              <a:rPr lang="en-US" dirty="0" smtClean="0">
                <a:solidFill>
                  <a:schemeClr val="accent2">
                    <a:lumMod val="50000"/>
                  </a:schemeClr>
                </a:solidFill>
              </a:rPr>
              <a:t>Math, Science,, &amp; New Student Experience</a:t>
            </a:r>
            <a:endParaRPr lang="en-US" dirty="0">
              <a:solidFill>
                <a:schemeClr val="accent2">
                  <a:lumMod val="50000"/>
                </a:schemeClr>
              </a:solidFill>
            </a:endParaRPr>
          </a:p>
          <a:p>
            <a:pPr marL="800100" lvl="1" indent="-342900">
              <a:buFont typeface="Arial" panose="020B0604020202020204" pitchFamily="34" charset="0"/>
              <a:buChar char="•"/>
            </a:pPr>
            <a:endParaRPr lang="en-US" dirty="0"/>
          </a:p>
          <a:p>
            <a:r>
              <a:rPr lang="en-US" b="1" dirty="0">
                <a:solidFill>
                  <a:schemeClr val="accent2">
                    <a:lumMod val="50000"/>
                  </a:schemeClr>
                </a:solidFill>
              </a:rPr>
              <a:t>Branding</a:t>
            </a:r>
          </a:p>
          <a:p>
            <a:pPr marL="342900" indent="-342900">
              <a:buFont typeface="Arial" panose="020B0604020202020204" pitchFamily="34" charset="0"/>
              <a:buChar char="•"/>
            </a:pPr>
            <a:r>
              <a:rPr lang="en-US" dirty="0">
                <a:solidFill>
                  <a:schemeClr val="accent2">
                    <a:lumMod val="50000"/>
                  </a:schemeClr>
                </a:solidFill>
              </a:rPr>
              <a:t>Beginning Fall 2018, CARE+ (faculty initiated) </a:t>
            </a:r>
            <a:r>
              <a:rPr lang="en-US" dirty="0" smtClean="0">
                <a:solidFill>
                  <a:schemeClr val="accent2">
                    <a:lumMod val="50000"/>
                  </a:schemeClr>
                </a:solidFill>
              </a:rPr>
              <a:t>merged </a:t>
            </a:r>
            <a:r>
              <a:rPr lang="en-US" dirty="0">
                <a:solidFill>
                  <a:schemeClr val="accent2">
                    <a:lumMod val="50000"/>
                  </a:schemeClr>
                </a:solidFill>
              </a:rPr>
              <a:t>with tutoring (student initiated) and support services provided by the </a:t>
            </a:r>
            <a:r>
              <a:rPr lang="en-US" dirty="0">
                <a:solidFill>
                  <a:srgbClr val="C00000"/>
                </a:solidFill>
              </a:rPr>
              <a:t>Learning Support Center, </a:t>
            </a:r>
            <a:r>
              <a:rPr lang="en-US" dirty="0">
                <a:solidFill>
                  <a:schemeClr val="accent2">
                    <a:lumMod val="50000"/>
                  </a:schemeClr>
                </a:solidFill>
              </a:rPr>
              <a:t>formerly known as the Academic Success Center</a:t>
            </a:r>
            <a:r>
              <a:rPr lang="en-US" dirty="0" smtClean="0">
                <a:solidFill>
                  <a:schemeClr val="accent2">
                    <a:lumMod val="50000"/>
                  </a:schemeClr>
                </a:solidFill>
              </a:rPr>
              <a:t>.</a:t>
            </a:r>
            <a:endParaRPr lang="en-US" dirty="0"/>
          </a:p>
          <a:p>
            <a:pPr marL="800100" lvl="1" indent="-342900">
              <a:buFont typeface="Arial" panose="020B0604020202020204" pitchFamily="34" charset="0"/>
              <a:buChar char="•"/>
            </a:pPr>
            <a:r>
              <a:rPr lang="en-US" dirty="0" smtClean="0">
                <a:solidFill>
                  <a:schemeClr val="accent2">
                    <a:lumMod val="50000"/>
                  </a:schemeClr>
                </a:solidFill>
              </a:rPr>
              <a:t>CARE+ acquired a dedicated coaching suite</a:t>
            </a:r>
            <a:endParaRPr lang="en-US" dirty="0">
              <a:solidFill>
                <a:schemeClr val="accent2">
                  <a:lumMod val="50000"/>
                </a:schemeClr>
              </a:solidFill>
            </a:endParaRPr>
          </a:p>
        </p:txBody>
      </p:sp>
      <p:sp>
        <p:nvSpPr>
          <p:cNvPr id="3" name="Title 2"/>
          <p:cNvSpPr>
            <a:spLocks noGrp="1"/>
          </p:cNvSpPr>
          <p:nvPr>
            <p:ph type="title"/>
          </p:nvPr>
        </p:nvSpPr>
        <p:spPr/>
        <p:txBody>
          <a:bodyPr/>
          <a:lstStyle/>
          <a:p>
            <a:r>
              <a:rPr lang="en-US" dirty="0"/>
              <a:t>CARE+ Structure</a:t>
            </a:r>
          </a:p>
        </p:txBody>
      </p:sp>
    </p:spTree>
    <p:extLst>
      <p:ext uri="{BB962C8B-B14F-4D97-AF65-F5344CB8AC3E}">
        <p14:creationId xmlns:p14="http://schemas.microsoft.com/office/powerpoint/2010/main" val="3996876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914400" y="1951463"/>
            <a:ext cx="7467599" cy="4144536"/>
          </a:xfrm>
        </p:spPr>
        <p:txBody>
          <a:bodyPr>
            <a:normAutofit fontScale="92500" lnSpcReduction="10000"/>
          </a:bodyPr>
          <a:lstStyle/>
          <a:p>
            <a:pPr marL="342900" lvl="0" indent="-342900">
              <a:buFont typeface="Arial" panose="020B0604020202020204" pitchFamily="34" charset="0"/>
              <a:buChar char="•"/>
            </a:pPr>
            <a:r>
              <a:rPr lang="en-US" dirty="0"/>
              <a:t>Model and teach successful learning behaviors to students</a:t>
            </a:r>
          </a:p>
          <a:p>
            <a:pPr lvl="0"/>
            <a:endParaRPr lang="en-US" sz="1800" dirty="0"/>
          </a:p>
          <a:p>
            <a:pPr marL="342900" lvl="0" indent="-342900">
              <a:buFont typeface="Arial" panose="020B0604020202020204" pitchFamily="34" charset="0"/>
              <a:buChar char="•"/>
            </a:pPr>
            <a:r>
              <a:rPr lang="en-US" dirty="0"/>
              <a:t>Assist the faculty member with:</a:t>
            </a:r>
            <a:endParaRPr lang="en-US" sz="1800" dirty="0"/>
          </a:p>
          <a:p>
            <a:pPr marL="742950" lvl="1" indent="-285750">
              <a:buFont typeface="Arial" panose="020B0604020202020204" pitchFamily="34" charset="0"/>
              <a:buChar char="•"/>
            </a:pPr>
            <a:r>
              <a:rPr lang="en-US" dirty="0"/>
              <a:t>Planning &amp; supporting classroom activities</a:t>
            </a:r>
            <a:endParaRPr lang="en-US" sz="1600" dirty="0"/>
          </a:p>
          <a:p>
            <a:pPr marL="742950" lvl="1" indent="-285750">
              <a:buFont typeface="Arial" panose="020B0604020202020204" pitchFamily="34" charset="0"/>
              <a:buChar char="•"/>
            </a:pPr>
            <a:r>
              <a:rPr lang="en-US" dirty="0"/>
              <a:t>Facilitating classroom discussions</a:t>
            </a:r>
            <a:endParaRPr lang="en-US" sz="1600" dirty="0"/>
          </a:p>
          <a:p>
            <a:pPr marL="742950" lvl="1" indent="-285750">
              <a:buFont typeface="Arial" panose="020B0604020202020204" pitchFamily="34" charset="0"/>
              <a:buChar char="•"/>
            </a:pPr>
            <a:r>
              <a:rPr lang="en-US" dirty="0"/>
              <a:t>Providing information to students</a:t>
            </a:r>
          </a:p>
          <a:p>
            <a:pPr marL="742950" lvl="1" indent="-285750">
              <a:buFont typeface="Arial" panose="020B0604020202020204" pitchFamily="34" charset="0"/>
              <a:buChar char="•"/>
            </a:pPr>
            <a:endParaRPr lang="en-US" sz="1600" dirty="0"/>
          </a:p>
          <a:p>
            <a:pPr marL="342900" lvl="0" indent="-342900">
              <a:buFont typeface="Arial" panose="020B0604020202020204" pitchFamily="34" charset="0"/>
              <a:buChar char="•"/>
            </a:pPr>
            <a:r>
              <a:rPr lang="en-US" dirty="0">
                <a:solidFill>
                  <a:schemeClr val="tx2"/>
                </a:solidFill>
              </a:rPr>
              <a:t>Respond to all student referrals generated by the faculty member.</a:t>
            </a:r>
          </a:p>
          <a:p>
            <a:pPr marL="285750" lvl="0" indent="-285750">
              <a:buFont typeface="Arial" panose="020B0604020202020204" pitchFamily="34" charset="0"/>
              <a:buChar char="•"/>
            </a:pPr>
            <a:endParaRPr lang="en-US" sz="1800" dirty="0"/>
          </a:p>
          <a:p>
            <a:pPr marL="342900" lvl="0" indent="-342900">
              <a:buFont typeface="Arial" panose="020B0604020202020204" pitchFamily="34" charset="0"/>
              <a:buChar char="•"/>
            </a:pPr>
            <a:r>
              <a:rPr lang="en-US" dirty="0"/>
              <a:t>Hold group study sessions and one-on-one peer coaching sessions.</a:t>
            </a:r>
          </a:p>
          <a:p>
            <a:pPr lvl="0"/>
            <a:endParaRPr lang="en-US" dirty="0"/>
          </a:p>
          <a:p>
            <a:pPr marL="342900" lvl="0" indent="-342900">
              <a:buFont typeface="Arial" panose="020B0604020202020204" pitchFamily="34" charset="0"/>
              <a:buChar char="•"/>
            </a:pPr>
            <a:r>
              <a:rPr lang="en-US" sz="1800" dirty="0"/>
              <a:t>And more…</a:t>
            </a:r>
          </a:p>
          <a:p>
            <a:endParaRPr lang="en-US" dirty="0"/>
          </a:p>
        </p:txBody>
      </p:sp>
      <p:sp>
        <p:nvSpPr>
          <p:cNvPr id="5" name="Title 4">
            <a:extLst>
              <a:ext uri="{FF2B5EF4-FFF2-40B4-BE49-F238E27FC236}">
                <a16:creationId xmlns:a16="http://schemas.microsoft.com/office/drawing/2014/main" id="{0C7553FF-7536-47E5-ADB6-13FB80BC3996}"/>
              </a:ext>
            </a:extLst>
          </p:cNvPr>
          <p:cNvSpPr>
            <a:spLocks noGrp="1"/>
          </p:cNvSpPr>
          <p:nvPr>
            <p:ph type="title"/>
          </p:nvPr>
        </p:nvSpPr>
        <p:spPr/>
        <p:txBody>
          <a:bodyPr/>
          <a:lstStyle/>
          <a:p>
            <a:pPr algn="ctr"/>
            <a:r>
              <a:rPr lang="en-US" dirty="0"/>
              <a:t>CARE Coach</a:t>
            </a:r>
            <a:br>
              <a:rPr lang="en-US" dirty="0"/>
            </a:br>
            <a:r>
              <a:rPr lang="en-US" dirty="0"/>
              <a:t>Roles &amp; Responsibilities</a:t>
            </a:r>
          </a:p>
        </p:txBody>
      </p:sp>
    </p:spTree>
    <p:extLst>
      <p:ext uri="{BB962C8B-B14F-4D97-AF65-F5344CB8AC3E}">
        <p14:creationId xmlns:p14="http://schemas.microsoft.com/office/powerpoint/2010/main" val="3875558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3204" y="1371600"/>
            <a:ext cx="8597591" cy="4059044"/>
          </a:xfrm>
        </p:spPr>
        <p:txBody>
          <a:bodyPr>
            <a:normAutofit/>
          </a:bodyPr>
          <a:lstStyle/>
          <a:p>
            <a:r>
              <a:rPr lang="en-US" dirty="0"/>
              <a:t>Foundational Training: </a:t>
            </a:r>
            <a:r>
              <a:rPr lang="en-US" b="1" dirty="0" smtClean="0"/>
              <a:t>NASPA Certified Peer Educator </a:t>
            </a:r>
          </a:p>
          <a:p>
            <a:pPr marL="914400" lvl="1" indent="-457200">
              <a:buFont typeface="+mj-lt"/>
              <a:buAutoNum type="arabicPeriod"/>
            </a:pPr>
            <a:r>
              <a:rPr lang="en-US" dirty="0" smtClean="0"/>
              <a:t>Understanding the Power of Peer Education</a:t>
            </a:r>
          </a:p>
          <a:p>
            <a:pPr marL="914400" lvl="1" indent="-457200">
              <a:buFont typeface="+mj-lt"/>
              <a:buAutoNum type="arabicPeriod"/>
            </a:pPr>
            <a:r>
              <a:rPr lang="en-US" dirty="0" smtClean="0"/>
              <a:t>Create Change in High-Risk Behaviors</a:t>
            </a:r>
          </a:p>
          <a:p>
            <a:pPr marL="914400" lvl="1" indent="-457200">
              <a:buFont typeface="+mj-lt"/>
              <a:buAutoNum type="arabicPeriod"/>
            </a:pPr>
            <a:r>
              <a:rPr lang="en-US" dirty="0" smtClean="0"/>
              <a:t>Effective Listening</a:t>
            </a:r>
          </a:p>
          <a:p>
            <a:pPr marL="914400" lvl="1" indent="-457200">
              <a:buFont typeface="+mj-lt"/>
              <a:buAutoNum type="arabicPeriod"/>
            </a:pPr>
            <a:r>
              <a:rPr lang="en-US" dirty="0" smtClean="0"/>
              <a:t>Manage Crises, Respond, &amp; Refer</a:t>
            </a:r>
          </a:p>
          <a:p>
            <a:pPr marL="914400" lvl="1" indent="-457200">
              <a:buFont typeface="+mj-lt"/>
              <a:buAutoNum type="arabicPeriod"/>
            </a:pPr>
            <a:r>
              <a:rPr lang="en-US" dirty="0" smtClean="0"/>
              <a:t>Act as an Empowered Bystander</a:t>
            </a:r>
          </a:p>
          <a:p>
            <a:pPr marL="914400" lvl="1" indent="-457200">
              <a:buFont typeface="+mj-lt"/>
              <a:buAutoNum type="arabicPeriod"/>
            </a:pPr>
            <a:r>
              <a:rPr lang="en-US" dirty="0" smtClean="0"/>
              <a:t>Reflecting on Identities</a:t>
            </a:r>
          </a:p>
          <a:p>
            <a:pPr marL="914400" lvl="1" indent="-457200">
              <a:buFont typeface="+mj-lt"/>
              <a:buAutoNum type="arabicPeriod"/>
            </a:pPr>
            <a:r>
              <a:rPr lang="en-US" dirty="0" smtClean="0"/>
              <a:t>Programming &amp; Presentation Skills</a:t>
            </a:r>
          </a:p>
          <a:p>
            <a:pPr marL="914400" lvl="1" indent="-457200">
              <a:buFont typeface="+mj-lt"/>
              <a:buAutoNum type="arabicPeriod"/>
            </a:pPr>
            <a:r>
              <a:rPr lang="en-US" dirty="0" smtClean="0"/>
              <a:t>Group Development &amp; Success</a:t>
            </a:r>
            <a:endParaRPr lang="en-US" dirty="0"/>
          </a:p>
          <a:p>
            <a:pPr marL="0" indent="0">
              <a:buNone/>
            </a:pPr>
            <a:endParaRPr lang="en-US" dirty="0"/>
          </a:p>
          <a:p>
            <a:pPr lvl="1"/>
            <a:endParaRPr lang="en-US" dirty="0"/>
          </a:p>
          <a:p>
            <a:endParaRPr lang="en-US" dirty="0"/>
          </a:p>
          <a:p>
            <a:pPr marL="457200" lvl="1" indent="0">
              <a:buNone/>
            </a:pPr>
            <a:endParaRPr lang="en-US" dirty="0"/>
          </a:p>
          <a:p>
            <a:endParaRPr lang="en-US" dirty="0"/>
          </a:p>
        </p:txBody>
      </p:sp>
      <p:sp>
        <p:nvSpPr>
          <p:cNvPr id="4" name="Title 3"/>
          <p:cNvSpPr>
            <a:spLocks noGrp="1"/>
          </p:cNvSpPr>
          <p:nvPr>
            <p:ph type="title"/>
          </p:nvPr>
        </p:nvSpPr>
        <p:spPr>
          <a:xfrm>
            <a:off x="273204" y="395868"/>
            <a:ext cx="7867496" cy="812800"/>
          </a:xfrm>
        </p:spPr>
        <p:txBody>
          <a:bodyPr/>
          <a:lstStyle/>
          <a:p>
            <a:r>
              <a:rPr lang="en-US" dirty="0" smtClean="0"/>
              <a:t>CARE Coach Training </a:t>
            </a:r>
            <a:r>
              <a:rPr lang="en-US" dirty="0"/>
              <a:t>&amp; Preparation</a:t>
            </a:r>
          </a:p>
        </p:txBody>
      </p:sp>
      <p:pic>
        <p:nvPicPr>
          <p:cNvPr id="6" name="Picture 5"/>
          <p:cNvPicPr>
            <a:picLocks noChangeAspect="1"/>
          </p:cNvPicPr>
          <p:nvPr/>
        </p:nvPicPr>
        <p:blipFill>
          <a:blip r:embed="rId2"/>
          <a:stretch>
            <a:fillRect/>
          </a:stretch>
        </p:blipFill>
        <p:spPr>
          <a:xfrm>
            <a:off x="6575270" y="4994507"/>
            <a:ext cx="2295525" cy="872274"/>
          </a:xfrm>
          <a:prstGeom prst="rect">
            <a:avLst/>
          </a:prstGeom>
        </p:spPr>
      </p:pic>
    </p:spTree>
    <p:extLst>
      <p:ext uri="{BB962C8B-B14F-4D97-AF65-F5344CB8AC3E}">
        <p14:creationId xmlns:p14="http://schemas.microsoft.com/office/powerpoint/2010/main" val="3568996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Growth </a:t>
            </a:r>
            <a:r>
              <a:rPr lang="en-US" dirty="0"/>
              <a:t>mindset</a:t>
            </a:r>
          </a:p>
          <a:p>
            <a:r>
              <a:rPr lang="en-US" dirty="0"/>
              <a:t>Specific student populations (e.g. homeless, Veterans, etc</a:t>
            </a:r>
            <a:r>
              <a:rPr lang="en-US" dirty="0" smtClean="0"/>
              <a:t>.)</a:t>
            </a:r>
          </a:p>
          <a:p>
            <a:r>
              <a:rPr lang="en-US" dirty="0" smtClean="0"/>
              <a:t>Strengths Coaching</a:t>
            </a:r>
            <a:endParaRPr lang="en-US" dirty="0"/>
          </a:p>
          <a:p>
            <a:r>
              <a:rPr lang="en-US" dirty="0"/>
              <a:t>Peace and </a:t>
            </a:r>
            <a:r>
              <a:rPr lang="en-US" dirty="0" smtClean="0"/>
              <a:t>Justice (Principles, Conflict, etc.)</a:t>
            </a:r>
            <a:endParaRPr lang="en-US" dirty="0"/>
          </a:p>
          <a:p>
            <a:r>
              <a:rPr lang="en-US" dirty="0"/>
              <a:t>Health &amp; wellness</a:t>
            </a:r>
          </a:p>
          <a:p>
            <a:r>
              <a:rPr lang="en-US" dirty="0"/>
              <a:t>Mindfulness</a:t>
            </a:r>
          </a:p>
          <a:p>
            <a:r>
              <a:rPr lang="en-US" dirty="0"/>
              <a:t>Recognizing &amp; supporting students in emotional distress</a:t>
            </a:r>
          </a:p>
          <a:p>
            <a:r>
              <a:rPr lang="en-US" dirty="0"/>
              <a:t>Campus &amp; community </a:t>
            </a:r>
            <a:r>
              <a:rPr lang="en-US" dirty="0" smtClean="0"/>
              <a:t>resources</a:t>
            </a:r>
          </a:p>
          <a:p>
            <a:r>
              <a:rPr lang="en-US" dirty="0" smtClean="0"/>
              <a:t>And more…</a:t>
            </a:r>
            <a:endParaRPr lang="en-US" dirty="0"/>
          </a:p>
          <a:p>
            <a:endParaRPr lang="en-US" dirty="0"/>
          </a:p>
        </p:txBody>
      </p:sp>
      <p:sp>
        <p:nvSpPr>
          <p:cNvPr id="3" name="Title 2"/>
          <p:cNvSpPr>
            <a:spLocks noGrp="1"/>
          </p:cNvSpPr>
          <p:nvPr>
            <p:ph type="title"/>
          </p:nvPr>
        </p:nvSpPr>
        <p:spPr/>
        <p:txBody>
          <a:bodyPr/>
          <a:lstStyle/>
          <a:p>
            <a:r>
              <a:rPr lang="en-US" dirty="0" smtClean="0"/>
              <a:t>Weekly Training Topics</a:t>
            </a:r>
            <a:endParaRPr lang="en-US" dirty="0"/>
          </a:p>
        </p:txBody>
      </p:sp>
    </p:spTree>
    <p:extLst>
      <p:ext uri="{BB962C8B-B14F-4D97-AF65-F5344CB8AC3E}">
        <p14:creationId xmlns:p14="http://schemas.microsoft.com/office/powerpoint/2010/main" val="1615858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485B49D-3ED9-438E-AF15-EC20007B5AF5}"/>
              </a:ext>
            </a:extLst>
          </p:cNvPr>
          <p:cNvGraphicFramePr>
            <a:graphicFrameLocks noGrp="1"/>
          </p:cNvGraphicFramePr>
          <p:nvPr>
            <p:ph idx="1"/>
            <p:extLst>
              <p:ext uri="{D42A27DB-BD31-4B8C-83A1-F6EECF244321}">
                <p14:modId xmlns:p14="http://schemas.microsoft.com/office/powerpoint/2010/main" val="2666477859"/>
              </p:ext>
            </p:extLst>
          </p:nvPr>
        </p:nvGraphicFramePr>
        <p:xfrm>
          <a:off x="914400" y="1243360"/>
          <a:ext cx="7315200" cy="4265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FE2B1708-3446-4429-B2C6-767C0B90E128}"/>
              </a:ext>
            </a:extLst>
          </p:cNvPr>
          <p:cNvSpPr>
            <a:spLocks noGrp="1"/>
          </p:cNvSpPr>
          <p:nvPr>
            <p:ph type="title"/>
          </p:nvPr>
        </p:nvSpPr>
        <p:spPr>
          <a:xfrm>
            <a:off x="914400" y="172845"/>
            <a:ext cx="7315200" cy="812800"/>
          </a:xfrm>
        </p:spPr>
        <p:txBody>
          <a:bodyPr/>
          <a:lstStyle/>
          <a:p>
            <a:pPr algn="ctr"/>
            <a:r>
              <a:rPr lang="en-US" dirty="0"/>
              <a:t>The Faculty Referral Process</a:t>
            </a:r>
          </a:p>
        </p:txBody>
      </p:sp>
    </p:spTree>
    <p:extLst>
      <p:ext uri="{BB962C8B-B14F-4D97-AF65-F5344CB8AC3E}">
        <p14:creationId xmlns:p14="http://schemas.microsoft.com/office/powerpoint/2010/main" val="4113269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176454"/>
            <a:ext cx="7315200" cy="4599878"/>
          </a:xfrm>
        </p:spPr>
        <p:txBody>
          <a:bodyPr>
            <a:normAutofit fontScale="77500" lnSpcReduction="20000"/>
          </a:bodyPr>
          <a:lstStyle/>
          <a:p>
            <a:pPr marL="0" indent="0">
              <a:buNone/>
            </a:pPr>
            <a:r>
              <a:rPr lang="en-US" sz="1800" b="1" dirty="0" smtClean="0"/>
              <a:t>Spring 2018 (Pilot)</a:t>
            </a:r>
          </a:p>
          <a:p>
            <a:r>
              <a:rPr lang="en-US" sz="1800" b="1" dirty="0" smtClean="0"/>
              <a:t>7</a:t>
            </a:r>
            <a:r>
              <a:rPr lang="en-US" sz="1800" dirty="0" smtClean="0"/>
              <a:t> </a:t>
            </a:r>
            <a:r>
              <a:rPr lang="en-US" sz="1800" dirty="0"/>
              <a:t>f</a:t>
            </a:r>
            <a:r>
              <a:rPr lang="en-US" sz="1800" dirty="0" smtClean="0"/>
              <a:t>aculty</a:t>
            </a:r>
            <a:endParaRPr lang="en-US" sz="1800" dirty="0"/>
          </a:p>
          <a:p>
            <a:r>
              <a:rPr lang="en-US" sz="1800" b="1" dirty="0"/>
              <a:t>25</a:t>
            </a:r>
            <a:r>
              <a:rPr lang="en-US" sz="1800" dirty="0"/>
              <a:t> classroom sections</a:t>
            </a:r>
          </a:p>
          <a:p>
            <a:r>
              <a:rPr lang="en-US" sz="1800" b="1" dirty="0"/>
              <a:t>480</a:t>
            </a:r>
            <a:r>
              <a:rPr lang="en-US" sz="1800" dirty="0"/>
              <a:t> s</a:t>
            </a:r>
            <a:r>
              <a:rPr lang="en-US" sz="1800" dirty="0" smtClean="0"/>
              <a:t>tudents enrolled</a:t>
            </a:r>
            <a:endParaRPr lang="en-US" sz="1800" b="1" dirty="0">
              <a:solidFill>
                <a:srgbClr val="C00000"/>
              </a:solidFill>
            </a:endParaRPr>
          </a:p>
          <a:p>
            <a:r>
              <a:rPr lang="en-US" sz="1800" b="1" dirty="0" smtClean="0"/>
              <a:t>20 </a:t>
            </a:r>
            <a:r>
              <a:rPr lang="en-US" sz="1800" dirty="0" smtClean="0"/>
              <a:t>CARE Coaches</a:t>
            </a:r>
            <a:endParaRPr lang="en-US" sz="1800" dirty="0"/>
          </a:p>
          <a:p>
            <a:r>
              <a:rPr lang="en-US" sz="1800" b="1" dirty="0" smtClean="0"/>
              <a:t>38</a:t>
            </a:r>
            <a:r>
              <a:rPr lang="en-US" sz="1800" dirty="0" smtClean="0"/>
              <a:t> faculty </a:t>
            </a:r>
            <a:r>
              <a:rPr lang="en-US" sz="1800" dirty="0"/>
              <a:t>referrals </a:t>
            </a:r>
            <a:r>
              <a:rPr lang="en-US" sz="1800" dirty="0" smtClean="0"/>
              <a:t>generated</a:t>
            </a:r>
          </a:p>
          <a:p>
            <a:endParaRPr lang="en-US" sz="1800" dirty="0"/>
          </a:p>
          <a:p>
            <a:pPr marL="0" indent="0">
              <a:buNone/>
            </a:pPr>
            <a:r>
              <a:rPr lang="en-US" sz="1800" b="1" dirty="0" smtClean="0"/>
              <a:t>Summer 2018</a:t>
            </a:r>
          </a:p>
          <a:p>
            <a:r>
              <a:rPr lang="en-US" sz="1800" b="1" dirty="0" smtClean="0"/>
              <a:t>16 </a:t>
            </a:r>
            <a:r>
              <a:rPr lang="en-US" sz="1800" dirty="0" smtClean="0"/>
              <a:t>faculty</a:t>
            </a:r>
          </a:p>
          <a:p>
            <a:r>
              <a:rPr lang="en-US" sz="1800" b="1" dirty="0" smtClean="0"/>
              <a:t>32 </a:t>
            </a:r>
            <a:r>
              <a:rPr lang="en-US" sz="1800" dirty="0" smtClean="0"/>
              <a:t>sections</a:t>
            </a:r>
          </a:p>
          <a:p>
            <a:r>
              <a:rPr lang="en-US" sz="1800" b="1" dirty="0" smtClean="0"/>
              <a:t>696</a:t>
            </a:r>
            <a:r>
              <a:rPr lang="en-US" sz="1800" dirty="0" smtClean="0"/>
              <a:t> students enrolled</a:t>
            </a:r>
          </a:p>
          <a:p>
            <a:r>
              <a:rPr lang="en-US" sz="1800" b="1" dirty="0" smtClean="0"/>
              <a:t>25</a:t>
            </a:r>
            <a:r>
              <a:rPr lang="en-US" sz="1800" dirty="0" smtClean="0"/>
              <a:t> CARE Coaches</a:t>
            </a:r>
          </a:p>
          <a:p>
            <a:r>
              <a:rPr lang="en-US" sz="1800" b="1" dirty="0" smtClean="0"/>
              <a:t>46</a:t>
            </a:r>
            <a:r>
              <a:rPr lang="en-US" sz="1800" dirty="0" smtClean="0"/>
              <a:t> faculty referrals generated</a:t>
            </a:r>
          </a:p>
          <a:p>
            <a:endParaRPr lang="en-US" sz="1800" dirty="0"/>
          </a:p>
          <a:p>
            <a:pPr marL="0" indent="0">
              <a:buNone/>
            </a:pPr>
            <a:r>
              <a:rPr lang="en-US" sz="1800" b="1" dirty="0" smtClean="0"/>
              <a:t>Fall 2018</a:t>
            </a:r>
          </a:p>
          <a:p>
            <a:r>
              <a:rPr lang="en-US" sz="1800" b="1" dirty="0" smtClean="0"/>
              <a:t>21</a:t>
            </a:r>
            <a:r>
              <a:rPr lang="en-US" sz="1800" dirty="0" smtClean="0"/>
              <a:t> faculty</a:t>
            </a:r>
          </a:p>
          <a:p>
            <a:r>
              <a:rPr lang="en-US" sz="1800" b="1" dirty="0" smtClean="0"/>
              <a:t>74</a:t>
            </a:r>
            <a:r>
              <a:rPr lang="en-US" sz="1800" dirty="0" smtClean="0"/>
              <a:t> Sections</a:t>
            </a:r>
          </a:p>
          <a:p>
            <a:r>
              <a:rPr lang="en-US" sz="1800" b="1" dirty="0" smtClean="0"/>
              <a:t>1884</a:t>
            </a:r>
            <a:r>
              <a:rPr lang="en-US" sz="1800" dirty="0" smtClean="0"/>
              <a:t> students enrolled</a:t>
            </a:r>
          </a:p>
          <a:p>
            <a:r>
              <a:rPr lang="en-US" sz="1800" b="1" dirty="0" smtClean="0"/>
              <a:t>28</a:t>
            </a:r>
            <a:r>
              <a:rPr lang="en-US" sz="1800" dirty="0" smtClean="0"/>
              <a:t> CARE Coaches</a:t>
            </a:r>
          </a:p>
          <a:p>
            <a:r>
              <a:rPr lang="en-US" sz="1800" b="1" dirty="0" smtClean="0"/>
              <a:t>40 </a:t>
            </a:r>
            <a:r>
              <a:rPr lang="en-US" sz="1800" dirty="0" smtClean="0"/>
              <a:t>Referrals to-date</a:t>
            </a:r>
          </a:p>
          <a:p>
            <a:endParaRPr lang="en-US" sz="1800" dirty="0" smtClean="0"/>
          </a:p>
          <a:p>
            <a:endParaRPr lang="en-US" sz="1800" dirty="0" smtClean="0"/>
          </a:p>
          <a:p>
            <a:endParaRPr lang="en-US" sz="1800" dirty="0" smtClean="0"/>
          </a:p>
          <a:p>
            <a:endParaRPr lang="en-US" sz="1800" dirty="0" smtClean="0"/>
          </a:p>
          <a:p>
            <a:pPr marL="0" indent="0">
              <a:buNone/>
            </a:pPr>
            <a:endParaRPr lang="en-US" sz="1800" dirty="0"/>
          </a:p>
          <a:p>
            <a:endParaRPr lang="en-US" dirty="0"/>
          </a:p>
        </p:txBody>
      </p:sp>
      <p:sp>
        <p:nvSpPr>
          <p:cNvPr id="3" name="Title 2"/>
          <p:cNvSpPr>
            <a:spLocks noGrp="1"/>
          </p:cNvSpPr>
          <p:nvPr>
            <p:ph type="title"/>
          </p:nvPr>
        </p:nvSpPr>
        <p:spPr>
          <a:xfrm>
            <a:off x="914400" y="279400"/>
            <a:ext cx="7315200" cy="812800"/>
          </a:xfrm>
        </p:spPr>
        <p:txBody>
          <a:bodyPr/>
          <a:lstStyle/>
          <a:p>
            <a:r>
              <a:rPr lang="en-US" dirty="0"/>
              <a:t>By the Numbers…</a:t>
            </a:r>
          </a:p>
        </p:txBody>
      </p:sp>
    </p:spTree>
    <p:extLst>
      <p:ext uri="{BB962C8B-B14F-4D97-AF65-F5344CB8AC3E}">
        <p14:creationId xmlns:p14="http://schemas.microsoft.com/office/powerpoint/2010/main" val="289632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600200"/>
            <a:ext cx="3581400" cy="3618571"/>
          </a:xfrm>
        </p:spPr>
        <p:txBody>
          <a:bodyPr>
            <a:normAutofit fontScale="85000" lnSpcReduction="20000"/>
          </a:bodyPr>
          <a:lstStyle/>
          <a:p>
            <a:pPr marL="0" indent="0" algn="ctr">
              <a:buNone/>
            </a:pPr>
            <a:r>
              <a:rPr lang="en-US" u="sng" dirty="0"/>
              <a:t>NSE (Online)</a:t>
            </a:r>
          </a:p>
          <a:p>
            <a:r>
              <a:rPr lang="en-US" b="1" dirty="0"/>
              <a:t>78% </a:t>
            </a:r>
            <a:r>
              <a:rPr lang="en-US" dirty="0"/>
              <a:t>response rate (n=47)</a:t>
            </a:r>
          </a:p>
          <a:p>
            <a:endParaRPr lang="en-US" dirty="0"/>
          </a:p>
          <a:p>
            <a:r>
              <a:rPr lang="en-US" b="1" dirty="0"/>
              <a:t>80% </a:t>
            </a:r>
            <a:r>
              <a:rPr lang="en-US" dirty="0"/>
              <a:t>of students reported an increased awareness of resources at Valencia.</a:t>
            </a:r>
          </a:p>
          <a:p>
            <a:endParaRPr lang="en-US" dirty="0"/>
          </a:p>
          <a:p>
            <a:r>
              <a:rPr lang="en-US" b="1" dirty="0"/>
              <a:t>66% </a:t>
            </a:r>
            <a:r>
              <a:rPr lang="en-US" dirty="0"/>
              <a:t>reported that having a coach has increased their sense of belonging at Valencia</a:t>
            </a:r>
          </a:p>
          <a:p>
            <a:endParaRPr lang="en-US" dirty="0"/>
          </a:p>
          <a:p>
            <a:r>
              <a:rPr lang="en-US" b="1" dirty="0"/>
              <a:t>69% </a:t>
            </a:r>
            <a:r>
              <a:rPr lang="en-US" dirty="0"/>
              <a:t>believe their confidence to overcome challenges has improved after working with a CARE Coach.</a:t>
            </a:r>
          </a:p>
        </p:txBody>
      </p:sp>
      <p:sp>
        <p:nvSpPr>
          <p:cNvPr id="3" name="Content Placeholder 2"/>
          <p:cNvSpPr>
            <a:spLocks noGrp="1"/>
          </p:cNvSpPr>
          <p:nvPr>
            <p:ph sz="half" idx="2"/>
          </p:nvPr>
        </p:nvSpPr>
        <p:spPr/>
        <p:txBody>
          <a:bodyPr>
            <a:normAutofit fontScale="85000" lnSpcReduction="20000"/>
          </a:bodyPr>
          <a:lstStyle/>
          <a:p>
            <a:pPr marL="0" indent="0" algn="ctr">
              <a:buNone/>
            </a:pPr>
            <a:r>
              <a:rPr lang="en-US" u="sng" dirty="0"/>
              <a:t>Math, Science, &amp; English</a:t>
            </a:r>
          </a:p>
          <a:p>
            <a:r>
              <a:rPr lang="en-US" b="1" dirty="0"/>
              <a:t>8% </a:t>
            </a:r>
            <a:r>
              <a:rPr lang="en-US" dirty="0"/>
              <a:t>response rate (n=50)</a:t>
            </a:r>
          </a:p>
          <a:p>
            <a:pPr marL="0" indent="0">
              <a:buNone/>
            </a:pPr>
            <a:endParaRPr lang="en-US" dirty="0"/>
          </a:p>
          <a:p>
            <a:r>
              <a:rPr lang="en-US" b="1" dirty="0"/>
              <a:t>84% </a:t>
            </a:r>
            <a:r>
              <a:rPr lang="en-US" dirty="0"/>
              <a:t>of students reported an increased awareness of resources at Valencia.</a:t>
            </a:r>
          </a:p>
          <a:p>
            <a:endParaRPr lang="en-US" dirty="0"/>
          </a:p>
          <a:p>
            <a:r>
              <a:rPr lang="en-US" b="1" dirty="0"/>
              <a:t>85% </a:t>
            </a:r>
            <a:r>
              <a:rPr lang="en-US" dirty="0"/>
              <a:t>reported that having a coach has increased their sense of belonging at Valencia</a:t>
            </a:r>
          </a:p>
          <a:p>
            <a:endParaRPr lang="en-US" dirty="0"/>
          </a:p>
          <a:p>
            <a:r>
              <a:rPr lang="en-US" b="1" dirty="0"/>
              <a:t>75% </a:t>
            </a:r>
            <a:r>
              <a:rPr lang="en-US" dirty="0"/>
              <a:t>believe their confidence to overcome challenges has improved after working with a CARE Coach.</a:t>
            </a:r>
          </a:p>
          <a:p>
            <a:endParaRPr lang="en-US" dirty="0"/>
          </a:p>
        </p:txBody>
      </p:sp>
      <p:sp>
        <p:nvSpPr>
          <p:cNvPr id="4" name="Title 3"/>
          <p:cNvSpPr>
            <a:spLocks noGrp="1"/>
          </p:cNvSpPr>
          <p:nvPr>
            <p:ph type="title"/>
          </p:nvPr>
        </p:nvSpPr>
        <p:spPr/>
        <p:txBody>
          <a:bodyPr/>
          <a:lstStyle/>
          <a:p>
            <a:pPr algn="ctr"/>
            <a:r>
              <a:rPr lang="en-US" dirty="0"/>
              <a:t>Summer 2018 Survey Results</a:t>
            </a:r>
          </a:p>
        </p:txBody>
      </p:sp>
    </p:spTree>
    <p:extLst>
      <p:ext uri="{BB962C8B-B14F-4D97-AF65-F5344CB8AC3E}">
        <p14:creationId xmlns:p14="http://schemas.microsoft.com/office/powerpoint/2010/main" val="3192146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Quotes</a:t>
            </a:r>
          </a:p>
        </p:txBody>
      </p:sp>
      <p:sp>
        <p:nvSpPr>
          <p:cNvPr id="4" name="Content Placeholder 3"/>
          <p:cNvSpPr txBox="1">
            <a:spLocks noGrp="1"/>
          </p:cNvSpPr>
          <p:nvPr>
            <p:ph idx="1"/>
          </p:nvPr>
        </p:nvSpPr>
        <p:spPr>
          <a:xfrm>
            <a:off x="914400" y="1600200"/>
            <a:ext cx="7315200" cy="1477328"/>
          </a:xfrm>
          <a:prstGeom prst="rect">
            <a:avLst/>
          </a:prstGeom>
          <a:noFill/>
        </p:spPr>
        <p:txBody>
          <a:bodyPr wrap="square" rtlCol="0">
            <a:spAutoFit/>
          </a:bodyPr>
          <a:lstStyle/>
          <a:p>
            <a:pPr marL="0" indent="0">
              <a:buNone/>
            </a:pPr>
            <a:r>
              <a:rPr lang="en-US" sz="1800" dirty="0"/>
              <a:t>“I believe this is the best college I have ever attended and please keep these programs in place to help all the students it only takes 1 person to believe in you and these coaches and your school show you want students to grow and make a life not just collect there money.” – NSE Student</a:t>
            </a:r>
          </a:p>
        </p:txBody>
      </p:sp>
      <p:sp>
        <p:nvSpPr>
          <p:cNvPr id="5" name="Content Placeholder 3"/>
          <p:cNvSpPr txBox="1">
            <a:spLocks/>
          </p:cNvSpPr>
          <p:nvPr/>
        </p:nvSpPr>
        <p:spPr>
          <a:xfrm>
            <a:off x="914400" y="3456166"/>
            <a:ext cx="7315200" cy="1754326"/>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000" kern="1200">
                <a:solidFill>
                  <a:srgbClr val="636463"/>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82838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82838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82838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82838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“The care program has had a significant impact on my academic success through encouragement and providing resources I was unaware of. The environment provided with care is safe and reassuring it is motivating to work with students who have gone through the class and understand often where it is the students struggle..” – Math Student</a:t>
            </a:r>
          </a:p>
        </p:txBody>
      </p:sp>
    </p:spTree>
    <p:extLst>
      <p:ext uri="{BB962C8B-B14F-4D97-AF65-F5344CB8AC3E}">
        <p14:creationId xmlns:p14="http://schemas.microsoft.com/office/powerpoint/2010/main" val="3353674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E8E13-10ED-F24B-908E-BB0305E50A0B}"/>
              </a:ext>
            </a:extLst>
          </p:cNvPr>
          <p:cNvPicPr>
            <a:picLocks noChangeAspect="1"/>
          </p:cNvPicPr>
          <p:nvPr/>
        </p:nvPicPr>
        <p:blipFill>
          <a:blip r:embed="rId2"/>
          <a:stretch>
            <a:fillRect/>
          </a:stretch>
        </p:blipFill>
        <p:spPr>
          <a:xfrm>
            <a:off x="0" y="0"/>
            <a:ext cx="5813412" cy="6883400"/>
          </a:xfrm>
          <a:prstGeom prst="rect">
            <a:avLst/>
          </a:prstGeom>
        </p:spPr>
      </p:pic>
      <p:pic>
        <p:nvPicPr>
          <p:cNvPr id="5" name="Picture 14" descr="Image result for aspen prize winner">
            <a:extLst>
              <a:ext uri="{FF2B5EF4-FFF2-40B4-BE49-F238E27FC236}">
                <a16:creationId xmlns:a16="http://schemas.microsoft.com/office/drawing/2014/main" id="{EA4E15F6-F268-144B-90D0-0A5F545E858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80113" y="650298"/>
            <a:ext cx="956502" cy="11478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19C04C-CF21-9A41-A74A-22AEAF25D807}"/>
              </a:ext>
            </a:extLst>
          </p:cNvPr>
          <p:cNvSpPr/>
          <p:nvPr/>
        </p:nvSpPr>
        <p:spPr>
          <a:xfrm>
            <a:off x="7112312" y="901033"/>
            <a:ext cx="2176140" cy="646331"/>
          </a:xfrm>
          <a:prstGeom prst="rect">
            <a:avLst/>
          </a:prstGeom>
        </p:spPr>
        <p:txBody>
          <a:bodyPr wrap="square">
            <a:spAutoFit/>
          </a:bodyPr>
          <a:lstStyle/>
          <a:p>
            <a:r>
              <a:rPr lang="en-US" sz="1200" i="1" dirty="0"/>
              <a:t>Valencia named “</a:t>
            </a:r>
            <a:r>
              <a:rPr lang="en-US" sz="1200" b="1" i="1" dirty="0"/>
              <a:t>best community college in the nation in 2011”</a:t>
            </a:r>
          </a:p>
        </p:txBody>
      </p:sp>
      <p:pic>
        <p:nvPicPr>
          <p:cNvPr id="7" name="Picture 2" descr="Image result for league for innovation graphic">
            <a:extLst>
              <a:ext uri="{FF2B5EF4-FFF2-40B4-BE49-F238E27FC236}">
                <a16:creationId xmlns:a16="http://schemas.microsoft.com/office/drawing/2014/main" id="{3D12C935-9C5D-8E41-854F-67AABE28DB5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36753" y="1876907"/>
            <a:ext cx="1243221" cy="12432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0E1646-7D35-B34F-8AF7-6AAB29C5DC33}"/>
              </a:ext>
            </a:extLst>
          </p:cNvPr>
          <p:cNvSpPr txBox="1"/>
          <p:nvPr/>
        </p:nvSpPr>
        <p:spPr>
          <a:xfrm>
            <a:off x="7120649" y="1723677"/>
            <a:ext cx="2061532" cy="1384995"/>
          </a:xfrm>
          <a:prstGeom prst="rect">
            <a:avLst/>
          </a:prstGeom>
          <a:noFill/>
        </p:spPr>
        <p:txBody>
          <a:bodyPr wrap="square" rtlCol="0">
            <a:spAutoFit/>
          </a:bodyPr>
          <a:lstStyle/>
          <a:p>
            <a:r>
              <a:rPr lang="en-US" sz="1200" i="1" dirty="0"/>
              <a:t>Honored as a </a:t>
            </a:r>
            <a:r>
              <a:rPr lang="en-US" sz="1200" b="1" i="1" dirty="0"/>
              <a:t>Vanguard Learning College </a:t>
            </a:r>
            <a:r>
              <a:rPr lang="en-US" sz="1200" i="1" dirty="0"/>
              <a:t>in 2001 by the League for Innovation in the Community College</a:t>
            </a:r>
            <a:r>
              <a:rPr lang="en-US" sz="1200" dirty="0"/>
              <a:t> </a:t>
            </a:r>
            <a:r>
              <a:rPr lang="en-US" sz="1200" i="1" dirty="0"/>
              <a:t>and Joined board of directors in 2016.</a:t>
            </a:r>
          </a:p>
        </p:txBody>
      </p:sp>
      <p:pic>
        <p:nvPicPr>
          <p:cNvPr id="9" name="Picture 8">
            <a:extLst>
              <a:ext uri="{FF2B5EF4-FFF2-40B4-BE49-F238E27FC236}">
                <a16:creationId xmlns:a16="http://schemas.microsoft.com/office/drawing/2014/main" id="{DD9DB63E-C971-7547-9CCA-B911F0ABAE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44985" y="3245547"/>
            <a:ext cx="1054523" cy="850158"/>
          </a:xfrm>
          <a:prstGeom prst="rect">
            <a:avLst/>
          </a:prstGeom>
          <a:solidFill>
            <a:schemeClr val="bg1">
              <a:lumMod val="65000"/>
            </a:schemeClr>
          </a:solidFill>
          <a:ln>
            <a:solidFill>
              <a:srgbClr val="92D050"/>
            </a:solidFill>
          </a:ln>
        </p:spPr>
      </p:pic>
      <p:sp>
        <p:nvSpPr>
          <p:cNvPr id="10" name="TextBox 9">
            <a:extLst>
              <a:ext uri="{FF2B5EF4-FFF2-40B4-BE49-F238E27FC236}">
                <a16:creationId xmlns:a16="http://schemas.microsoft.com/office/drawing/2014/main" id="{CC5C0B3A-40BD-F34B-ABE7-E4702DF067BB}"/>
              </a:ext>
            </a:extLst>
          </p:cNvPr>
          <p:cNvSpPr txBox="1"/>
          <p:nvPr/>
        </p:nvSpPr>
        <p:spPr>
          <a:xfrm>
            <a:off x="7150493" y="3120619"/>
            <a:ext cx="2031688" cy="1200329"/>
          </a:xfrm>
          <a:prstGeom prst="rect">
            <a:avLst/>
          </a:prstGeom>
          <a:noFill/>
        </p:spPr>
        <p:txBody>
          <a:bodyPr wrap="square" rtlCol="0">
            <a:spAutoFit/>
          </a:bodyPr>
          <a:lstStyle/>
          <a:p>
            <a:r>
              <a:rPr lang="en-US" sz="1200" i="1" dirty="0"/>
              <a:t>2009, Valencia was named an </a:t>
            </a:r>
            <a:r>
              <a:rPr lang="en-US" sz="1200" b="1" i="1" dirty="0"/>
              <a:t>ATD</a:t>
            </a:r>
            <a:r>
              <a:rPr lang="en-US" sz="1200" i="1" dirty="0"/>
              <a:t> </a:t>
            </a:r>
            <a:r>
              <a:rPr lang="en-US" sz="1200" b="1" i="1" dirty="0"/>
              <a:t>Leader College </a:t>
            </a:r>
            <a:r>
              <a:rPr lang="en-US" sz="1200" i="1" dirty="0"/>
              <a:t>and </a:t>
            </a:r>
            <a:r>
              <a:rPr lang="en-US" sz="1200" b="1" i="1" dirty="0"/>
              <a:t>earned the first Leah Meyer Austin Award </a:t>
            </a:r>
            <a:r>
              <a:rPr lang="en-US" sz="1200" i="1" dirty="0"/>
              <a:t>for Excellence in Student Success</a:t>
            </a:r>
            <a:endParaRPr lang="en-US" sz="1200" dirty="0"/>
          </a:p>
        </p:txBody>
      </p:sp>
      <p:pic>
        <p:nvPicPr>
          <p:cNvPr id="11" name="Picture 10">
            <a:extLst>
              <a:ext uri="{FF2B5EF4-FFF2-40B4-BE49-F238E27FC236}">
                <a16:creationId xmlns:a16="http://schemas.microsoft.com/office/drawing/2014/main" id="{5D05ED83-C650-6848-8B54-5DF27F2EE67C}"/>
              </a:ext>
            </a:extLst>
          </p:cNvPr>
          <p:cNvPicPr>
            <a:picLocks noChangeAspect="1"/>
          </p:cNvPicPr>
          <p:nvPr/>
        </p:nvPicPr>
        <p:blipFill>
          <a:blip r:embed="rId6"/>
          <a:stretch>
            <a:fillRect/>
          </a:stretch>
        </p:blipFill>
        <p:spPr>
          <a:xfrm>
            <a:off x="5944985" y="4273158"/>
            <a:ext cx="1112117" cy="1161078"/>
          </a:xfrm>
          <a:prstGeom prst="rect">
            <a:avLst/>
          </a:prstGeom>
        </p:spPr>
      </p:pic>
      <p:sp>
        <p:nvSpPr>
          <p:cNvPr id="12" name="TextBox 11">
            <a:extLst>
              <a:ext uri="{FF2B5EF4-FFF2-40B4-BE49-F238E27FC236}">
                <a16:creationId xmlns:a16="http://schemas.microsoft.com/office/drawing/2014/main" id="{4BF9C6DB-57CE-5F4D-BE5C-F4DE7D644F4C}"/>
              </a:ext>
            </a:extLst>
          </p:cNvPr>
          <p:cNvSpPr txBox="1"/>
          <p:nvPr/>
        </p:nvSpPr>
        <p:spPr>
          <a:xfrm>
            <a:off x="7188675" y="4345865"/>
            <a:ext cx="1955325" cy="1015663"/>
          </a:xfrm>
          <a:prstGeom prst="rect">
            <a:avLst/>
          </a:prstGeom>
          <a:noFill/>
        </p:spPr>
        <p:txBody>
          <a:bodyPr wrap="square" rtlCol="0">
            <a:spAutoFit/>
          </a:bodyPr>
          <a:lstStyle/>
          <a:p>
            <a:r>
              <a:rPr lang="en-US" sz="1200" dirty="0"/>
              <a:t>Valencia received the 2017 Great Colleges to Work For designation awarded by The Chronicle of Higher Education</a:t>
            </a:r>
          </a:p>
        </p:txBody>
      </p:sp>
      <p:pic>
        <p:nvPicPr>
          <p:cNvPr id="13" name="Picture 12">
            <a:extLst>
              <a:ext uri="{FF2B5EF4-FFF2-40B4-BE49-F238E27FC236}">
                <a16:creationId xmlns:a16="http://schemas.microsoft.com/office/drawing/2014/main" id="{B50F6642-B0EE-964B-A7F5-7C0BE3BB8459}"/>
              </a:ext>
            </a:extLst>
          </p:cNvPr>
          <p:cNvPicPr>
            <a:picLocks noChangeAspect="1"/>
          </p:cNvPicPr>
          <p:nvPr/>
        </p:nvPicPr>
        <p:blipFill>
          <a:blip r:embed="rId7"/>
          <a:stretch>
            <a:fillRect/>
          </a:stretch>
        </p:blipFill>
        <p:spPr>
          <a:xfrm>
            <a:off x="5944985" y="5588421"/>
            <a:ext cx="1167327" cy="1154162"/>
          </a:xfrm>
          <a:prstGeom prst="rect">
            <a:avLst/>
          </a:prstGeom>
        </p:spPr>
      </p:pic>
      <p:sp>
        <p:nvSpPr>
          <p:cNvPr id="14" name="TextBox 13">
            <a:extLst>
              <a:ext uri="{FF2B5EF4-FFF2-40B4-BE49-F238E27FC236}">
                <a16:creationId xmlns:a16="http://schemas.microsoft.com/office/drawing/2014/main" id="{37093FB3-5689-3A43-9EF5-ADD2D8B2F480}"/>
              </a:ext>
            </a:extLst>
          </p:cNvPr>
          <p:cNvSpPr txBox="1"/>
          <p:nvPr/>
        </p:nvSpPr>
        <p:spPr>
          <a:xfrm>
            <a:off x="7214598" y="5380539"/>
            <a:ext cx="1825751" cy="1384995"/>
          </a:xfrm>
          <a:prstGeom prst="rect">
            <a:avLst/>
          </a:prstGeom>
          <a:noFill/>
        </p:spPr>
        <p:txBody>
          <a:bodyPr wrap="square" rtlCol="0">
            <a:spAutoFit/>
          </a:bodyPr>
          <a:lstStyle/>
          <a:p>
            <a:r>
              <a:rPr lang="en-US" sz="1200" dirty="0"/>
              <a:t>Named a winner of the inaugural Siemens-Aspen Community College STEM Award by the Aspen Institute College Excellence Program. (2018) </a:t>
            </a:r>
          </a:p>
        </p:txBody>
      </p:sp>
    </p:spTree>
    <p:extLst>
      <p:ext uri="{BB962C8B-B14F-4D97-AF65-F5344CB8AC3E}">
        <p14:creationId xmlns:p14="http://schemas.microsoft.com/office/powerpoint/2010/main" val="568184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3268" y="3083312"/>
            <a:ext cx="4438186" cy="812800"/>
          </a:xfrm>
        </p:spPr>
        <p:txBody>
          <a:bodyPr/>
          <a:lstStyle/>
          <a:p>
            <a:r>
              <a:rPr lang="en-US" dirty="0"/>
              <a:t>The Future of CARE </a:t>
            </a:r>
          </a:p>
        </p:txBody>
      </p:sp>
    </p:spTree>
    <p:extLst>
      <p:ext uri="{BB962C8B-B14F-4D97-AF65-F5344CB8AC3E}">
        <p14:creationId xmlns:p14="http://schemas.microsoft.com/office/powerpoint/2010/main" val="87022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7315200" cy="3472543"/>
          </a:xfrm>
        </p:spPr>
        <p:txBody>
          <a:bodyPr>
            <a:normAutofit fontScale="85000" lnSpcReduction="10000"/>
          </a:bodyPr>
          <a:lstStyle/>
          <a:p>
            <a:r>
              <a:rPr lang="en-US" dirty="0"/>
              <a:t>CARE Academy </a:t>
            </a:r>
          </a:p>
          <a:p>
            <a:r>
              <a:rPr lang="en-US" dirty="0"/>
              <a:t>Strategic Partnerships</a:t>
            </a:r>
          </a:p>
          <a:p>
            <a:pPr lvl="1"/>
            <a:r>
              <a:rPr lang="en-US" dirty="0"/>
              <a:t>Student Services</a:t>
            </a:r>
          </a:p>
          <a:p>
            <a:pPr lvl="1"/>
            <a:r>
              <a:rPr lang="en-US" dirty="0"/>
              <a:t>Faculty Development</a:t>
            </a:r>
          </a:p>
          <a:p>
            <a:pPr lvl="1"/>
            <a:r>
              <a:rPr lang="en-US" dirty="0"/>
              <a:t>Organizational Development (HR)</a:t>
            </a:r>
          </a:p>
          <a:p>
            <a:r>
              <a:rPr lang="en-US" dirty="0"/>
              <a:t>Site Visit to Colorado Schools </a:t>
            </a:r>
          </a:p>
          <a:p>
            <a:pPr lvl="1"/>
            <a:r>
              <a:rPr lang="en-US" dirty="0"/>
              <a:t>Colorado State University </a:t>
            </a:r>
          </a:p>
          <a:p>
            <a:pPr lvl="1"/>
            <a:r>
              <a:rPr lang="en-US" dirty="0"/>
              <a:t>Arapahoe Community College </a:t>
            </a:r>
          </a:p>
          <a:p>
            <a:pPr lvl="1"/>
            <a:r>
              <a:rPr lang="en-US" dirty="0"/>
              <a:t>Front Range Community College </a:t>
            </a:r>
          </a:p>
          <a:p>
            <a:pPr marL="400050"/>
            <a:r>
              <a:rPr lang="en-US" dirty="0"/>
              <a:t>EAB Deployment </a:t>
            </a:r>
          </a:p>
          <a:p>
            <a:pPr marL="800100" lvl="1"/>
            <a:r>
              <a:rPr lang="en-US" dirty="0"/>
              <a:t>Strengthen Communication </a:t>
            </a:r>
          </a:p>
          <a:p>
            <a:pPr marL="800100" lvl="1"/>
            <a:r>
              <a:rPr lang="en-US" dirty="0"/>
              <a:t>Creating and closing communication loops</a:t>
            </a:r>
          </a:p>
          <a:p>
            <a:pPr marL="114300" indent="0">
              <a:buNone/>
            </a:pPr>
            <a:endParaRPr lang="en-US" dirty="0"/>
          </a:p>
          <a:p>
            <a:pPr marL="800100" lvl="1"/>
            <a:endParaRPr lang="en-US" dirty="0"/>
          </a:p>
        </p:txBody>
      </p:sp>
      <p:sp>
        <p:nvSpPr>
          <p:cNvPr id="3" name="Title 2"/>
          <p:cNvSpPr>
            <a:spLocks noGrp="1"/>
          </p:cNvSpPr>
          <p:nvPr>
            <p:ph type="title"/>
          </p:nvPr>
        </p:nvSpPr>
        <p:spPr/>
        <p:txBody>
          <a:bodyPr/>
          <a:lstStyle/>
          <a:p>
            <a:r>
              <a:rPr lang="en-US" dirty="0"/>
              <a:t>Phase 2 – Support Services </a:t>
            </a:r>
          </a:p>
        </p:txBody>
      </p:sp>
    </p:spTree>
    <p:extLst>
      <p:ext uri="{BB962C8B-B14F-4D97-AF65-F5344CB8AC3E}">
        <p14:creationId xmlns:p14="http://schemas.microsoft.com/office/powerpoint/2010/main" val="303529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1DF71-A46E-D04F-A3CC-4A989566D2D3}"/>
              </a:ext>
            </a:extLst>
          </p:cNvPr>
          <p:cNvSpPr>
            <a:spLocks noGrp="1"/>
          </p:cNvSpPr>
          <p:nvPr>
            <p:ph type="body" idx="1"/>
          </p:nvPr>
        </p:nvSpPr>
        <p:spPr>
          <a:xfrm>
            <a:off x="1405054" y="3622518"/>
            <a:ext cx="6947210" cy="1161356"/>
          </a:xfrm>
          <a:noFill/>
        </p:spPr>
        <p:txBody>
          <a:bodyPr>
            <a:normAutofit fontScale="77500" lnSpcReduction="20000"/>
          </a:bodyPr>
          <a:lstStyle/>
          <a:p>
            <a:pPr>
              <a:lnSpc>
                <a:spcPct val="120000"/>
              </a:lnSpc>
              <a:spcBef>
                <a:spcPts val="0"/>
              </a:spcBef>
            </a:pPr>
            <a:r>
              <a:rPr lang="en-US" sz="2900" dirty="0"/>
              <a:t>Leonard C. Bass </a:t>
            </a:r>
            <a:r>
              <a:rPr lang="en-US" sz="2900" dirty="0" smtClean="0"/>
              <a:t>– lbass11@valenciacollege.edu</a:t>
            </a:r>
          </a:p>
          <a:p>
            <a:pPr>
              <a:lnSpc>
                <a:spcPct val="120000"/>
              </a:lnSpc>
              <a:spcBef>
                <a:spcPts val="0"/>
              </a:spcBef>
            </a:pPr>
            <a:r>
              <a:rPr lang="en-US" sz="2900" dirty="0" smtClean="0"/>
              <a:t>Chris </a:t>
            </a:r>
            <a:r>
              <a:rPr lang="en-US" sz="2900" dirty="0"/>
              <a:t>Teumer </a:t>
            </a:r>
            <a:r>
              <a:rPr lang="en-US" sz="2900" dirty="0"/>
              <a:t>– </a:t>
            </a:r>
            <a:r>
              <a:rPr lang="en-US" sz="2900" dirty="0" smtClean="0"/>
              <a:t>cteumer@valenciacollege.edu</a:t>
            </a:r>
            <a:r>
              <a:rPr lang="en-US" dirty="0" smtClean="0">
                <a:solidFill>
                  <a:srgbClr val="0070C0"/>
                </a:solidFill>
                <a:hlinkClick r:id="rId2"/>
              </a:rPr>
              <a:t>college.edu</a:t>
            </a:r>
            <a:endParaRPr lang="en-US" dirty="0">
              <a:solidFill>
                <a:srgbClr val="0070C0"/>
              </a:solidFill>
            </a:endParaRPr>
          </a:p>
        </p:txBody>
      </p:sp>
      <p:sp>
        <p:nvSpPr>
          <p:cNvPr id="3" name="Title 2">
            <a:extLst>
              <a:ext uri="{FF2B5EF4-FFF2-40B4-BE49-F238E27FC236}">
                <a16:creationId xmlns:a16="http://schemas.microsoft.com/office/drawing/2014/main" id="{DE00BBB8-EBFE-5E49-A86B-041864710734}"/>
              </a:ext>
            </a:extLst>
          </p:cNvPr>
          <p:cNvSpPr>
            <a:spLocks noGrp="1"/>
          </p:cNvSpPr>
          <p:nvPr>
            <p:ph type="title"/>
          </p:nvPr>
        </p:nvSpPr>
        <p:spPr>
          <a:xfrm>
            <a:off x="2147296" y="2602869"/>
            <a:ext cx="4541179" cy="812800"/>
          </a:xfrm>
        </p:spPr>
        <p:txBody>
          <a:bodyPr/>
          <a:lstStyle/>
          <a:p>
            <a:r>
              <a:rPr lang="en-US" dirty="0"/>
              <a:t>Questions &amp; Contacts</a:t>
            </a:r>
          </a:p>
        </p:txBody>
      </p:sp>
    </p:spTree>
    <p:extLst>
      <p:ext uri="{BB962C8B-B14F-4D97-AF65-F5344CB8AC3E}">
        <p14:creationId xmlns:p14="http://schemas.microsoft.com/office/powerpoint/2010/main" val="2178899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4841EE-52EE-224E-8B45-DEF5C7DF5809}"/>
              </a:ext>
            </a:extLst>
          </p:cNvPr>
          <p:cNvSpPr>
            <a:spLocks noGrp="1"/>
          </p:cNvSpPr>
          <p:nvPr>
            <p:ph type="title"/>
          </p:nvPr>
        </p:nvSpPr>
        <p:spPr>
          <a:xfrm>
            <a:off x="703615" y="1596796"/>
            <a:ext cx="5142014" cy="812800"/>
          </a:xfrm>
        </p:spPr>
        <p:txBody>
          <a:bodyPr/>
          <a:lstStyle/>
          <a:p>
            <a:r>
              <a:rPr lang="en-US" dirty="0"/>
              <a:t>C</a:t>
            </a:r>
            <a:r>
              <a:rPr lang="en-US" b="0" dirty="0"/>
              <a:t>ontinuous</a:t>
            </a:r>
            <a:r>
              <a:rPr lang="en-US" dirty="0"/>
              <a:t> A</a:t>
            </a:r>
            <a:r>
              <a:rPr lang="en-US" b="0" dirty="0"/>
              <a:t>ssessment</a:t>
            </a:r>
            <a:r>
              <a:rPr lang="en-US" dirty="0"/>
              <a:t> </a:t>
            </a:r>
          </a:p>
        </p:txBody>
      </p:sp>
      <p:sp>
        <p:nvSpPr>
          <p:cNvPr id="4" name="Title 2">
            <a:extLst>
              <a:ext uri="{FF2B5EF4-FFF2-40B4-BE49-F238E27FC236}">
                <a16:creationId xmlns:a16="http://schemas.microsoft.com/office/drawing/2014/main" id="{BF4841EE-52EE-224E-8B45-DEF5C7DF5809}"/>
              </a:ext>
            </a:extLst>
          </p:cNvPr>
          <p:cNvSpPr txBox="1">
            <a:spLocks/>
          </p:cNvSpPr>
          <p:nvPr/>
        </p:nvSpPr>
        <p:spPr>
          <a:xfrm>
            <a:off x="1884631" y="3070754"/>
            <a:ext cx="5411519" cy="812800"/>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0"/>
              </a:spcBef>
              <a:spcAft>
                <a:spcPts val="0"/>
              </a:spcAft>
              <a:buClrTx/>
              <a:buSzTx/>
              <a:buFontTx/>
              <a:buNone/>
              <a:tabLst/>
              <a:defRPr sz="3200" b="1" i="0" kern="1200">
                <a:solidFill>
                  <a:srgbClr val="99201C"/>
                </a:solidFill>
                <a:latin typeface="Arial"/>
                <a:ea typeface="+mj-ea"/>
                <a:cs typeface="Arial"/>
              </a:defRPr>
            </a:lvl1pPr>
          </a:lstStyle>
          <a:p>
            <a:r>
              <a:rPr lang="en-US" sz="2800" dirty="0">
                <a:solidFill>
                  <a:schemeClr val="tx1"/>
                </a:solidFill>
              </a:rPr>
              <a:t>Early Alert at Valencia College</a:t>
            </a:r>
          </a:p>
        </p:txBody>
      </p:sp>
      <p:sp>
        <p:nvSpPr>
          <p:cNvPr id="5" name="Title 2">
            <a:extLst>
              <a:ext uri="{FF2B5EF4-FFF2-40B4-BE49-F238E27FC236}">
                <a16:creationId xmlns:a16="http://schemas.microsoft.com/office/drawing/2014/main" id="{BF4841EE-52EE-224E-8B45-DEF5C7DF5809}"/>
              </a:ext>
            </a:extLst>
          </p:cNvPr>
          <p:cNvSpPr txBox="1">
            <a:spLocks/>
          </p:cNvSpPr>
          <p:nvPr/>
        </p:nvSpPr>
        <p:spPr>
          <a:xfrm>
            <a:off x="2814453" y="2184550"/>
            <a:ext cx="5456710" cy="812800"/>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0"/>
              </a:spcBef>
              <a:spcAft>
                <a:spcPts val="0"/>
              </a:spcAft>
              <a:buClrTx/>
              <a:buSzTx/>
              <a:buFontTx/>
              <a:buNone/>
              <a:tabLst/>
              <a:defRPr sz="3200" b="1" i="0" kern="1200">
                <a:solidFill>
                  <a:srgbClr val="99201C"/>
                </a:solidFill>
                <a:latin typeface="Arial"/>
                <a:ea typeface="+mj-ea"/>
                <a:cs typeface="Arial"/>
              </a:defRPr>
            </a:lvl1pPr>
          </a:lstStyle>
          <a:p>
            <a:r>
              <a:rPr lang="en-US" b="0" dirty="0"/>
              <a:t>&amp; </a:t>
            </a:r>
            <a:r>
              <a:rPr lang="en-US" dirty="0"/>
              <a:t>R</a:t>
            </a:r>
            <a:r>
              <a:rPr lang="en-US" b="0" dirty="0"/>
              <a:t>esponsive </a:t>
            </a:r>
            <a:r>
              <a:rPr lang="en-US" dirty="0"/>
              <a:t>E</a:t>
            </a:r>
            <a:r>
              <a:rPr lang="en-US" b="0" dirty="0"/>
              <a:t>ngagement</a:t>
            </a:r>
          </a:p>
        </p:txBody>
      </p:sp>
      <p:cxnSp>
        <p:nvCxnSpPr>
          <p:cNvPr id="8" name="Straight Connector 7"/>
          <p:cNvCxnSpPr/>
          <p:nvPr/>
        </p:nvCxnSpPr>
        <p:spPr>
          <a:xfrm>
            <a:off x="869950" y="2997350"/>
            <a:ext cx="75057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920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2411" y="2810106"/>
            <a:ext cx="3769112" cy="953429"/>
          </a:xfrm>
          <a:solidFill>
            <a:schemeClr val="accent2">
              <a:lumMod val="50000"/>
            </a:schemeClr>
          </a:solidFill>
        </p:spPr>
        <p:txBody>
          <a:bodyPr/>
          <a:lstStyle/>
          <a:p>
            <a:pPr algn="ctr"/>
            <a:r>
              <a:rPr lang="en-US" dirty="0">
                <a:solidFill>
                  <a:schemeClr val="bg1"/>
                </a:solidFill>
                <a:hlinkClick r:id="rId2"/>
              </a:rPr>
              <a:t>What is CARE</a:t>
            </a:r>
            <a:r>
              <a:rPr lang="en-US" dirty="0">
                <a:hlinkClick r:id="rId2"/>
              </a:rPr>
              <a:t>?</a:t>
            </a:r>
            <a:endParaRPr lang="en-US" dirty="0"/>
          </a:p>
        </p:txBody>
      </p:sp>
    </p:spTree>
    <p:extLst>
      <p:ext uri="{BB962C8B-B14F-4D97-AF65-F5344CB8AC3E}">
        <p14:creationId xmlns:p14="http://schemas.microsoft.com/office/powerpoint/2010/main" val="864592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E08C6-0D97-E944-98B6-CB09FF468333}"/>
              </a:ext>
            </a:extLst>
          </p:cNvPr>
          <p:cNvSpPr>
            <a:spLocks noGrp="1"/>
          </p:cNvSpPr>
          <p:nvPr>
            <p:ph type="title"/>
          </p:nvPr>
        </p:nvSpPr>
        <p:spPr>
          <a:xfrm>
            <a:off x="518828" y="577814"/>
            <a:ext cx="3750068" cy="572891"/>
          </a:xfrm>
        </p:spPr>
        <p:txBody>
          <a:bodyPr/>
          <a:lstStyle/>
          <a:p>
            <a:pPr algn="ctr"/>
            <a:r>
              <a:rPr lang="en-US" dirty="0"/>
              <a:t>Phases of CARE</a:t>
            </a:r>
          </a:p>
        </p:txBody>
      </p:sp>
      <p:pic>
        <p:nvPicPr>
          <p:cNvPr id="5" name="Content Placeholder 4">
            <a:extLst>
              <a:ext uri="{FF2B5EF4-FFF2-40B4-BE49-F238E27FC236}">
                <a16:creationId xmlns:a16="http://schemas.microsoft.com/office/drawing/2014/main" id="{307AA37D-9033-B049-A04E-49BD1EF40D2E}"/>
              </a:ext>
            </a:extLst>
          </p:cNvPr>
          <p:cNvPicPr>
            <a:picLocks noGrp="1" noChangeAspect="1"/>
          </p:cNvPicPr>
          <p:nvPr>
            <p:ph idx="4294967295"/>
          </p:nvPr>
        </p:nvPicPr>
        <p:blipFill>
          <a:blip r:embed="rId2" cstate="email">
            <a:extLst>
              <a:ext uri="{28A0092B-C50C-407E-A947-70E740481C1C}">
                <a14:useLocalDpi xmlns:a14="http://schemas.microsoft.com/office/drawing/2010/main" val="0"/>
              </a:ext>
            </a:extLst>
          </a:blip>
          <a:stretch>
            <a:fillRect/>
          </a:stretch>
        </p:blipFill>
        <p:spPr>
          <a:xfrm>
            <a:off x="518828" y="1399747"/>
            <a:ext cx="8142287" cy="5083175"/>
          </a:xfrm>
        </p:spPr>
      </p:pic>
    </p:spTree>
    <p:extLst>
      <p:ext uri="{BB962C8B-B14F-4D97-AF65-F5344CB8AC3E}">
        <p14:creationId xmlns:p14="http://schemas.microsoft.com/office/powerpoint/2010/main" val="2312446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b="1" dirty="0"/>
              <a:t>Greenhouse Study (2008) indicates: </a:t>
            </a:r>
          </a:p>
          <a:p>
            <a:r>
              <a:rPr lang="en-US" dirty="0"/>
              <a:t>Low faculty &amp; student participation rates</a:t>
            </a:r>
          </a:p>
          <a:p>
            <a:r>
              <a:rPr lang="en-US" dirty="0"/>
              <a:t>Transactional </a:t>
            </a:r>
          </a:p>
          <a:p>
            <a:r>
              <a:rPr lang="en-US" dirty="0"/>
              <a:t>Lack of inter-departmental information sharing</a:t>
            </a:r>
          </a:p>
          <a:p>
            <a:r>
              <a:rPr lang="en-US" dirty="0"/>
              <a:t>Open loop, disconnected interventions </a:t>
            </a:r>
          </a:p>
          <a:p>
            <a:r>
              <a:rPr lang="en-US" dirty="0" err="1"/>
              <a:t>eTool</a:t>
            </a:r>
            <a:r>
              <a:rPr lang="en-US" dirty="0"/>
              <a:t> dependence, not user-friendly</a:t>
            </a:r>
          </a:p>
          <a:p>
            <a:r>
              <a:rPr lang="en-US" dirty="0"/>
              <a:t>Assessment not continuous</a:t>
            </a:r>
          </a:p>
          <a:p>
            <a:r>
              <a:rPr lang="en-US" dirty="0"/>
              <a:t>Faculty-Student engagement non-existent</a:t>
            </a:r>
          </a:p>
          <a:p>
            <a:pPr marL="0" indent="0">
              <a:buNone/>
            </a:pPr>
            <a:endParaRPr lang="en-US" dirty="0"/>
          </a:p>
          <a:p>
            <a:pPr marL="0" indent="0">
              <a:buNone/>
            </a:pPr>
            <a:r>
              <a:rPr lang="en-US" b="1" dirty="0"/>
              <a:t>Gardner Study (2012)</a:t>
            </a:r>
          </a:p>
          <a:p>
            <a:r>
              <a:rPr lang="en-US" dirty="0"/>
              <a:t>Only 40% of users report increased persistence/retention</a:t>
            </a:r>
          </a:p>
          <a:p>
            <a:r>
              <a:rPr lang="en-US" dirty="0"/>
              <a:t>Less than half of institutions realized cost and educational benefit</a:t>
            </a:r>
          </a:p>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a:xfrm>
            <a:off x="914400" y="685800"/>
            <a:ext cx="8229600" cy="812800"/>
          </a:xfrm>
        </p:spPr>
        <p:txBody>
          <a:bodyPr/>
          <a:lstStyle/>
          <a:p>
            <a:r>
              <a:rPr lang="en-US" dirty="0"/>
              <a:t>Typical “Academic/Early Alert”	         Short-comings</a:t>
            </a:r>
            <a:br>
              <a:rPr lang="en-US" dirty="0"/>
            </a:br>
            <a:endParaRPr lang="en-US" dirty="0"/>
          </a:p>
        </p:txBody>
      </p:sp>
    </p:spTree>
    <p:extLst>
      <p:ext uri="{BB962C8B-B14F-4D97-AF65-F5344CB8AC3E}">
        <p14:creationId xmlns:p14="http://schemas.microsoft.com/office/powerpoint/2010/main" val="2655284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624BA7-39D5-6845-9704-9DC1A5901A9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09683" y="696541"/>
            <a:ext cx="8147713" cy="5152754"/>
          </a:xfrm>
        </p:spPr>
      </p:pic>
    </p:spTree>
    <p:extLst>
      <p:ext uri="{BB962C8B-B14F-4D97-AF65-F5344CB8AC3E}">
        <p14:creationId xmlns:p14="http://schemas.microsoft.com/office/powerpoint/2010/main" val="49958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F10BAF-E1E2-8849-8CA5-FE9547E2829F}"/>
              </a:ext>
            </a:extLst>
          </p:cNvPr>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US" dirty="0" smtClean="0"/>
              <a:t>Faculty </a:t>
            </a:r>
          </a:p>
          <a:p>
            <a:pPr marL="800100" lvl="1" indent="-342900">
              <a:buFont typeface="Arial" panose="020B0604020202020204" pitchFamily="34" charset="0"/>
              <a:buChar char="•"/>
            </a:pPr>
            <a:r>
              <a:rPr lang="en-US" dirty="0" smtClean="0"/>
              <a:t>140+ completers of LFMP 3348 to-date</a:t>
            </a:r>
            <a:endParaRPr lang="en-US" dirty="0" smtClean="0"/>
          </a:p>
          <a:p>
            <a:pPr marL="800100" lvl="1" indent="-342900">
              <a:buFont typeface="Arial" panose="020B0604020202020204" pitchFamily="34" charset="0"/>
              <a:buChar char="•"/>
            </a:pPr>
            <a:r>
              <a:rPr lang="en-US" dirty="0" smtClean="0"/>
              <a:t>Micro-Interventions </a:t>
            </a:r>
            <a:r>
              <a:rPr lang="en-US" dirty="0"/>
              <a:t>(CARE </a:t>
            </a:r>
            <a:r>
              <a:rPr lang="en-US" dirty="0" smtClean="0"/>
              <a:t>Plans)</a:t>
            </a:r>
          </a:p>
          <a:p>
            <a:pPr marL="1257300" lvl="2" indent="-342900">
              <a:buFont typeface="Arial" panose="020B0604020202020204" pitchFamily="34" charset="0"/>
              <a:buChar char="•"/>
            </a:pPr>
            <a:r>
              <a:rPr lang="en-US" dirty="0"/>
              <a:t>New assessment strategies (e.g. early diagnostics</a:t>
            </a:r>
            <a:r>
              <a:rPr lang="en-US" dirty="0" smtClean="0"/>
              <a:t>)</a:t>
            </a:r>
          </a:p>
          <a:p>
            <a:pPr marL="1257300" lvl="2" indent="-342900">
              <a:buFont typeface="Arial" panose="020B0604020202020204" pitchFamily="34" charset="0"/>
              <a:buChar char="•"/>
            </a:pPr>
            <a:r>
              <a:rPr lang="en-US" dirty="0" smtClean="0"/>
              <a:t>Faculty focus on key touchpoints throughout the semester along with just-in-time interventions</a:t>
            </a:r>
            <a:endParaRPr lang="en-US" dirty="0"/>
          </a:p>
          <a:p>
            <a:pPr marL="800100" lvl="1" indent="-342900">
              <a:buFont typeface="Arial" panose="020B0604020202020204" pitchFamily="34" charset="0"/>
              <a:buChar char="•"/>
            </a:pPr>
            <a:r>
              <a:rPr lang="en-US" dirty="0" smtClean="0"/>
              <a:t>Titl</a:t>
            </a:r>
            <a:r>
              <a:rPr lang="en-US" dirty="0" smtClean="0"/>
              <a:t>e V Fellows (Summer 2017) &amp; Pacific Research (Summer 2018)</a:t>
            </a:r>
            <a:r>
              <a:rPr lang="en-US" dirty="0" smtClean="0"/>
              <a:t> </a:t>
            </a:r>
          </a:p>
          <a:p>
            <a:pPr marL="1257300" lvl="2" indent="-342900">
              <a:buFont typeface="Arial" panose="020B0604020202020204" pitchFamily="34" charset="0"/>
              <a:buChar char="•"/>
            </a:pPr>
            <a:r>
              <a:rPr lang="en-US" dirty="0" smtClean="0"/>
              <a:t>Faculty reported an increase in student participation &amp; engagement in class</a:t>
            </a:r>
          </a:p>
          <a:p>
            <a:pPr marL="1257300" lvl="2" indent="-342900">
              <a:buFont typeface="Arial" panose="020B0604020202020204" pitchFamily="34" charset="0"/>
              <a:buChar char="•"/>
            </a:pPr>
            <a:r>
              <a:rPr lang="en-US" dirty="0" smtClean="0"/>
              <a:t>Improved (faculty) understanding of how to support struggling students</a:t>
            </a:r>
          </a:p>
          <a:p>
            <a:pPr marL="1257300" lvl="2" indent="-342900">
              <a:buFont typeface="Arial" panose="020B0604020202020204" pitchFamily="34" charset="0"/>
              <a:buChar char="•"/>
            </a:pPr>
            <a:r>
              <a:rPr lang="en-US" dirty="0" smtClean="0"/>
              <a:t>Faculty gained an in-depth understanding of resources, increased their interaction with campus support services, and developed a stronger connection to the College.</a:t>
            </a:r>
            <a:endParaRPr lang="en-US" dirty="0" smtClean="0"/>
          </a:p>
          <a:p>
            <a:pPr marL="1714500" lvl="3"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Institution</a:t>
            </a:r>
          </a:p>
          <a:p>
            <a:pPr marL="800100" lvl="1" indent="-342900">
              <a:buFont typeface="Arial" panose="020B0604020202020204" pitchFamily="34" charset="0"/>
              <a:buChar char="•"/>
            </a:pPr>
            <a:r>
              <a:rPr lang="en-US" dirty="0" smtClean="0"/>
              <a:t>Elimination </a:t>
            </a:r>
            <a:r>
              <a:rPr lang="en-US" dirty="0"/>
              <a:t>of </a:t>
            </a:r>
            <a:r>
              <a:rPr lang="en-US" dirty="0" smtClean="0"/>
              <a:t>departmental silos</a:t>
            </a:r>
          </a:p>
          <a:p>
            <a:pPr marL="800100" lvl="1" indent="-342900">
              <a:buFont typeface="Arial" panose="020B0604020202020204" pitchFamily="34" charset="0"/>
              <a:buChar char="•"/>
            </a:pPr>
            <a:r>
              <a:rPr lang="en-US" dirty="0"/>
              <a:t>Title V Grant (2015-2020) to support scaling the work</a:t>
            </a:r>
          </a:p>
          <a:p>
            <a:pPr lvl="1"/>
            <a:endParaRPr lang="en-US" dirty="0"/>
          </a:p>
          <a:p>
            <a:endParaRPr lang="en-US" dirty="0"/>
          </a:p>
          <a:p>
            <a:pPr marL="1257300" lvl="2"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9FFB5C53-185A-DD45-9D0D-AD8F216F5F19}"/>
              </a:ext>
            </a:extLst>
          </p:cNvPr>
          <p:cNvSpPr>
            <a:spLocks noGrp="1"/>
          </p:cNvSpPr>
          <p:nvPr>
            <p:ph type="title"/>
          </p:nvPr>
        </p:nvSpPr>
        <p:spPr/>
        <p:txBody>
          <a:bodyPr/>
          <a:lstStyle/>
          <a:p>
            <a:r>
              <a:rPr lang="en-US" dirty="0" smtClean="0"/>
              <a:t>Impact of CARE at Valencia</a:t>
            </a:r>
            <a:endParaRPr lang="en-US" dirty="0"/>
          </a:p>
        </p:txBody>
      </p:sp>
    </p:spTree>
    <p:extLst>
      <p:ext uri="{BB962C8B-B14F-4D97-AF65-F5344CB8AC3E}">
        <p14:creationId xmlns:p14="http://schemas.microsoft.com/office/powerpoint/2010/main" val="716668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77" y="1035751"/>
            <a:ext cx="8579556" cy="812800"/>
          </a:xfrm>
        </p:spPr>
        <p:txBody>
          <a:bodyPr/>
          <a:lstStyle/>
          <a:p>
            <a:pPr algn="ctr"/>
            <a:r>
              <a:rPr lang="en-US" dirty="0"/>
              <a:t>Columbus State Community College Site Visit</a:t>
            </a:r>
            <a:br>
              <a:rPr lang="en-US" dirty="0"/>
            </a:br>
            <a:r>
              <a:rPr lang="en-US" dirty="0"/>
              <a:t>September 20</a:t>
            </a:r>
            <a:r>
              <a:rPr lang="en-US" baseline="30000" dirty="0"/>
              <a:t>th</a:t>
            </a:r>
            <a:r>
              <a:rPr lang="en-US" dirty="0"/>
              <a:t>, 2017</a:t>
            </a:r>
          </a:p>
        </p:txBody>
      </p:sp>
      <p:pic>
        <p:nvPicPr>
          <p:cNvPr id="9" name="Content Placeholder 8">
            <a:extLst>
              <a:ext uri="{FF2B5EF4-FFF2-40B4-BE49-F238E27FC236}">
                <a16:creationId xmlns:a16="http://schemas.microsoft.com/office/drawing/2014/main" id="{6A1A5D0E-B076-4335-A458-E2B8184259EC}"/>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40088" y="2285999"/>
            <a:ext cx="5734755" cy="4538234"/>
          </a:xfrm>
        </p:spPr>
      </p:pic>
    </p:spTree>
    <p:extLst>
      <p:ext uri="{BB962C8B-B14F-4D97-AF65-F5344CB8AC3E}">
        <p14:creationId xmlns:p14="http://schemas.microsoft.com/office/powerpoint/2010/main" val="216044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theme-valencia-campus-life">
  <a:themeElements>
    <a:clrScheme name="valencia yellow">
      <a:dk1>
        <a:sysClr val="windowText" lastClr="000000"/>
      </a:dk1>
      <a:lt1>
        <a:sysClr val="window" lastClr="FFFFFF"/>
      </a:lt1>
      <a:dk2>
        <a:srgbClr val="BF311A"/>
      </a:dk2>
      <a:lt2>
        <a:srgbClr val="EEECE1"/>
      </a:lt2>
      <a:accent1>
        <a:srgbClr val="FDCB0A"/>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presentation-theme-valencia-campus-life.thmx</Template>
  <TotalTime>2926</TotalTime>
  <Words>1123</Words>
  <Application>Microsoft Office PowerPoint</Application>
  <PresentationFormat>On-screen Show (4:3)</PresentationFormat>
  <Paragraphs>191</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Palatino</vt:lpstr>
      <vt:lpstr>presentation-theme-valencia-campus-life</vt:lpstr>
      <vt:lpstr>Creating a Culture of CARE at Valencia</vt:lpstr>
      <vt:lpstr>PowerPoint Presentation</vt:lpstr>
      <vt:lpstr>Continuous Assessment </vt:lpstr>
      <vt:lpstr>What is CARE?</vt:lpstr>
      <vt:lpstr>Phases of CARE</vt:lpstr>
      <vt:lpstr>Typical “Academic/Early Alert”          Short-comings </vt:lpstr>
      <vt:lpstr>PowerPoint Presentation</vt:lpstr>
      <vt:lpstr>Impact of CARE at Valencia</vt:lpstr>
      <vt:lpstr>Columbus State Community College Site Visit September 20th, 2017</vt:lpstr>
      <vt:lpstr>Merging SL &amp; CARE: CARE+</vt:lpstr>
      <vt:lpstr>Overcoming the challenges of SL</vt:lpstr>
      <vt:lpstr>CARE+ Structure</vt:lpstr>
      <vt:lpstr>CARE Coach Roles &amp; Responsibilities</vt:lpstr>
      <vt:lpstr>CARE Coach Training &amp; Preparation</vt:lpstr>
      <vt:lpstr>Weekly Training Topics</vt:lpstr>
      <vt:lpstr>The Faculty Referral Process</vt:lpstr>
      <vt:lpstr>By the Numbers…</vt:lpstr>
      <vt:lpstr>Summer 2018 Survey Results</vt:lpstr>
      <vt:lpstr>Student Quotes</vt:lpstr>
      <vt:lpstr>The Future of CARE </vt:lpstr>
      <vt:lpstr>Phase 2 – Support Services </vt:lpstr>
      <vt:lpstr>Questions &amp; Contacts</vt:lpstr>
    </vt:vector>
  </TitlesOfParts>
  <Manager/>
  <Company>Valencia Communnity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Katie Mascarello Simari</dc:creator>
  <cp:keywords/>
  <dc:description/>
  <cp:lastModifiedBy>Chris Teumer</cp:lastModifiedBy>
  <cp:revision>109</cp:revision>
  <dcterms:created xsi:type="dcterms:W3CDTF">2013-10-24T19:17:43Z</dcterms:created>
  <dcterms:modified xsi:type="dcterms:W3CDTF">2018-11-06T17:32:09Z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-632053747</vt:i4>
  </property>
  <property fmtid="{D5CDD505-2E9C-101B-9397-08002B2CF9AE}" pid="3" name="_NewReviewCycle">
    <vt:lpwstr/>
  </property>
  <property fmtid="{D5CDD505-2E9C-101B-9397-08002B2CF9AE}" pid="4" name="_EmailSubject">
    <vt:lpwstr>Presentation Information for LRC Best Practices</vt:lpwstr>
  </property>
  <property fmtid="{D5CDD505-2E9C-101B-9397-08002B2CF9AE}" pid="5" name="_AuthorEmail">
    <vt:lpwstr>cteumer@valenciacollege.edu</vt:lpwstr>
  </property>
  <property fmtid="{D5CDD505-2E9C-101B-9397-08002B2CF9AE}" pid="6" name="_AuthorEmailDisplayName">
    <vt:lpwstr>Chris Teumer</vt:lpwstr>
  </property>
  <property fmtid="{D5CDD505-2E9C-101B-9397-08002B2CF9AE}" pid="7" name="_PreviousAdHocReviewCycleID">
    <vt:i4>-1070021120</vt:i4>
  </property>
</Properties>
</file>