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256" r:id="rId2"/>
    <p:sldId id="281" r:id="rId3"/>
    <p:sldId id="278" r:id="rId4"/>
    <p:sldId id="257" r:id="rId5"/>
    <p:sldId id="259" r:id="rId6"/>
    <p:sldId id="266" r:id="rId7"/>
    <p:sldId id="274" r:id="rId8"/>
    <p:sldId id="276" r:id="rId9"/>
    <p:sldId id="271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444" autoAdjust="0"/>
  </p:normalViewPr>
  <p:slideViewPr>
    <p:cSldViewPr>
      <p:cViewPr varScale="1">
        <p:scale>
          <a:sx n="74" d="100"/>
          <a:sy n="74" d="100"/>
        </p:scale>
        <p:origin x="76" y="4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DF92538B-AEAF-4A84-8152-11809DDB45D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49302EF-D8AC-4287-93D9-5969800B77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100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8208044-E766-474D-96DA-B065B24522BE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6288168-23C4-4D5B-B31A-B74B9928D3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00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CE55CD1-A556-4170-AABC-82F42B23923B}" type="datetimeFigureOut">
              <a:rPr lang="en-US" smtClean="0"/>
              <a:t>1/30/2020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BB10674-316E-4FCD-AE2E-621D9B4A0AEF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AFC – A </a:t>
            </a:r>
            <a:r>
              <a:rPr lang="en-US" sz="4400" dirty="0">
                <a:solidFill>
                  <a:schemeClr val="tx1"/>
                </a:solidFill>
              </a:rPr>
              <a:t>b</a:t>
            </a:r>
            <a:r>
              <a:rPr lang="en-US" sz="4400" b="1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rief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January 30, 2020</a:t>
            </a:r>
          </a:p>
        </p:txBody>
      </p:sp>
    </p:spTree>
    <p:extLst>
      <p:ext uri="{BB962C8B-B14F-4D97-AF65-F5344CB8AC3E}">
        <p14:creationId xmlns:p14="http://schemas.microsoft.com/office/powerpoint/2010/main" val="2713561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001000" cy="762000"/>
          </a:xfrm>
        </p:spPr>
        <p:txBody>
          <a:bodyPr>
            <a:normAutofit fontScale="90000"/>
          </a:bodyPr>
          <a:lstStyle/>
          <a:p>
            <a:r>
              <a:rPr lang="en-US" sz="3100" b="1" dirty="0">
                <a:solidFill>
                  <a:schemeClr val="tx1"/>
                </a:solidFill>
              </a:rPr>
              <a:t>BRIEF HISTORY</a:t>
            </a:r>
            <a:br>
              <a:rPr lang="en-US" b="1" dirty="0">
                <a:solidFill>
                  <a:schemeClr val="tx1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7696200" cy="5181600"/>
          </a:xfrm>
        </p:spPr>
        <p:txBody>
          <a:bodyPr/>
          <a:lstStyle/>
          <a:p>
            <a:pPr lvl="0"/>
            <a:r>
              <a:rPr lang="en-US" dirty="0"/>
              <a:t>1927 St. Petersburg Junior College opens – first junior college (private)</a:t>
            </a:r>
          </a:p>
          <a:p>
            <a:r>
              <a:rPr lang="en-US" dirty="0"/>
              <a:t>1933 Palm Beach Junior College – first PUBLIC </a:t>
            </a:r>
          </a:p>
          <a:p>
            <a:pPr marL="365760" lvl="1" indent="0">
              <a:buNone/>
            </a:pPr>
            <a:r>
              <a:rPr lang="en-US" dirty="0"/>
              <a:t>2-year college</a:t>
            </a:r>
          </a:p>
          <a:p>
            <a:r>
              <a:rPr lang="en-US" dirty="0"/>
              <a:t>First Four Public Junior Colleges </a:t>
            </a:r>
          </a:p>
          <a:p>
            <a:pPr lvl="1"/>
            <a:r>
              <a:rPr lang="en-US" sz="2400" dirty="0"/>
              <a:t>Palm Beach Junior College - 1933</a:t>
            </a:r>
          </a:p>
          <a:p>
            <a:pPr lvl="1"/>
            <a:r>
              <a:rPr lang="en-US" sz="2400" dirty="0"/>
              <a:t>St. Petersburg Junior College - 1947</a:t>
            </a:r>
          </a:p>
          <a:p>
            <a:pPr lvl="1"/>
            <a:r>
              <a:rPr lang="en-US" sz="2400" dirty="0"/>
              <a:t>Chipola Junior College - 1948</a:t>
            </a:r>
          </a:p>
          <a:p>
            <a:pPr lvl="1"/>
            <a:r>
              <a:rPr lang="en-US" sz="2400" dirty="0"/>
              <a:t>Pensacola Junior College – 1948</a:t>
            </a:r>
          </a:p>
          <a:p>
            <a:r>
              <a:rPr lang="en-US" sz="2700" dirty="0"/>
              <a:t>Part of K-12 local system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4891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BRIEF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524000"/>
            <a:ext cx="7467600" cy="4873752"/>
          </a:xfrm>
        </p:spPr>
        <p:txBody>
          <a:bodyPr>
            <a:noAutofit/>
          </a:bodyPr>
          <a:lstStyle/>
          <a:p>
            <a:r>
              <a:rPr lang="en-US" dirty="0"/>
              <a:t>1949 - Florida Association of Public Junior Colleges formed </a:t>
            </a:r>
          </a:p>
          <a:p>
            <a:r>
              <a:rPr lang="en-US" dirty="0"/>
              <a:t>1957-Master Plan for Community College system –- Wattenbarger Model</a:t>
            </a:r>
          </a:p>
          <a:p>
            <a:pPr lvl="1"/>
            <a:r>
              <a:rPr lang="en-US" sz="2400" dirty="0"/>
              <a:t>Began separate “statutory” existence outside K-12</a:t>
            </a:r>
          </a:p>
          <a:p>
            <a:pPr lvl="1"/>
            <a:r>
              <a:rPr lang="en-US" sz="2400" dirty="0"/>
              <a:t>Separate DOE division established</a:t>
            </a:r>
          </a:p>
          <a:p>
            <a:pPr lvl="1"/>
            <a:r>
              <a:rPr lang="en-US" sz="2400" dirty="0"/>
              <a:t>Junior College accessible by 99% of population within 50 miles.</a:t>
            </a:r>
          </a:p>
          <a:p>
            <a:r>
              <a:rPr lang="en-US" dirty="0"/>
              <a:t>1957-1972 - Remaining 24 colleges open between</a:t>
            </a:r>
          </a:p>
          <a:p>
            <a:r>
              <a:rPr lang="en-US" dirty="0"/>
              <a:t>1984 – New State Board of Community Colleges formed</a:t>
            </a:r>
          </a:p>
        </p:txBody>
      </p:sp>
    </p:spTree>
    <p:extLst>
      <p:ext uri="{BB962C8B-B14F-4D97-AF65-F5344CB8AC3E}">
        <p14:creationId xmlns:p14="http://schemas.microsoft.com/office/powerpoint/2010/main" val="3634661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 fontScale="90000"/>
          </a:bodyPr>
          <a:lstStyle/>
          <a:p>
            <a:r>
              <a:rPr lang="en-US" sz="4400" b="1" kern="1200" dirty="0">
                <a:solidFill>
                  <a:schemeClr val="tx1"/>
                </a:solidFill>
                <a:effectLst/>
              </a:rPr>
              <a:t>November 1998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7467600" cy="4873752"/>
          </a:xfrm>
        </p:spPr>
        <p:txBody>
          <a:bodyPr>
            <a:noAutofit/>
          </a:bodyPr>
          <a:lstStyle/>
          <a:p>
            <a:pPr lvl="0"/>
            <a:r>
              <a:rPr lang="en-US" dirty="0">
                <a:latin typeface="+mj-lt"/>
                <a:ea typeface="+mj-ea"/>
                <a:cs typeface="+mj-cs"/>
              </a:rPr>
              <a:t>C</a:t>
            </a: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onstitutional revisions reduced the elected Florida Cabinet four, effective January</a:t>
            </a:r>
            <a:r>
              <a:rPr lang="en-US" kern="1200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2003. </a:t>
            </a:r>
          </a:p>
          <a:p>
            <a:pPr lvl="0"/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2000 Legislature passed HB 2263 (the Florida Education Governance Reorganization Act of 2000). It: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Reorganized the governance structure for all educational delivery systems in the state. 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Created a 7 member </a:t>
            </a:r>
            <a:r>
              <a:rPr lang="en-US" sz="2400" dirty="0">
                <a:latin typeface="+mj-lt"/>
                <a:ea typeface="+mj-ea"/>
                <a:cs typeface="+mj-cs"/>
              </a:rPr>
              <a:t>S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tate </a:t>
            </a:r>
            <a:r>
              <a:rPr lang="en-US" sz="2400" dirty="0">
                <a:latin typeface="+mj-lt"/>
                <a:ea typeface="+mj-ea"/>
                <a:cs typeface="+mj-cs"/>
              </a:rPr>
              <a:t>B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oard of Education appointed by the Governor to oversee K-20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State Board to </a:t>
            </a:r>
            <a:r>
              <a:rPr lang="en-US" sz="2400" dirty="0">
                <a:solidFill>
                  <a:srgbClr val="FF0000"/>
                </a:solidFill>
              </a:rPr>
              <a:t>appoints the Commissioner of Education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 </a:t>
            </a:r>
            <a:r>
              <a:rPr lang="en-US" sz="2400" kern="1200" dirty="0">
                <a:solidFill>
                  <a:srgbClr val="FF0000"/>
                </a:solidFill>
                <a:effectLst/>
                <a:latin typeface="+mj-lt"/>
                <a:ea typeface="+mj-ea"/>
                <a:cs typeface="+mj-cs"/>
              </a:rPr>
              <a:t>who then appoints the Chancellors for the K-12 System, the University System, and the Florida College System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7274056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467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en-US" sz="4400" b="1" kern="1200" dirty="0">
                <a:solidFill>
                  <a:schemeClr val="tx1"/>
                </a:solidFill>
                <a:effectLst/>
              </a:rPr>
              <a:t>Alignment with the </a:t>
            </a:r>
            <a:r>
              <a:rPr lang="en-US" sz="4400" b="1" dirty="0">
                <a:solidFill>
                  <a:schemeClr val="tx1"/>
                </a:solidFill>
              </a:rPr>
              <a:t>AFC -formerly the FACC</a:t>
            </a:r>
            <a:r>
              <a:rPr lang="en-US" sz="4400" b="1" kern="1200" dirty="0">
                <a:solidFill>
                  <a:schemeClr val="tx1"/>
                </a:solidFill>
                <a:effectLst/>
              </a:rPr>
              <a:t>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752600"/>
            <a:ext cx="8077200" cy="4419600"/>
          </a:xfrm>
        </p:spPr>
        <p:txBody>
          <a:bodyPr>
            <a:noAutofit/>
          </a:bodyPr>
          <a:lstStyle/>
          <a:p>
            <a:pPr lvl="0">
              <a:spcBef>
                <a:spcPts val="0"/>
              </a:spcBef>
            </a:pP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Council of Presidents lost its </a:t>
            </a:r>
            <a:r>
              <a:rPr lang="en-US" kern="1200" dirty="0">
                <a:solidFill>
                  <a:srgbClr val="FF0000"/>
                </a:solidFill>
                <a:effectLst/>
                <a:latin typeface="+mj-lt"/>
                <a:ea typeface="+mj-ea"/>
                <a:cs typeface="+mj-cs"/>
              </a:rPr>
              <a:t>“home” </a:t>
            </a: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under the State Board of Community Colleges in 1998.</a:t>
            </a:r>
          </a:p>
          <a:p>
            <a:pPr lvl="0">
              <a:spcBef>
                <a:spcPts val="0"/>
              </a:spcBef>
            </a:pPr>
            <a:r>
              <a:rPr lang="en-US" dirty="0">
                <a:latin typeface="+mj-lt"/>
                <a:ea typeface="+mj-ea"/>
                <a:cs typeface="+mj-cs"/>
              </a:rPr>
              <a:t>The FACC began providing administrative support to the COP using its individual member dues and other non-dues revenue to support advocacy and contract for lobbying services.</a:t>
            </a:r>
          </a:p>
          <a:p>
            <a:pPr lvl="0">
              <a:spcBef>
                <a:spcPts val="0"/>
              </a:spcBef>
            </a:pP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The COP and the FACC executed a </a:t>
            </a:r>
            <a:r>
              <a:rPr lang="en-US" i="1" kern="1200" dirty="0">
                <a:solidFill>
                  <a:srgbClr val="FF0000"/>
                </a:solidFill>
                <a:effectLst/>
                <a:latin typeface="+mj-lt"/>
                <a:ea typeface="+mj-ea"/>
                <a:cs typeface="+mj-cs"/>
              </a:rPr>
              <a:t>Memorandum of Understanding </a:t>
            </a:r>
            <a:r>
              <a:rPr lang="en-US" kern="120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on July 27, 2001 for the Association and its Executive Director to administer and coordinate the work of the Council of Presidents.</a:t>
            </a:r>
          </a:p>
          <a:p>
            <a:pPr lvl="0">
              <a:spcBef>
                <a:spcPts val="0"/>
              </a:spcBef>
            </a:pPr>
            <a:r>
              <a:rPr lang="en-US" dirty="0">
                <a:latin typeface="+mj-lt"/>
                <a:ea typeface="+mj-ea"/>
                <a:cs typeface="+mj-cs"/>
              </a:rPr>
              <a:t>Similar model implemented in 20+ other states</a:t>
            </a:r>
            <a:endParaRPr lang="en-US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  <a:p>
            <a:pPr lvl="0">
              <a:spcBef>
                <a:spcPts val="0"/>
              </a:spcBef>
            </a:pPr>
            <a:endParaRPr lang="en-US" sz="2800" kern="120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3747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848600" cy="762000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Alignment with the FACC (AFC) – cont.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</a:pPr>
            <a:r>
              <a:rPr lang="en-US" sz="2800" dirty="0">
                <a:latin typeface="+mj-lt"/>
                <a:ea typeface="+mj-ea"/>
                <a:cs typeface="+mj-cs"/>
              </a:rPr>
              <a:t>In September 2001, the COP codified its relationship with the FACC (AFC) and executed an MOU including financial support.</a:t>
            </a:r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latin typeface="+mj-lt"/>
                <a:ea typeface="+mj-ea"/>
                <a:cs typeface="+mj-cs"/>
              </a:rPr>
              <a:t>The Association created the standing </a:t>
            </a:r>
            <a:r>
              <a:rPr lang="en-US" sz="2800" b="1" i="1" dirty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Policy and Advocacy Committee</a:t>
            </a:r>
            <a:r>
              <a:rPr lang="en-US" sz="2800" dirty="0">
                <a:latin typeface="+mj-lt"/>
                <a:ea typeface="+mj-ea"/>
                <a:cs typeface="+mj-cs"/>
              </a:rPr>
              <a:t> under its umbrella which includes all college presidents and the association Executive Director (ex-officio).</a:t>
            </a:r>
            <a:endParaRPr lang="en-US" sz="3600" dirty="0"/>
          </a:p>
          <a:p>
            <a:pPr>
              <a:spcBef>
                <a:spcPts val="0"/>
              </a:spcBef>
              <a:defRPr/>
            </a:pPr>
            <a:r>
              <a:rPr lang="en-US" sz="2800" dirty="0">
                <a:latin typeface="+mj-lt"/>
                <a:ea typeface="+mj-ea"/>
                <a:cs typeface="+mj-cs"/>
              </a:rPr>
              <a:t>In 2010 the Florida Association of Community Colleges changed its name to the </a:t>
            </a: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Association of Florida Colleges</a:t>
            </a:r>
            <a:r>
              <a:rPr lang="en-US" sz="2800" dirty="0">
                <a:latin typeface="+mj-lt"/>
                <a:ea typeface="+mj-ea"/>
                <a:cs typeface="+mj-cs"/>
              </a:rPr>
              <a:t>. </a:t>
            </a:r>
          </a:p>
          <a:p>
            <a:pPr>
              <a:spcBef>
                <a:spcPts val="0"/>
              </a:spcBef>
              <a:defRPr/>
            </a:pPr>
            <a:r>
              <a:rPr lang="en-US" sz="2800" b="1" kern="1200" dirty="0">
                <a:solidFill>
                  <a:srgbClr val="FF0000"/>
                </a:solidFill>
                <a:effectLst/>
                <a:latin typeface="+mj-lt"/>
                <a:ea typeface="+mj-ea"/>
                <a:cs typeface="+mj-cs"/>
              </a:rPr>
              <a:t>The COP-AFC MOU was re-affirmed in 2010 and again in 2016.</a:t>
            </a:r>
          </a:p>
        </p:txBody>
      </p:sp>
    </p:spTree>
    <p:extLst>
      <p:ext uri="{BB962C8B-B14F-4D97-AF65-F5344CB8AC3E}">
        <p14:creationId xmlns:p14="http://schemas.microsoft.com/office/powerpoint/2010/main" val="33951780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/>
          <a:lstStyle/>
          <a:p>
            <a:pPr algn="ctr"/>
            <a:r>
              <a:rPr lang="en-US" dirty="0" err="1"/>
              <a:t>Afc</a:t>
            </a:r>
            <a:r>
              <a:rPr lang="en-US" dirty="0"/>
              <a:t> Member Services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19200"/>
            <a:ext cx="7467600" cy="5334000"/>
          </a:xfrm>
        </p:spPr>
        <p:txBody>
          <a:bodyPr>
            <a:normAutofit fontScale="92500"/>
          </a:bodyPr>
          <a:lstStyle/>
          <a:p>
            <a:r>
              <a:rPr lang="en-US" sz="2600" dirty="0"/>
              <a:t>Event management</a:t>
            </a:r>
          </a:p>
          <a:p>
            <a:r>
              <a:rPr lang="en-US" sz="2600" dirty="0"/>
              <a:t>AFC office and meeting space as needed</a:t>
            </a:r>
          </a:p>
          <a:p>
            <a:r>
              <a:rPr lang="en-US" sz="2600" dirty="0"/>
              <a:t>Umbrella Liability Coverage for all events </a:t>
            </a:r>
          </a:p>
          <a:p>
            <a:r>
              <a:rPr lang="en-US" sz="2600" dirty="0"/>
              <a:t>Meeting and Event planning, support, site contracting for CIA and CSA</a:t>
            </a:r>
          </a:p>
          <a:p>
            <a:r>
              <a:rPr lang="en-US" sz="2600" dirty="0"/>
              <a:t>Trustee Commission support</a:t>
            </a:r>
          </a:p>
          <a:p>
            <a:r>
              <a:rPr lang="en-US" sz="2600" dirty="0"/>
              <a:t>Public records maintenance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600" dirty="0"/>
              <a:t>Legislative Committee support (college lobbyists)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600" dirty="0"/>
              <a:t>Contract and Project management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600" dirty="0"/>
              <a:t>AV support</a:t>
            </a:r>
          </a:p>
          <a:p>
            <a:pPr marL="274320" lvl="1">
              <a:spcBef>
                <a:spcPts val="600"/>
              </a:spcBef>
              <a:buSzPct val="70000"/>
              <a:buFont typeface="Wingdings"/>
              <a:buChar char=""/>
            </a:pPr>
            <a:r>
              <a:rPr lang="en-US" sz="2600" dirty="0"/>
              <a:t>Member publications – Current, Capitol Perceptions, On The Horizon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650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/>
          <a:lstStyle/>
          <a:p>
            <a:pPr algn="ctr"/>
            <a:r>
              <a:rPr lang="en-US" dirty="0"/>
              <a:t>AFC Meeting and Event 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295400"/>
            <a:ext cx="7772400" cy="487375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AFC</a:t>
            </a:r>
          </a:p>
          <a:p>
            <a:pPr lvl="1"/>
            <a:r>
              <a:rPr lang="en-US" dirty="0"/>
              <a:t>Board meetings (5)</a:t>
            </a:r>
          </a:p>
          <a:p>
            <a:pPr lvl="1"/>
            <a:r>
              <a:rPr lang="en-US" dirty="0"/>
              <a:t>Leadership Conference</a:t>
            </a:r>
          </a:p>
          <a:p>
            <a:pPr lvl="1"/>
            <a:r>
              <a:rPr lang="en-US" dirty="0"/>
              <a:t>AFC Legislative Days</a:t>
            </a:r>
          </a:p>
          <a:p>
            <a:pPr lvl="1"/>
            <a:r>
              <a:rPr lang="en-US" dirty="0"/>
              <a:t>Campus Safety Symposium</a:t>
            </a:r>
          </a:p>
          <a:p>
            <a:pPr lvl="1"/>
            <a:r>
              <a:rPr lang="en-US" dirty="0"/>
              <a:t>Annual Conference</a:t>
            </a:r>
          </a:p>
          <a:p>
            <a:pPr lvl="1"/>
            <a:r>
              <a:rPr lang="en-US" dirty="0"/>
              <a:t>Region Conferences (5)</a:t>
            </a:r>
          </a:p>
          <a:p>
            <a:pPr lvl="1"/>
            <a:r>
              <a:rPr lang="en-US" dirty="0"/>
              <a:t>Commission Conferences/meetings (14)</a:t>
            </a:r>
          </a:p>
          <a:p>
            <a:pPr lvl="1"/>
            <a:r>
              <a:rPr lang="en-US" dirty="0"/>
              <a:t>Fl College Professional Certificate (2)</a:t>
            </a:r>
          </a:p>
          <a:p>
            <a:pPr lvl="1"/>
            <a:r>
              <a:rPr lang="en-US" dirty="0"/>
              <a:t>Trustees Legislative Conference (1)</a:t>
            </a:r>
          </a:p>
          <a:p>
            <a:r>
              <a:rPr lang="en-US" dirty="0"/>
              <a:t>COP</a:t>
            </a:r>
          </a:p>
          <a:p>
            <a:pPr lvl="1"/>
            <a:r>
              <a:rPr lang="en-US" dirty="0"/>
              <a:t>Business meetings (9)</a:t>
            </a:r>
          </a:p>
          <a:p>
            <a:pPr lvl="1"/>
            <a:r>
              <a:rPr lang="en-US" dirty="0"/>
              <a:t>Annual meeting (1)</a:t>
            </a:r>
          </a:p>
          <a:p>
            <a:r>
              <a:rPr lang="en-US" dirty="0"/>
              <a:t>CIA/CSA and sub groups</a:t>
            </a:r>
          </a:p>
          <a:p>
            <a:pPr lvl="1"/>
            <a:r>
              <a:rPr lang="en-US" dirty="0"/>
              <a:t>Regular meetings (3)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585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>
                <a:solidFill>
                  <a:schemeClr val="tx1"/>
                </a:solidFill>
              </a:rPr>
              <a:t>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MBrawer\AppData\Local\Microsoft\Windows\Temporary Internet Files\Content.IE5\OPMNZAGB\question-marks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438400"/>
            <a:ext cx="4762500" cy="3568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021966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3118</TotalTime>
  <Words>533</Words>
  <Application>Microsoft Office PowerPoint</Application>
  <PresentationFormat>On-screen Show (4:3)</PresentationFormat>
  <Paragraphs>67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Calibri</vt:lpstr>
      <vt:lpstr>Century Schoolbook</vt:lpstr>
      <vt:lpstr>Wingdings</vt:lpstr>
      <vt:lpstr>Wingdings 2</vt:lpstr>
      <vt:lpstr>Oriel</vt:lpstr>
      <vt:lpstr>AFC – A brief History</vt:lpstr>
      <vt:lpstr>BRIEF HISTORY </vt:lpstr>
      <vt:lpstr>BRIEF HISTORY</vt:lpstr>
      <vt:lpstr>November 1998 </vt:lpstr>
      <vt:lpstr>Alignment with the AFC -formerly the FACC </vt:lpstr>
      <vt:lpstr>Alignment with the FACC (AFC) – cont.</vt:lpstr>
      <vt:lpstr>Afc Member Services</vt:lpstr>
      <vt:lpstr>AFC Meeting and Event Summary</vt:lpstr>
      <vt:lpstr>QUESTIONS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ORIGINS OF THE CURRENT FCS COUNCIL OF PRESIDENTS (COP)</dc:title>
  <dc:creator>Michael Brawer</dc:creator>
  <cp:lastModifiedBy>Michael Brawer</cp:lastModifiedBy>
  <cp:revision>43</cp:revision>
  <cp:lastPrinted>2018-06-06T18:34:39Z</cp:lastPrinted>
  <dcterms:created xsi:type="dcterms:W3CDTF">2017-10-19T18:04:35Z</dcterms:created>
  <dcterms:modified xsi:type="dcterms:W3CDTF">2020-01-30T13:33:44Z</dcterms:modified>
</cp:coreProperties>
</file>