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4" r:id="rId1"/>
    <p:sldMasterId id="2147483696" r:id="rId2"/>
  </p:sldMasterIdLst>
  <p:sldIdLst>
    <p:sldId id="257" r:id="rId3"/>
    <p:sldId id="262" r:id="rId4"/>
    <p:sldId id="259" r:id="rId5"/>
    <p:sldId id="263" r:id="rId6"/>
    <p:sldId id="264" r:id="rId7"/>
    <p:sldId id="281" r:id="rId8"/>
    <p:sldId id="283" r:id="rId9"/>
    <p:sldId id="282" r:id="rId10"/>
    <p:sldId id="277" r:id="rId11"/>
    <p:sldId id="280" r:id="rId12"/>
    <p:sldId id="279" r:id="rId13"/>
    <p:sldId id="278" r:id="rId14"/>
    <p:sldId id="284" r:id="rId15"/>
    <p:sldId id="256" r:id="rId16"/>
  </p:sldIdLst>
  <p:sldSz cx="12192000" cy="6858000"/>
  <p:notesSz cx="7053263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1" autoAdjust="0"/>
    <p:restoredTop sz="94660"/>
  </p:normalViewPr>
  <p:slideViewPr>
    <p:cSldViewPr snapToGrid="0">
      <p:cViewPr>
        <p:scale>
          <a:sx n="120" d="100"/>
          <a:sy n="120" d="100"/>
        </p:scale>
        <p:origin x="120" y="-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A423BF71-38B7-8642-BFCE-EDAE9BD0CBAF}" type="datetimeFigureOut">
              <a:rPr lang="en-US" smtClean="0"/>
              <a:t>2/5/2020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465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025CB-9D18-264E-A945-2D020344C9DA}" type="datetimeFigureOut">
              <a:rPr lang="en-US" smtClean="0"/>
              <a:t>2/5/2020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4267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EFB6C-7E96-8F41-8872-189CA1C59F84}" type="datetimeFigureOut">
              <a:rPr lang="en-US" smtClean="0"/>
              <a:t>2/5/2020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6818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A0F0EA7-4F0C-4DBD-8793-68B345EE03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C92EC4D-0D9C-4C1D-982F-7F1F0B2C5B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6EE0525-1533-4EE1-99BF-08F3BCC9BE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9864CA-98ED-4383-964B-2BAC2B5D977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339990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59B5781-8957-46FA-BDE2-42B47DBB6C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2B524D3-2907-44CF-8183-CCDF36EC6C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5FAEE10-65CB-42AE-BC8F-4F1D1F41F8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142692-106B-489F-91BC-EFAB3C47CC9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328440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C39230D-6057-4BBF-9E4E-EB4D2C70B5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FB589EC-D2F1-444E-8EE1-9E9D71B056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EA3B3B5-845C-4282-90BC-0712A86301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4F1FE9-97F0-4685-BC29-C1F0C8A402B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742238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77EEBB-0C7D-4093-AAFB-B4787E6768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BE49E2-33AB-4DF9-9B15-2821EC2C37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2C1818-45D1-4502-9E29-6CE03E42E1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F15F4E-A77D-4AB2-8104-BA7CD3570AB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735928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E24C1D5-257D-431A-A7DB-F6B45F4105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19E81FF-7BBD-43F3-A690-80481F0971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2569E5B-C8C6-4BAE-B5C3-E09146D0EE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A182AE-AF41-43F2-8FBB-C5DB6A563BB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829607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EF72D36-9D67-4C0D-B053-B6F5957EC5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67D04B1-A708-43F4-A4C9-0698CE11D8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7F4E457-CB54-4E59-95DD-766C09ACC0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C0144E-806E-45F1-BC31-A60F79CE5B3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765979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26A77EA-3E29-4A15-8875-28E785C2B8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FD59705-AEF6-4F3D-8E42-C2A4A40C34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05C7B0D-B128-4D68-9515-75D66DB9CDC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E62D6A-AC79-4A17-90ED-61A9CE74C8A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324174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7E6D41-FFBE-4083-9EFB-65CE81258C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16833C-7495-4FAE-BDC7-9F5F01DAAA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1D309E-AAB2-4AC6-A0BC-1D9C322121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6E8354-D9D1-4987-8F40-E0D46D4ADC9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6306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81CDE-9BE7-C544-8ACB-7077DFC4270F}" type="datetimeFigureOut">
              <a:rPr lang="en-US" smtClean="0"/>
              <a:t>2/5/2020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5718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F6CFAD-BE2B-4A9F-9FA0-F92190CBA9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CF3196-9B0D-4F5F-AEFA-CC868BD0A2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8EAC69-D187-4D39-BB6A-076D8AF9BD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0472FA-7BC3-4FF1-99E1-3DDB4E469A33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625794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0F6ED4A-3BD8-4785-9321-5190DB0388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A468D22-BDFB-4BEB-8AD7-2E95BCC94C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1C3536B-F11B-4CE6-824E-5840394F78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C7C763-1EB2-415F-AEB9-26C3F64CB588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537830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FF837F3-AEF2-49A1-AE5C-8A8A0E8DA8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B5ED80F-0919-4B67-85D5-DADC23237E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4DE18F4-85E6-4831-BD75-E981D08253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E2DD72-EFF2-4317-891F-EBEF97B7DF4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893332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6CC9A8-36F9-46EB-810A-B3BF34C4F5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90F0D9-5F31-4C58-AE2A-D9B33AA754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B29CDE-BAAC-4D48-A8B3-C8E558ADC1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CD60B4-E9F5-4B5A-BD1E-068C50FADB6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901518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701925-14C6-4AC9-B80B-500D0BD682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D01AE6-83E8-4D9F-A63D-1BB4992D0E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82AECC-316E-442A-A4B4-E3B781968D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33522E-317D-468E-A51C-AF450C5F1B29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116155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F632958-9EFB-45E9-B2C1-DE31B67CD3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215E148-9E96-444F-B33E-7E6CE8909C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B9DEC1E-A978-4A96-A8D9-391D187995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7C6D3B-4B15-48BC-AE3C-CFCCD814819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29863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BA285-9698-1B45-8319-D90A8C63F150}" type="datetimeFigureOut">
              <a:rPr lang="en-US" smtClean="0"/>
              <a:t>2/5/2020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922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6CD42-43FF-B740-998F-DCC3802C4CE3}" type="datetimeFigureOut">
              <a:rPr lang="en-US" smtClean="0"/>
              <a:t>2/5/2020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3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0FFBD-2EE4-8547-BBAE-A1AC91C8D77E}" type="datetimeFigureOut">
              <a:rPr lang="en-US" smtClean="0"/>
              <a:t>2/5/2020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096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A2352-D7AC-F242-9256-A4477BCBF354}" type="datetimeFigureOut">
              <a:rPr lang="en-US" smtClean="0"/>
              <a:t>2/5/2020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6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CFC6A-9AE6-404D-9FDD-168B477B9C90}" type="datetimeFigureOut">
              <a:rPr lang="en-US" smtClean="0"/>
              <a:t>2/5/2020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999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FCDFD-B4CF-A241-8D71-E814B10BEAF4}" type="datetimeFigureOut">
              <a:rPr lang="en-US" smtClean="0"/>
              <a:t>2/5/2020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436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26A7B589-FD4B-7E46-869A-CBADC5FC564E}" type="datetimeFigureOut">
              <a:rPr lang="en-US" smtClean="0"/>
              <a:t>2/5/2020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9154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4CD8A92E-5FF9-8143-81B3-CCB531513398}" type="datetimeFigureOut">
              <a:rPr lang="en-US" smtClean="0"/>
              <a:t>2/5/2020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942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72E4420-7DDE-4AD3-B5B5-B618F166D4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66C59B0-ABCE-4EE3-BD94-479633263B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F980AB3-B4F3-463F-938E-23F5CD15842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dirty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4EC27E6-C16F-425D-949F-2828667C7D4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dirty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441D634-5E11-4E90-B42A-CF0C7A37CEE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8D14C8C-D7A3-466E-BF7C-DB76D4D9329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03418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ashtag/afc2020vision?source=feed_text&amp;epa=HASHTAG&amp;__xts__%5B0%5D=68.ARDQFOZ-4gaPs4enrmh9dQ3WFtiKnW7CuohEGnT9YasLUKm3rq-XFOPn_sgk8Itqu1mSmrn1VBNUKDegM73mJ-7mStGZhb4LPupfKqNV5QSvxkIuN8Wa-FniaTXjPxEQW_XQN7J2dKPdnQrjUkzhR48WrIZPSZkJLoTDehTdtUUgXI5VvtA2r7pXT_hTSHZm_iV-74iYM_EnCLuLQZ-Hto7Wd82eEi4rxb7nTo6uUNAWMA66k4gq0xk1jEyAcY__rcu7PXQcBLvMvFqbaRo7gcbPAcAIvkSg4qv8PgRird_09LG6C73efPzOgD_uP9q7qxr745bimae-tgdWXI7aGdHPHA&amp;__tn__=%2ANK-R" TargetMode="External"/><Relationship Id="rId7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JPEG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93BE8816-8F80-4413-AF49-8ED31B3CB16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16253" b="31983"/>
          <a:stretch/>
        </p:blipFill>
        <p:spPr>
          <a:xfrm>
            <a:off x="20" y="10"/>
            <a:ext cx="12191980" cy="4212698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7D2BFFD5-490F-4B45-91F2-6B826FBAD4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12708"/>
            <a:ext cx="12192000" cy="2645291"/>
          </a:xfrm>
          <a:prstGeom prst="rect">
            <a:avLst/>
          </a:prstGeom>
          <a:solidFill>
            <a:srgbClr val="394F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175BD3-18D5-477E-828F-860704E8E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4" y="4832059"/>
            <a:ext cx="5118948" cy="140096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b="1" dirty="0">
                <a:latin typeface="Century Schoolbook" panose="02040604050505020304" pitchFamily="18" charset="0"/>
              </a:rPr>
              <a:t>Let’s Give Them </a:t>
            </a:r>
            <a:br>
              <a:rPr lang="en-US" b="1" dirty="0">
                <a:latin typeface="Century Schoolbook" panose="02040604050505020304" pitchFamily="18" charset="0"/>
              </a:rPr>
            </a:br>
            <a:r>
              <a:rPr lang="en-US" b="1" dirty="0">
                <a:latin typeface="Century Schoolbook" panose="02040604050505020304" pitchFamily="18" charset="0"/>
              </a:rPr>
              <a:t>Something To </a:t>
            </a:r>
            <a:r>
              <a:rPr lang="en-US" sz="2800" b="1" dirty="0">
                <a:latin typeface="Century Schoolbook" panose="02040604050505020304" pitchFamily="18" charset="0"/>
              </a:rPr>
              <a:t>Talk</a:t>
            </a:r>
            <a:r>
              <a:rPr lang="en-US" b="1" dirty="0">
                <a:latin typeface="Century Schoolbook" panose="02040604050505020304" pitchFamily="18" charset="0"/>
              </a:rPr>
              <a:t> About </a:t>
            </a:r>
            <a:r>
              <a:rPr lang="en-US" sz="4400" b="1" dirty="0"/>
              <a:t>	 </a:t>
            </a:r>
          </a:p>
        </p:txBody>
      </p:sp>
      <p:cxnSp>
        <p:nvCxnSpPr>
          <p:cNvPr id="40" name="Straight Connector 37">
            <a:extLst>
              <a:ext uri="{FF2B5EF4-FFF2-40B4-BE49-F238E27FC236}">
                <a16:creationId xmlns:a16="http://schemas.microsoft.com/office/drawing/2014/main" id="{6C6CF9A5-BEA4-4284-A8B5-D033E5B4B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76175" y="4900003"/>
            <a:ext cx="0" cy="109728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4834BE-5694-4206-B2B1-4A019DC94D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31684" y="4900003"/>
            <a:ext cx="5001506" cy="1198793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ctr">
              <a:lnSpc>
                <a:spcPct val="85000"/>
              </a:lnSpc>
              <a:buFont typeface="Arial" pitchFamily="34" charset="0"/>
              <a:buChar char=" "/>
            </a:pPr>
            <a:r>
              <a:rPr lang="en-US" sz="2800" b="1" dirty="0">
                <a:solidFill>
                  <a:srgbClr val="FFFFFF"/>
                </a:solidFill>
                <a:latin typeface="Century Schoolbook" panose="02040604050505020304" pitchFamily="18" charset="0"/>
              </a:rPr>
              <a:t>Membership Development:</a:t>
            </a:r>
          </a:p>
          <a:p>
            <a:pPr algn="ctr">
              <a:lnSpc>
                <a:spcPct val="85000"/>
              </a:lnSpc>
              <a:buFont typeface="Arial" pitchFamily="34" charset="0"/>
              <a:buChar char=" "/>
            </a:pPr>
            <a:r>
              <a:rPr lang="en-US" sz="2800" b="1" dirty="0">
                <a:solidFill>
                  <a:srgbClr val="FFFFFF"/>
                </a:solidFill>
                <a:latin typeface="Century Schoolbook" panose="02040604050505020304" pitchFamily="18" charset="0"/>
              </a:rPr>
              <a:t>Retention, Recruitment &amp;   Reengagement</a:t>
            </a:r>
          </a:p>
        </p:txBody>
      </p:sp>
    </p:spTree>
    <p:extLst>
      <p:ext uri="{BB962C8B-B14F-4D97-AF65-F5344CB8AC3E}">
        <p14:creationId xmlns:p14="http://schemas.microsoft.com/office/powerpoint/2010/main" val="15380142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24">
            <a:extLst>
              <a:ext uri="{FF2B5EF4-FFF2-40B4-BE49-F238E27FC236}">
                <a16:creationId xmlns:a16="http://schemas.microsoft.com/office/drawing/2014/main" id="{0EFD753D-6A49-46DD-9E82-AA6E2C62B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38A5824-1F4A-4EE7-BC13-5BB48FC080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044" y="321732"/>
            <a:ext cx="4568741" cy="6192603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CD2BDD8-9EA6-48FB-8701-67970B4C9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223" y="2296387"/>
            <a:ext cx="3608896" cy="1690993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rgbClr val="FFFFFF"/>
                </a:solidFill>
                <a:latin typeface="Century Schoolbook" panose="02040604050505020304" pitchFamily="18" charset="0"/>
              </a:rPr>
              <a:t>Let’s Talk About It &amp;  Let’s Share It!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1616B8-E871-490E-9AAA-E13034DA0B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11" r="13008" b="-6"/>
          <a:stretch/>
        </p:blipFill>
        <p:spPr>
          <a:xfrm>
            <a:off x="4968250" y="325905"/>
            <a:ext cx="2249424" cy="2002611"/>
          </a:xfrm>
          <a:prstGeom prst="rect">
            <a:avLst/>
          </a:prstGeom>
        </p:spPr>
      </p:pic>
      <p:sp>
        <p:nvSpPr>
          <p:cNvPr id="33" name="Content Placeholder 21">
            <a:extLst>
              <a:ext uri="{FF2B5EF4-FFF2-40B4-BE49-F238E27FC236}">
                <a16:creationId xmlns:a16="http://schemas.microsoft.com/office/drawing/2014/main" id="{5A7E5BD3-988B-4FF7-9E53-15CCB0BEA8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9223" y="4041803"/>
            <a:ext cx="3607930" cy="1118026"/>
          </a:xfrm>
        </p:spPr>
        <p:txBody>
          <a:bodyPr anchor="t">
            <a:normAutofit/>
          </a:bodyPr>
          <a:lstStyle/>
          <a:p>
            <a:r>
              <a:rPr lang="en-US" dirty="0">
                <a:hlinkClick r:id="rId3"/>
              </a:rPr>
              <a:t>#</a:t>
            </a:r>
            <a:r>
              <a:rPr lang="en-US" u="sng" dirty="0">
                <a:hlinkClick r:id="rId3"/>
              </a:rPr>
              <a:t>AFC2020Vision</a:t>
            </a:r>
            <a:endParaRPr lang="en-US" u="sng" dirty="0"/>
          </a:p>
          <a:p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EE6745-AFC3-4B6D-A3B8-51863181EE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" b="813"/>
          <a:stretch/>
        </p:blipFill>
        <p:spPr>
          <a:xfrm>
            <a:off x="4968251" y="2419956"/>
            <a:ext cx="2249424" cy="2002611"/>
          </a:xfrm>
          <a:prstGeom prst="rect">
            <a:avLst/>
          </a:prstGeom>
        </p:spPr>
      </p:pic>
      <p:pic>
        <p:nvPicPr>
          <p:cNvPr id="9" name="Content Placeholder 8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5C3996E6-CEC8-4350-B722-4E77E00DDF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8" r="173" b="4"/>
          <a:stretch/>
        </p:blipFill>
        <p:spPr>
          <a:xfrm>
            <a:off x="7295203" y="325904"/>
            <a:ext cx="4570677" cy="3065565"/>
          </a:xfrm>
          <a:prstGeom prst="rect">
            <a:avLst/>
          </a:prstGeom>
        </p:spPr>
      </p:pic>
      <p:pic>
        <p:nvPicPr>
          <p:cNvPr id="11" name="Picture 10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1BE5D992-91DF-497F-9A1E-943A957BE18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5752" b="-2"/>
          <a:stretch/>
        </p:blipFill>
        <p:spPr>
          <a:xfrm>
            <a:off x="4976656" y="4511800"/>
            <a:ext cx="2249424" cy="20025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656057-61EC-41DD-9EC3-0D1F34D383D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4" r="-2" b="-2"/>
          <a:stretch/>
        </p:blipFill>
        <p:spPr>
          <a:xfrm>
            <a:off x="7295203" y="3474720"/>
            <a:ext cx="4570677" cy="305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3890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50E4C519-FBE9-4ABE-A8F9-C2CBE3269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Content Placeholder 8" descr="A group of people in a room&#10;&#10;Description automatically generated">
            <a:extLst>
              <a:ext uri="{FF2B5EF4-FFF2-40B4-BE49-F238E27FC236}">
                <a16:creationId xmlns:a16="http://schemas.microsoft.com/office/drawing/2014/main" id="{2B05A457-F7D9-46E4-AEB6-57B86762A2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2922" b="-2"/>
          <a:stretch/>
        </p:blipFill>
        <p:spPr>
          <a:xfrm>
            <a:off x="3245637" y="-1"/>
            <a:ext cx="8946363" cy="6858000"/>
          </a:xfrm>
          <a:custGeom>
            <a:avLst/>
            <a:gdLst>
              <a:gd name="connsiteX0" fmla="*/ 0 w 8946363"/>
              <a:gd name="connsiteY0" fmla="*/ 0 h 6858000"/>
              <a:gd name="connsiteX1" fmla="*/ 8946363 w 8946363"/>
              <a:gd name="connsiteY1" fmla="*/ 0 h 6858000"/>
              <a:gd name="connsiteX2" fmla="*/ 8946363 w 8946363"/>
              <a:gd name="connsiteY2" fmla="*/ 6858000 h 6858000"/>
              <a:gd name="connsiteX3" fmla="*/ 1 w 8946363"/>
              <a:gd name="connsiteY3" fmla="*/ 6858000 h 6858000"/>
              <a:gd name="connsiteX4" fmla="*/ 60040 w 8946363"/>
              <a:gd name="connsiteY4" fmla="*/ 6788731 h 6858000"/>
              <a:gd name="connsiteX5" fmla="*/ 1210035 w 8946363"/>
              <a:gd name="connsiteY5" fmla="*/ 3429001 h 6858000"/>
              <a:gd name="connsiteX6" fmla="*/ 60040 w 8946363"/>
              <a:gd name="connsiteY6" fmla="*/ 6927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46363" h="6858000">
                <a:moveTo>
                  <a:pt x="0" y="0"/>
                </a:moveTo>
                <a:lnTo>
                  <a:pt x="8946363" y="0"/>
                </a:lnTo>
                <a:lnTo>
                  <a:pt x="8946363" y="6858000"/>
                </a:lnTo>
                <a:lnTo>
                  <a:pt x="1" y="6858000"/>
                </a:lnTo>
                <a:lnTo>
                  <a:pt x="60040" y="6788731"/>
                </a:lnTo>
                <a:cubicBezTo>
                  <a:pt x="770566" y="5928901"/>
                  <a:pt x="1210035" y="4741057"/>
                  <a:pt x="1210035" y="3429001"/>
                </a:cubicBezTo>
                <a:cubicBezTo>
                  <a:pt x="1210035" y="2116945"/>
                  <a:pt x="770566" y="929101"/>
                  <a:pt x="60040" y="69272"/>
                </a:cubicBezTo>
                <a:close/>
              </a:path>
            </a:pathLst>
          </a:custGeom>
        </p:spPr>
      </p:pic>
      <p:sp useBgFill="1">
        <p:nvSpPr>
          <p:cNvPr id="23" name="Freeform: Shape 22">
            <a:extLst>
              <a:ext uri="{FF2B5EF4-FFF2-40B4-BE49-F238E27FC236}">
                <a16:creationId xmlns:a16="http://schemas.microsoft.com/office/drawing/2014/main" id="{80EC29FB-299E-49F3-8C7B-01199632A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4455672" cy="6858000"/>
          </a:xfrm>
          <a:custGeom>
            <a:avLst/>
            <a:gdLst>
              <a:gd name="connsiteX0" fmla="*/ 0 w 4455672"/>
              <a:gd name="connsiteY0" fmla="*/ 0 h 6858000"/>
              <a:gd name="connsiteX1" fmla="*/ 3245636 w 4455672"/>
              <a:gd name="connsiteY1" fmla="*/ 0 h 6858000"/>
              <a:gd name="connsiteX2" fmla="*/ 3305677 w 4455672"/>
              <a:gd name="connsiteY2" fmla="*/ 69272 h 6858000"/>
              <a:gd name="connsiteX3" fmla="*/ 4455672 w 4455672"/>
              <a:gd name="connsiteY3" fmla="*/ 3429001 h 6858000"/>
              <a:gd name="connsiteX4" fmla="*/ 3305677 w 4455672"/>
              <a:gd name="connsiteY4" fmla="*/ 6788731 h 6858000"/>
              <a:gd name="connsiteX5" fmla="*/ 3245638 w 4455672"/>
              <a:gd name="connsiteY5" fmla="*/ 6858000 h 6858000"/>
              <a:gd name="connsiteX6" fmla="*/ 0 w 445567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2" h="6858000">
                <a:moveTo>
                  <a:pt x="0" y="0"/>
                </a:moveTo>
                <a:lnTo>
                  <a:pt x="3245636" y="0"/>
                </a:lnTo>
                <a:lnTo>
                  <a:pt x="3305677" y="69272"/>
                </a:lnTo>
                <a:cubicBezTo>
                  <a:pt x="4016203" y="929101"/>
                  <a:pt x="4455672" y="2116945"/>
                  <a:pt x="4455672" y="3429001"/>
                </a:cubicBezTo>
                <a:cubicBezTo>
                  <a:pt x="4455672" y="4741057"/>
                  <a:pt x="4016203" y="5928901"/>
                  <a:pt x="3305677" y="6788731"/>
                </a:cubicBezTo>
                <a:lnTo>
                  <a:pt x="3245638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5" name="Freeform: Shape 24">
            <a:extLst>
              <a:ext uri="{FF2B5EF4-FFF2-40B4-BE49-F238E27FC236}">
                <a16:creationId xmlns:a16="http://schemas.microsoft.com/office/drawing/2014/main" id="{C29A2522-B27A-45C5-897B-79A1407D1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8" cy="6858000"/>
          </a:xfrm>
          <a:custGeom>
            <a:avLst/>
            <a:gdLst>
              <a:gd name="connsiteX0" fmla="*/ 0 w 4446528"/>
              <a:gd name="connsiteY0" fmla="*/ 0 h 6858000"/>
              <a:gd name="connsiteX1" fmla="*/ 3236492 w 4446528"/>
              <a:gd name="connsiteY1" fmla="*/ 0 h 6858000"/>
              <a:gd name="connsiteX2" fmla="*/ 3296533 w 4446528"/>
              <a:gd name="connsiteY2" fmla="*/ 69272 h 6858000"/>
              <a:gd name="connsiteX3" fmla="*/ 4446528 w 4446528"/>
              <a:gd name="connsiteY3" fmla="*/ 3429001 h 6858000"/>
              <a:gd name="connsiteX4" fmla="*/ 3296533 w 4446528"/>
              <a:gd name="connsiteY4" fmla="*/ 6788731 h 6858000"/>
              <a:gd name="connsiteX5" fmla="*/ 3236494 w 4446528"/>
              <a:gd name="connsiteY5" fmla="*/ 6858000 h 6858000"/>
              <a:gd name="connsiteX6" fmla="*/ 0 w 4446528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8" h="6858000">
                <a:moveTo>
                  <a:pt x="0" y="0"/>
                </a:moveTo>
                <a:lnTo>
                  <a:pt x="3236492" y="0"/>
                </a:lnTo>
                <a:lnTo>
                  <a:pt x="3296533" y="69272"/>
                </a:lnTo>
                <a:cubicBezTo>
                  <a:pt x="4007059" y="929101"/>
                  <a:pt x="4446528" y="2116945"/>
                  <a:pt x="4446528" y="3429001"/>
                </a:cubicBezTo>
                <a:cubicBezTo>
                  <a:pt x="4446528" y="4741057"/>
                  <a:pt x="4007059" y="5928901"/>
                  <a:pt x="3296533" y="6788731"/>
                </a:cubicBezTo>
                <a:lnTo>
                  <a:pt x="323649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099136-2658-4F5A-9C72-8AB7898F4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16" y="1622066"/>
            <a:ext cx="3856155" cy="83970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600" kern="1200" dirty="0">
                <a:solidFill>
                  <a:schemeClr val="tx1"/>
                </a:solidFill>
                <a:latin typeface="Century Schoolbook" panose="02040604050505020304" pitchFamily="18" charset="0"/>
              </a:rPr>
              <a:t>Overcoming Objections</a:t>
            </a:r>
            <a:br>
              <a:rPr lang="en-US" sz="2600" kern="1200" dirty="0">
                <a:solidFill>
                  <a:schemeClr val="tx1"/>
                </a:solidFill>
              </a:rPr>
            </a:br>
            <a:endParaRPr lang="en-US" sz="2600" kern="1200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0961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4181" y="2443480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C04846-B316-4C0A-9F69-A7B2472A4E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1094" y="2461767"/>
            <a:ext cx="3438906" cy="419095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7150" indent="-285750"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n-US" sz="1600" b="1" kern="1200" dirty="0">
                <a:latin typeface="Century Schoolbook" panose="02040604050505020304" pitchFamily="18" charset="0"/>
              </a:rPr>
              <a:t>How do you respond when a potential member does not understand the value of AFC?</a:t>
            </a:r>
          </a:p>
          <a:p>
            <a:pPr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600" b="1" kern="1200" dirty="0">
              <a:latin typeface="Century Schoolbook" panose="02040604050505020304" pitchFamily="18" charset="0"/>
            </a:endParaRPr>
          </a:p>
          <a:p>
            <a:pPr marL="742950" lvl="1" indent="-22860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i="1" kern="1200" dirty="0">
                <a:latin typeface="Century Schoolbook" panose="02040604050505020304" pitchFamily="18" charset="0"/>
                <a:ea typeface="+mn-ea"/>
                <a:cs typeface="+mn-cs"/>
              </a:rPr>
              <a:t>“It cost too much and I can’t afford it.”</a:t>
            </a:r>
            <a:endParaRPr lang="en-US" sz="1600" b="1" kern="1200" dirty="0">
              <a:latin typeface="Century Schoolbook" panose="02040604050505020304" pitchFamily="18" charset="0"/>
              <a:ea typeface="+mn-ea"/>
              <a:cs typeface="+mn-cs"/>
            </a:endParaRPr>
          </a:p>
          <a:p>
            <a:pPr marL="742950" lvl="1"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600" b="1" kern="1200" dirty="0">
              <a:latin typeface="Century Schoolbook" panose="02040604050505020304" pitchFamily="18" charset="0"/>
              <a:ea typeface="+mn-ea"/>
              <a:cs typeface="+mn-cs"/>
            </a:endParaRPr>
          </a:p>
          <a:p>
            <a:pPr marL="742950" lvl="1" indent="-22860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i="1" kern="1200" dirty="0">
                <a:latin typeface="Century Schoolbook" panose="02040604050505020304" pitchFamily="18" charset="0"/>
                <a:ea typeface="+mn-ea"/>
                <a:cs typeface="+mn-cs"/>
              </a:rPr>
              <a:t>I don’t have time.</a:t>
            </a:r>
            <a:endParaRPr lang="en-US" sz="1600" b="1" kern="1200" dirty="0">
              <a:latin typeface="Century Schoolbook" panose="02040604050505020304" pitchFamily="18" charset="0"/>
              <a:ea typeface="+mn-ea"/>
              <a:cs typeface="+mn-cs"/>
            </a:endParaRPr>
          </a:p>
          <a:p>
            <a:pPr marL="742950" lvl="1" indent="-22860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b="1" i="1" kern="1200" dirty="0">
              <a:latin typeface="Century Schoolbook" panose="02040604050505020304" pitchFamily="18" charset="0"/>
              <a:ea typeface="+mn-ea"/>
              <a:cs typeface="+mn-cs"/>
            </a:endParaRPr>
          </a:p>
          <a:p>
            <a:pPr marL="742950" lvl="1" indent="-228600" eaLnBrk="1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1" i="1" kern="1200" dirty="0">
                <a:latin typeface="Century Schoolbook" panose="02040604050505020304" pitchFamily="18" charset="0"/>
                <a:ea typeface="+mn-ea"/>
                <a:cs typeface="+mn-cs"/>
              </a:rPr>
              <a:t>AFC doesn’t really do anything? It’s for the career staff and not for faculty or administrators. It’s just not for me.</a:t>
            </a:r>
            <a:endParaRPr lang="en-US" sz="1600" b="1" kern="1200" dirty="0">
              <a:latin typeface="Century Schoolbook" panose="02040604050505020304" pitchFamily="18" charset="0"/>
              <a:ea typeface="+mn-ea"/>
              <a:cs typeface="+mn-cs"/>
            </a:endParaRPr>
          </a:p>
          <a:p>
            <a:pPr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b="1" kern="1200" dirty="0"/>
          </a:p>
        </p:txBody>
      </p:sp>
    </p:spTree>
    <p:extLst>
      <p:ext uri="{BB962C8B-B14F-4D97-AF65-F5344CB8AC3E}">
        <p14:creationId xmlns:p14="http://schemas.microsoft.com/office/powerpoint/2010/main" val="5645177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4F5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F7212F0-66F3-4547-A468-E9E4CAA25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eaLnBrk="1" hangingPunct="1">
              <a:lnSpc>
                <a:spcPct val="90000"/>
              </a:lnSpc>
            </a:pPr>
            <a:r>
              <a:rPr lang="en-US" sz="3700" b="1" kern="1200" dirty="0">
                <a:solidFill>
                  <a:srgbClr val="FFFFFF"/>
                </a:solidFill>
                <a:latin typeface="Century Schoolbook" panose="02040604050505020304" pitchFamily="18" charset="0"/>
              </a:rPr>
              <a:t>The 3F’s: FEEL, FELT, FOUND </a:t>
            </a:r>
            <a:br>
              <a:rPr lang="en-US" sz="3700" b="1" kern="1200" dirty="0">
                <a:solidFill>
                  <a:srgbClr val="FFFFFF"/>
                </a:solidFill>
                <a:latin typeface="Century Schoolbook" panose="02040604050505020304" pitchFamily="18" charset="0"/>
              </a:rPr>
            </a:br>
            <a:endParaRPr lang="en-US" sz="3700" b="1" kern="1200" dirty="0">
              <a:solidFill>
                <a:srgbClr val="FFFFFF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8" name="Content Placeholder 7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9E9D5A5C-C0FC-4F9E-AE63-94283219923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1" b="12822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3AD775-BD7F-4E78-A263-E458BBD303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29319" y="917725"/>
            <a:ext cx="3424739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b="1" kern="1200" dirty="0">
                <a:solidFill>
                  <a:srgbClr val="FFFFFF"/>
                </a:solidFill>
                <a:latin typeface="Century Schoolbook" panose="02040604050505020304" pitchFamily="18" charset="0"/>
              </a:rPr>
              <a:t>I know how you feel.</a:t>
            </a:r>
          </a:p>
          <a:p>
            <a:pPr marL="114300" indent="0" eaLnBrk="1" hangingPunct="1">
              <a:lnSpc>
                <a:spcPct val="90000"/>
              </a:lnSpc>
              <a:buNone/>
            </a:pPr>
            <a:endParaRPr lang="en-US" sz="2400" b="1" kern="1200" dirty="0">
              <a:solidFill>
                <a:srgbClr val="FFFFFF"/>
              </a:solidFill>
              <a:latin typeface="Century Schoolbook" panose="02040604050505020304" pitchFamily="18" charset="0"/>
            </a:endParaRPr>
          </a:p>
          <a:p>
            <a:pPr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b="1" kern="1200" dirty="0">
                <a:solidFill>
                  <a:srgbClr val="FFFFFF"/>
                </a:solidFill>
                <a:latin typeface="Century Schoolbook" panose="02040604050505020304" pitchFamily="18" charset="0"/>
              </a:rPr>
              <a:t>I may have felt the same way initially.</a:t>
            </a:r>
          </a:p>
          <a:p>
            <a:pPr marL="114300" indent="0" eaLnBrk="1" hangingPunct="1">
              <a:lnSpc>
                <a:spcPct val="90000"/>
              </a:lnSpc>
              <a:buNone/>
            </a:pPr>
            <a:endParaRPr lang="en-US" sz="2400" b="1" kern="1200" dirty="0">
              <a:solidFill>
                <a:srgbClr val="FFFFFF"/>
              </a:solidFill>
              <a:latin typeface="Century Schoolbook" panose="02040604050505020304" pitchFamily="18" charset="0"/>
            </a:endParaRPr>
          </a:p>
          <a:p>
            <a:pPr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b="1" kern="1200" dirty="0">
                <a:solidFill>
                  <a:srgbClr val="FFFFFF"/>
                </a:solidFill>
                <a:latin typeface="Century Schoolbook" panose="02040604050505020304" pitchFamily="18" charset="0"/>
              </a:rPr>
              <a:t>However, I found that My AFC Membership really was a great investment.</a:t>
            </a:r>
          </a:p>
          <a:p>
            <a:pPr marL="0"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b="1" kern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0800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C3D5B11-28B2-4314-B332-8054BC7FD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eaLnBrk="1" hangingPunct="1">
              <a:lnSpc>
                <a:spcPct val="90000"/>
              </a:lnSpc>
            </a:pPr>
            <a:br>
              <a:rPr lang="en-US" sz="3000" b="1" kern="1200" dirty="0">
                <a:solidFill>
                  <a:srgbClr val="FFFFFF"/>
                </a:solidFill>
              </a:rPr>
            </a:br>
            <a:r>
              <a:rPr lang="en-US" sz="3000" b="1" kern="1200" dirty="0">
                <a:solidFill>
                  <a:srgbClr val="FFFFFF"/>
                </a:solidFill>
              </a:rPr>
              <a:t>UTLIZE YOUR RESOURCES~ WE CAN HELP YOU! 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Content Placeholder 9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CBF81603-F693-4D8D-B30B-F78B94AF38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1567" y="2604724"/>
            <a:ext cx="5455917" cy="3641824"/>
          </a:xfrm>
          <a:prstGeom prst="rect">
            <a:avLst/>
          </a:prstGeom>
        </p:spPr>
      </p:pic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Content Placeholder 7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2AE6B505-F2F2-47FC-856E-A9E7B58E82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12822"/>
          <a:stretch/>
        </p:blipFill>
        <p:spPr>
          <a:xfrm>
            <a:off x="6445073" y="2838186"/>
            <a:ext cx="5455917" cy="317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7611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24">
            <a:extLst>
              <a:ext uri="{FF2B5EF4-FFF2-40B4-BE49-F238E27FC236}">
                <a16:creationId xmlns:a16="http://schemas.microsoft.com/office/drawing/2014/main" id="{D87AB319-64C0-4E2D-B1CD-0A970301BE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2" name="Rectangle 26">
            <a:extLst>
              <a:ext uri="{FF2B5EF4-FFF2-40B4-BE49-F238E27FC236}">
                <a16:creationId xmlns:a16="http://schemas.microsoft.com/office/drawing/2014/main" id="{A73BE687-95DB-49F8-B6B3-EC95550D5E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963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06DA100-A8F4-48BD-9594-8FE44E47C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5097" y="619431"/>
            <a:ext cx="4798141" cy="386920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80000"/>
              </a:lnSpc>
            </a:pPr>
            <a:br>
              <a:rPr lang="en-US" sz="5500" b="1" dirty="0"/>
            </a:br>
            <a:br>
              <a:rPr lang="en-US" sz="5500" b="1" dirty="0"/>
            </a:br>
            <a:br>
              <a:rPr lang="en-US" sz="5500" b="1" dirty="0"/>
            </a:br>
            <a:r>
              <a:rPr lang="en-US" sz="5500" b="1" dirty="0">
                <a:latin typeface="Century Schoolbook" panose="02040604050505020304" pitchFamily="18" charset="0"/>
              </a:rPr>
              <a:t>Membership Development</a:t>
            </a: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A9AA4742-2247-4802-84B6-48AFCBC0D8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63" r="-2" b="-2"/>
          <a:stretch/>
        </p:blipFill>
        <p:spPr>
          <a:xfrm>
            <a:off x="635673" y="636640"/>
            <a:ext cx="5458653" cy="559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378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Rectangle 71">
            <a:extLst>
              <a:ext uri="{FF2B5EF4-FFF2-40B4-BE49-F238E27FC236}">
                <a16:creationId xmlns:a16="http://schemas.microsoft.com/office/drawing/2014/main" id="{1FBD4BA0-5E13-4403-B4A7-40DF3A0185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174" name="Group 73">
            <a:extLst>
              <a:ext uri="{FF2B5EF4-FFF2-40B4-BE49-F238E27FC236}">
                <a16:creationId xmlns:a16="http://schemas.microsoft.com/office/drawing/2014/main" id="{622F0806-F5D8-4CCD-A924-6CC3D7BB26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5" name="Freeform 5">
              <a:extLst>
                <a:ext uri="{FF2B5EF4-FFF2-40B4-BE49-F238E27FC236}">
                  <a16:creationId xmlns:a16="http://schemas.microsoft.com/office/drawing/2014/main" id="{C48C9CA8-31F2-4E7F-B5F8-52BB1996D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175" name="Freeform 6">
              <a:extLst>
                <a:ext uri="{FF2B5EF4-FFF2-40B4-BE49-F238E27FC236}">
                  <a16:creationId xmlns:a16="http://schemas.microsoft.com/office/drawing/2014/main" id="{C590ED89-E9C6-402B-8700-DCDA669522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>
              <a:extLst>
                <a:ext uri="{FF2B5EF4-FFF2-40B4-BE49-F238E27FC236}">
                  <a16:creationId xmlns:a16="http://schemas.microsoft.com/office/drawing/2014/main" id="{1A6861F9-7385-40F8-BA83-B8DFF7F33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>
              <a:extLst>
                <a:ext uri="{FF2B5EF4-FFF2-40B4-BE49-F238E27FC236}">
                  <a16:creationId xmlns:a16="http://schemas.microsoft.com/office/drawing/2014/main" id="{D41F8744-72EA-46E8-ABFE-852031D4A8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>
              <a:extLst>
                <a:ext uri="{FF2B5EF4-FFF2-40B4-BE49-F238E27FC236}">
                  <a16:creationId xmlns:a16="http://schemas.microsoft.com/office/drawing/2014/main" id="{9F0E0968-3DB0-43C4-8318-A6D9119D4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>
              <a:extLst>
                <a:ext uri="{FF2B5EF4-FFF2-40B4-BE49-F238E27FC236}">
                  <a16:creationId xmlns:a16="http://schemas.microsoft.com/office/drawing/2014/main" id="{33CE9E31-D43C-454C-BFBE-C030D98E2A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>
              <a:extLst>
                <a:ext uri="{FF2B5EF4-FFF2-40B4-BE49-F238E27FC236}">
                  <a16:creationId xmlns:a16="http://schemas.microsoft.com/office/drawing/2014/main" id="{3927A156-CD49-44E3-BA78-CE0AA02505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>
              <a:extLst>
                <a:ext uri="{FF2B5EF4-FFF2-40B4-BE49-F238E27FC236}">
                  <a16:creationId xmlns:a16="http://schemas.microsoft.com/office/drawing/2014/main" id="{2B83C26B-3353-4E6D-86D4-9461A7A86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>
              <a:extLst>
                <a:ext uri="{FF2B5EF4-FFF2-40B4-BE49-F238E27FC236}">
                  <a16:creationId xmlns:a16="http://schemas.microsoft.com/office/drawing/2014/main" id="{2FB70090-1FB7-4335-9B1E-1E7EC6A2F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>
              <a:extLst>
                <a:ext uri="{FF2B5EF4-FFF2-40B4-BE49-F238E27FC236}">
                  <a16:creationId xmlns:a16="http://schemas.microsoft.com/office/drawing/2014/main" id="{B862257F-455F-4E18-A480-B22E8EFE14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>
              <a:extLst>
                <a:ext uri="{FF2B5EF4-FFF2-40B4-BE49-F238E27FC236}">
                  <a16:creationId xmlns:a16="http://schemas.microsoft.com/office/drawing/2014/main" id="{3C9DF0C4-8430-481B-B3E7-B8F79BC0F4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>
              <a:extLst>
                <a:ext uri="{FF2B5EF4-FFF2-40B4-BE49-F238E27FC236}">
                  <a16:creationId xmlns:a16="http://schemas.microsoft.com/office/drawing/2014/main" id="{91D50B8E-D94F-4944-9FD2-08DD35E29B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bg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>
              <a:extLst>
                <a:ext uri="{FF2B5EF4-FFF2-40B4-BE49-F238E27FC236}">
                  <a16:creationId xmlns:a16="http://schemas.microsoft.com/office/drawing/2014/main" id="{9B0A066C-DC3D-4E53-AC63-00DF45416C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>
              <a:extLst>
                <a:ext uri="{FF2B5EF4-FFF2-40B4-BE49-F238E27FC236}">
                  <a16:creationId xmlns:a16="http://schemas.microsoft.com/office/drawing/2014/main" id="{D2D040EF-76C0-496D-8C72-9DB143C3AD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>
              <a:extLst>
                <a:ext uri="{FF2B5EF4-FFF2-40B4-BE49-F238E27FC236}">
                  <a16:creationId xmlns:a16="http://schemas.microsoft.com/office/drawing/2014/main" id="{15FC8221-21EA-4D83-809B-108B7E0C5B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>
              <a:extLst>
                <a:ext uri="{FF2B5EF4-FFF2-40B4-BE49-F238E27FC236}">
                  <a16:creationId xmlns:a16="http://schemas.microsoft.com/office/drawing/2014/main" id="{5A181F7D-35FA-49F3-8BCB-5D7250BA42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>
              <a:extLst>
                <a:ext uri="{FF2B5EF4-FFF2-40B4-BE49-F238E27FC236}">
                  <a16:creationId xmlns:a16="http://schemas.microsoft.com/office/drawing/2014/main" id="{188DFD0A-AECC-43FC-B06B-D2A8A2EB9F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>
              <a:extLst>
                <a:ext uri="{FF2B5EF4-FFF2-40B4-BE49-F238E27FC236}">
                  <a16:creationId xmlns:a16="http://schemas.microsoft.com/office/drawing/2014/main" id="{1769DE60-D3FA-40D0-96A4-6BEAD0C386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>
              <a:extLst>
                <a:ext uri="{FF2B5EF4-FFF2-40B4-BE49-F238E27FC236}">
                  <a16:creationId xmlns:a16="http://schemas.microsoft.com/office/drawing/2014/main" id="{18E5EA87-065F-44FB-B99A-484483E31A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bg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A32A2F7-0670-4B16-B4D3-87BC2006E8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316" r="-1" b="20374"/>
          <a:stretch/>
        </p:blipFill>
        <p:spPr>
          <a:xfrm>
            <a:off x="20" y="10"/>
            <a:ext cx="12188932" cy="5696067"/>
          </a:xfrm>
          <a:custGeom>
            <a:avLst/>
            <a:gdLst>
              <a:gd name="connsiteX0" fmla="*/ 0 w 12188952"/>
              <a:gd name="connsiteY0" fmla="*/ 0 h 5696077"/>
              <a:gd name="connsiteX1" fmla="*/ 12188952 w 12188952"/>
              <a:gd name="connsiteY1" fmla="*/ 0 h 5696077"/>
              <a:gd name="connsiteX2" fmla="*/ 12188952 w 12188952"/>
              <a:gd name="connsiteY2" fmla="*/ 4710335 h 5696077"/>
              <a:gd name="connsiteX3" fmla="*/ 12113803 w 12188952"/>
              <a:gd name="connsiteY3" fmla="*/ 4718295 h 5696077"/>
              <a:gd name="connsiteX4" fmla="*/ 6753597 w 12188952"/>
              <a:gd name="connsiteY4" fmla="*/ 5041852 h 5696077"/>
              <a:gd name="connsiteX5" fmla="*/ 400746 w 12188952"/>
              <a:gd name="connsiteY5" fmla="*/ 4870509 h 5696077"/>
              <a:gd name="connsiteX6" fmla="*/ 3700 w 12188952"/>
              <a:gd name="connsiteY6" fmla="*/ 4833875 h 5696077"/>
              <a:gd name="connsiteX7" fmla="*/ 3700 w 12188952"/>
              <a:gd name="connsiteY7" fmla="*/ 5696077 h 5696077"/>
              <a:gd name="connsiteX8" fmla="*/ 0 w 12188952"/>
              <a:gd name="connsiteY8" fmla="*/ 5696077 h 5696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88952" h="5696077">
                <a:moveTo>
                  <a:pt x="0" y="0"/>
                </a:moveTo>
                <a:lnTo>
                  <a:pt x="12188952" y="0"/>
                </a:lnTo>
                <a:lnTo>
                  <a:pt x="12188952" y="4710335"/>
                </a:lnTo>
                <a:lnTo>
                  <a:pt x="12113803" y="4718295"/>
                </a:lnTo>
                <a:cubicBezTo>
                  <a:pt x="10139508" y="4916244"/>
                  <a:pt x="8237152" y="5009247"/>
                  <a:pt x="6753597" y="5041852"/>
                </a:cubicBezTo>
                <a:cubicBezTo>
                  <a:pt x="4940362" y="5081701"/>
                  <a:pt x="2657278" y="5062371"/>
                  <a:pt x="400746" y="4870509"/>
                </a:cubicBezTo>
                <a:lnTo>
                  <a:pt x="3700" y="4833875"/>
                </a:lnTo>
                <a:lnTo>
                  <a:pt x="3700" y="5696077"/>
                </a:lnTo>
                <a:lnTo>
                  <a:pt x="0" y="5696077"/>
                </a:lnTo>
                <a:close/>
              </a:path>
            </a:pathLst>
          </a:custGeom>
        </p:spPr>
      </p:pic>
      <p:sp>
        <p:nvSpPr>
          <p:cNvPr id="7170" name="Rectangle 4">
            <a:extLst>
              <a:ext uri="{FF2B5EF4-FFF2-40B4-BE49-F238E27FC236}">
                <a16:creationId xmlns:a16="http://schemas.microsoft.com/office/drawing/2014/main" id="{E092D65E-14CD-4C0D-89D8-AAD320A7061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380744" y="5202936"/>
            <a:ext cx="9436608" cy="786384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n-US" altLang="en-US" sz="4000" b="1" dirty="0">
                <a:solidFill>
                  <a:schemeClr val="bg1"/>
                </a:solidFill>
                <a:latin typeface="Century Schoolbook" panose="02040604050505020304" pitchFamily="18" charset="0"/>
              </a:rPr>
              <a:t>Step 1</a:t>
            </a:r>
          </a:p>
        </p:txBody>
      </p:sp>
      <p:sp>
        <p:nvSpPr>
          <p:cNvPr id="7171" name="Rectangle 5">
            <a:extLst>
              <a:ext uri="{FF2B5EF4-FFF2-40B4-BE49-F238E27FC236}">
                <a16:creationId xmlns:a16="http://schemas.microsoft.com/office/drawing/2014/main" id="{6A46E814-32D8-4AB5-AB6C-A715E6CE1E4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755648" y="6007608"/>
            <a:ext cx="8677656" cy="402336"/>
          </a:xfrm>
        </p:spPr>
        <p:txBody>
          <a:bodyPr>
            <a:no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800" b="1" dirty="0">
                <a:solidFill>
                  <a:schemeClr val="bg1"/>
                </a:solidFill>
                <a:latin typeface="Century Schoolbook" panose="02040604050505020304" pitchFamily="18" charset="0"/>
              </a:rPr>
              <a:t>Membership Team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1" name="Rectangle 71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Content Placeholder 4" descr="A couple of people posing for the camera&#10;&#10;Description automatically generated">
            <a:extLst>
              <a:ext uri="{FF2B5EF4-FFF2-40B4-BE49-F238E27FC236}">
                <a16:creationId xmlns:a16="http://schemas.microsoft.com/office/drawing/2014/main" id="{BE5030C1-4328-449D-BA6E-168DF859A74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r="2129"/>
          <a:stretch/>
        </p:blipFill>
        <p:spPr>
          <a:xfrm>
            <a:off x="3242695" y="10"/>
            <a:ext cx="8949307" cy="6857990"/>
          </a:xfrm>
          <a:custGeom>
            <a:avLst/>
            <a:gdLst>
              <a:gd name="connsiteX0" fmla="*/ 0 w 8949307"/>
              <a:gd name="connsiteY0" fmla="*/ 0 h 6858000"/>
              <a:gd name="connsiteX1" fmla="*/ 8949307 w 8949307"/>
              <a:gd name="connsiteY1" fmla="*/ 0 h 6858000"/>
              <a:gd name="connsiteX2" fmla="*/ 8949307 w 8949307"/>
              <a:gd name="connsiteY2" fmla="*/ 6858000 h 6858000"/>
              <a:gd name="connsiteX3" fmla="*/ 0 w 8949307"/>
              <a:gd name="connsiteY3" fmla="*/ 6858000 h 6858000"/>
              <a:gd name="connsiteX4" fmla="*/ 62983 w 8949307"/>
              <a:gd name="connsiteY4" fmla="*/ 6788730 h 6858000"/>
              <a:gd name="connsiteX5" fmla="*/ 1212979 w 8949307"/>
              <a:gd name="connsiteY5" fmla="*/ 3429000 h 6858000"/>
              <a:gd name="connsiteX6" fmla="*/ 62983 w 8949307"/>
              <a:gd name="connsiteY6" fmla="*/ 6927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4102" name="Freeform: Shape 73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6" name="Freeform: Shape 75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98" name="Rectangle 2">
            <a:extLst>
              <a:ext uri="{FF2B5EF4-FFF2-40B4-BE49-F238E27FC236}">
                <a16:creationId xmlns:a16="http://schemas.microsoft.com/office/drawing/2014/main" id="{A742EC3A-FED6-4A60-9BA9-C82F70D836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71094" y="1098296"/>
            <a:ext cx="3438144" cy="135432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 eaLnBrk="1" hangingPunct="1">
              <a:lnSpc>
                <a:spcPct val="90000"/>
              </a:lnSpc>
            </a:pPr>
            <a:r>
              <a:rPr lang="en-US" altLang="en-US" sz="2700" b="1" kern="1200" dirty="0">
                <a:solidFill>
                  <a:schemeClr val="tx1"/>
                </a:solidFill>
                <a:latin typeface="Century Schoolbook" panose="02040604050505020304" pitchFamily="18" charset="0"/>
              </a:rPr>
              <a:t>Recruit A Strong Membership Committee</a:t>
            </a:r>
            <a:br>
              <a:rPr lang="en-US" altLang="en-US" sz="2200" b="1" kern="1200" dirty="0">
                <a:solidFill>
                  <a:schemeClr val="tx1"/>
                </a:solidFill>
              </a:rPr>
            </a:br>
            <a:endParaRPr lang="en-US" altLang="en-US" sz="2200" b="1" kern="1200" dirty="0">
              <a:solidFill>
                <a:schemeClr val="tx1"/>
              </a:solidFill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099" name="Rectangle 5">
            <a:extLst>
              <a:ext uri="{FF2B5EF4-FFF2-40B4-BE49-F238E27FC236}">
                <a16:creationId xmlns:a16="http://schemas.microsoft.com/office/drawing/2014/main" id="{E1D5E2BF-F5A1-46B0-99D1-68041D3A3D60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254442" y="2461768"/>
            <a:ext cx="3573086" cy="381976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00050" indent="-285750" eaLnBrk="1" hangingPunct="1"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en-US" altLang="en-US" sz="1800" b="1" kern="1200" dirty="0">
                <a:latin typeface="Century Schoolbook" panose="02040604050505020304" pitchFamily="18" charset="0"/>
              </a:rPr>
              <a:t>Skills of Team Members</a:t>
            </a:r>
          </a:p>
          <a:p>
            <a:pPr marL="114300" indent="0" eaLnBrk="1" hangingPunct="1">
              <a:lnSpc>
                <a:spcPct val="90000"/>
              </a:lnSpc>
              <a:buNone/>
            </a:pPr>
            <a:endParaRPr lang="en-US" altLang="en-US" sz="1800" b="1" kern="1200" dirty="0">
              <a:latin typeface="Century Schoolbook" panose="02040604050505020304" pitchFamily="18" charset="0"/>
            </a:endParaRPr>
          </a:p>
          <a:p>
            <a:pPr marL="800100" lvl="1" eaLnBrk="1" hangingPunct="1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US" altLang="en-US" sz="1600" b="1" kern="1200" dirty="0">
                <a:latin typeface="Century Schoolbook" panose="02040604050505020304" pitchFamily="18" charset="0"/>
                <a:ea typeface="+mn-ea"/>
                <a:cs typeface="+mn-cs"/>
              </a:rPr>
              <a:t>Comfortable talking to other people</a:t>
            </a:r>
          </a:p>
          <a:p>
            <a:pPr marL="800100" lvl="1" eaLnBrk="1" hangingPunct="1">
              <a:lnSpc>
                <a:spcPct val="90000"/>
              </a:lnSpc>
              <a:buFont typeface="Wingdings" panose="05000000000000000000" pitchFamily="2" charset="2"/>
              <a:buChar char="ü"/>
            </a:pPr>
            <a:endParaRPr lang="en-US" altLang="en-US" sz="1600" b="1" kern="1200" dirty="0">
              <a:latin typeface="Century Schoolbook" panose="02040604050505020304" pitchFamily="18" charset="0"/>
              <a:ea typeface="+mn-ea"/>
              <a:cs typeface="+mn-cs"/>
            </a:endParaRPr>
          </a:p>
          <a:p>
            <a:pPr marL="800100" lvl="1" eaLnBrk="1" hangingPunct="1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US" altLang="en-US" sz="1600" b="1" kern="1200" dirty="0">
                <a:latin typeface="Century Schoolbook" panose="02040604050505020304" pitchFamily="18" charset="0"/>
                <a:ea typeface="+mn-ea"/>
                <a:cs typeface="+mn-cs"/>
              </a:rPr>
              <a:t>Knowledgeable about AFC, Chapters, &amp; Commissions</a:t>
            </a:r>
          </a:p>
          <a:p>
            <a:pPr marL="800100" lvl="1" eaLnBrk="1" hangingPunct="1">
              <a:lnSpc>
                <a:spcPct val="90000"/>
              </a:lnSpc>
              <a:buFont typeface="Wingdings" panose="05000000000000000000" pitchFamily="2" charset="2"/>
              <a:buChar char="ü"/>
            </a:pPr>
            <a:endParaRPr lang="en-US" altLang="en-US" sz="1600" b="1" kern="1200" dirty="0">
              <a:latin typeface="Century Schoolbook" panose="02040604050505020304" pitchFamily="18" charset="0"/>
              <a:ea typeface="+mn-ea"/>
              <a:cs typeface="+mn-cs"/>
            </a:endParaRPr>
          </a:p>
          <a:p>
            <a:pPr marL="800100" lvl="1" eaLnBrk="1" hangingPunct="1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US" altLang="en-US" sz="1600" b="1" kern="1200" dirty="0">
                <a:latin typeface="Century Schoolbook" panose="02040604050505020304" pitchFamily="18" charset="0"/>
                <a:ea typeface="+mn-ea"/>
                <a:cs typeface="+mn-cs"/>
              </a:rPr>
              <a:t>Encouraging and inviting</a:t>
            </a:r>
          </a:p>
          <a:p>
            <a:pPr marL="800100" lvl="1" eaLnBrk="1" hangingPunct="1">
              <a:lnSpc>
                <a:spcPct val="90000"/>
              </a:lnSpc>
              <a:buFont typeface="Wingdings" panose="05000000000000000000" pitchFamily="2" charset="2"/>
              <a:buChar char="ü"/>
            </a:pPr>
            <a:endParaRPr lang="en-US" altLang="en-US" sz="1600" b="1" kern="1200" dirty="0">
              <a:latin typeface="Century Schoolbook" panose="02040604050505020304" pitchFamily="18" charset="0"/>
              <a:ea typeface="+mn-ea"/>
              <a:cs typeface="+mn-cs"/>
            </a:endParaRPr>
          </a:p>
          <a:p>
            <a:pPr marL="800100" lvl="1" eaLnBrk="1" hangingPunct="1">
              <a:lnSpc>
                <a:spcPct val="90000"/>
              </a:lnSpc>
              <a:buFont typeface="Wingdings" panose="05000000000000000000" pitchFamily="2" charset="2"/>
              <a:buChar char="ü"/>
            </a:pPr>
            <a:r>
              <a:rPr lang="en-US" altLang="en-US" sz="1600" b="1" kern="1200" dirty="0">
                <a:latin typeface="Century Schoolbook" panose="02040604050505020304" pitchFamily="18" charset="0"/>
                <a:ea typeface="+mn-ea"/>
                <a:cs typeface="+mn-cs"/>
              </a:rPr>
              <a:t>Tenacious ~ WON’T take No for an answer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B36F400F-DF28-43BC-8D8E-4929793B3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94" name="Rectangle 2">
            <a:extLst>
              <a:ext uri="{FF2B5EF4-FFF2-40B4-BE49-F238E27FC236}">
                <a16:creationId xmlns:a16="http://schemas.microsoft.com/office/drawing/2014/main" id="{153B4946-FEAB-4C1A-ACEC-15992E81EF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668377"/>
            <a:ext cx="10515600" cy="132556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b="1" dirty="0">
                <a:latin typeface="Century Schoolbook" panose="02040604050505020304" pitchFamily="18" charset="0"/>
              </a:rPr>
              <a:t>Build Your Campaign</a:t>
            </a:r>
            <a:br>
              <a:rPr lang="en-US" altLang="en-US" b="1" dirty="0">
                <a:latin typeface="Century Schoolbook" panose="02040604050505020304" pitchFamily="18" charset="0"/>
              </a:rPr>
            </a:br>
            <a:endParaRPr lang="en-US" altLang="en-US" b="1" dirty="0">
              <a:latin typeface="Century Schoolbook" panose="02040604050505020304" pitchFamily="18" charset="0"/>
            </a:endParaRP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4FC11FD7-CF56-46BE-9FFB-A6F118B9852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838200" y="2177456"/>
            <a:ext cx="5097780" cy="3795748"/>
          </a:xfrm>
        </p:spPr>
        <p:txBody>
          <a:bodyPr>
            <a:normAutofit fontScale="92500"/>
          </a:bodyPr>
          <a:lstStyle/>
          <a:p>
            <a:pPr lvl="2" eaLnBrk="1" hangingPunct="1"/>
            <a:r>
              <a:rPr lang="en-US" altLang="en-US" sz="2200" b="1" dirty="0">
                <a:latin typeface="Century Schoolbook" panose="02040604050505020304" pitchFamily="18" charset="0"/>
              </a:rPr>
              <a:t>Create incentives for current members to bring in new members </a:t>
            </a:r>
          </a:p>
          <a:p>
            <a:pPr marL="914400" lvl="2" indent="0" eaLnBrk="1" hangingPunct="1">
              <a:buNone/>
            </a:pPr>
            <a:endParaRPr lang="en-US" altLang="en-US" sz="2200" b="1" dirty="0">
              <a:latin typeface="Century Schoolbook" panose="02040604050505020304" pitchFamily="18" charset="0"/>
            </a:endParaRPr>
          </a:p>
          <a:p>
            <a:pPr lvl="2" eaLnBrk="1" hangingPunct="1"/>
            <a:r>
              <a:rPr lang="en-US" altLang="en-US" sz="2200" b="1" dirty="0">
                <a:latin typeface="Century Schoolbook" panose="02040604050505020304" pitchFamily="18" charset="0"/>
              </a:rPr>
              <a:t>Create a targeted campaign of potential members from data you receive from HR</a:t>
            </a:r>
          </a:p>
          <a:p>
            <a:pPr marL="914400" lvl="2" indent="0" eaLnBrk="1" hangingPunct="1">
              <a:buNone/>
            </a:pPr>
            <a:endParaRPr lang="en-US" altLang="en-US" sz="2200" b="1" dirty="0">
              <a:latin typeface="Century Schoolbook" panose="02040604050505020304" pitchFamily="18" charset="0"/>
            </a:endParaRPr>
          </a:p>
          <a:p>
            <a:pPr lvl="2" eaLnBrk="1" hangingPunct="1"/>
            <a:r>
              <a:rPr lang="en-US" altLang="en-US" sz="2200" b="1" dirty="0">
                <a:latin typeface="Century Schoolbook" panose="02040604050505020304" pitchFamily="18" charset="0"/>
              </a:rPr>
              <a:t>Create a plan to attend each departmental meeting to recruit new members</a:t>
            </a:r>
          </a:p>
          <a:p>
            <a:pPr lvl="2" eaLnBrk="1" hangingPunct="1"/>
            <a:endParaRPr lang="en-US" altLang="en-US" sz="2200" dirty="0">
              <a:latin typeface="Baskerville Old Face" panose="02020602080505020303" pitchFamily="18" charset="0"/>
            </a:endParaRPr>
          </a:p>
        </p:txBody>
      </p:sp>
      <p:sp>
        <p:nvSpPr>
          <p:cNvPr id="8196" name="Rectangle 4">
            <a:extLst>
              <a:ext uri="{FF2B5EF4-FFF2-40B4-BE49-F238E27FC236}">
                <a16:creationId xmlns:a16="http://schemas.microsoft.com/office/drawing/2014/main" id="{A9C780C4-7C09-48CC-9472-1C12F1F3A7CC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256020" y="2177456"/>
            <a:ext cx="4026315" cy="3795748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000" b="1" dirty="0">
                <a:latin typeface="Century Schoolbook" panose="02040604050505020304" pitchFamily="18" charset="0"/>
              </a:rPr>
              <a:t>Create a member mentor program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altLang="en-US" sz="2000" b="1" dirty="0">
              <a:latin typeface="Century Schoolbook" panose="02040604050505020304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000" b="1" dirty="0">
                <a:latin typeface="Century Schoolbook" panose="02040604050505020304" pitchFamily="18" charset="0"/>
              </a:rPr>
              <a:t>Create a schedule for information sessions on each campus and in each building (department)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altLang="en-US" sz="2000" b="1" dirty="0">
              <a:latin typeface="Century Schoolbook" panose="02040604050505020304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000" b="1" dirty="0">
                <a:latin typeface="Century Schoolbook" panose="02040604050505020304" pitchFamily="18" charset="0"/>
              </a:rPr>
              <a:t>Create a competition between departments, divisions, campuses (who can recruit the most new members)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400" dirty="0">
              <a:latin typeface="Baskerville Old Face" panose="02020602080505020303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400" dirty="0">
              <a:latin typeface="Baskerville Old Face" panose="02020602080505020303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>
            <a:extLst>
              <a:ext uri="{FF2B5EF4-FFF2-40B4-BE49-F238E27FC236}">
                <a16:creationId xmlns:a16="http://schemas.microsoft.com/office/drawing/2014/main" id="{73CCC903-B920-4B4C-8EE6-83EFD31160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b="1" dirty="0">
                <a:solidFill>
                  <a:schemeClr val="tx1"/>
                </a:solidFill>
                <a:latin typeface="Century Schoolbook" panose="02040604050505020304" pitchFamily="18" charset="0"/>
              </a:rPr>
              <a:t>Designing A Campaign</a:t>
            </a:r>
          </a:p>
        </p:txBody>
      </p:sp>
      <p:sp>
        <p:nvSpPr>
          <p:cNvPr id="9219" name="Rectangle 6">
            <a:extLst>
              <a:ext uri="{FF2B5EF4-FFF2-40B4-BE49-F238E27FC236}">
                <a16:creationId xmlns:a16="http://schemas.microsoft.com/office/drawing/2014/main" id="{0FA71D56-F0E9-4ABC-AEA8-9BE36F4A83FA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096000" y="1548130"/>
            <a:ext cx="5384800" cy="3589866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v"/>
            </a:pPr>
            <a:r>
              <a:rPr lang="en-US" altLang="en-US" sz="2000" b="1" dirty="0">
                <a:latin typeface="Century Schoolbook" panose="02040604050505020304" pitchFamily="18" charset="0"/>
              </a:rPr>
              <a:t>Follow up with potential members with email, brochures, flyers, and personal contact</a:t>
            </a:r>
          </a:p>
          <a:p>
            <a:pPr marL="0" indent="0" eaLnBrk="1" hangingPunct="1">
              <a:buNone/>
            </a:pPr>
            <a:endParaRPr lang="en-US" altLang="en-US" sz="2000" b="1" dirty="0">
              <a:latin typeface="Century Schoolbook" panose="02040604050505020304" pitchFamily="18" charset="0"/>
            </a:endParaRP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en-US" altLang="en-US" sz="2000" b="1" dirty="0">
                <a:latin typeface="Century Schoolbook" panose="02040604050505020304" pitchFamily="18" charset="0"/>
              </a:rPr>
              <a:t>Develop a quarterly chapter/commission newsletter and forward it</a:t>
            </a:r>
            <a:r>
              <a:rPr lang="en-US" altLang="en-US" sz="2000" b="1" i="1" dirty="0">
                <a:latin typeface="Century Schoolbook" panose="02040604050505020304" pitchFamily="18" charset="0"/>
              </a:rPr>
              <a:t> </a:t>
            </a:r>
            <a:r>
              <a:rPr lang="en-US" altLang="en-US" sz="2000" b="1" dirty="0">
                <a:latin typeface="Century Schoolbook" panose="02040604050505020304" pitchFamily="18" charset="0"/>
              </a:rPr>
              <a:t>to new members</a:t>
            </a:r>
          </a:p>
          <a:p>
            <a:pPr marL="0" indent="0" eaLnBrk="1" hangingPunct="1">
              <a:buNone/>
            </a:pPr>
            <a:endParaRPr lang="en-US" altLang="en-US" sz="2000" b="1" dirty="0">
              <a:latin typeface="Century Schoolbook" panose="02040604050505020304" pitchFamily="18" charset="0"/>
            </a:endParaRPr>
          </a:p>
          <a:p>
            <a:pPr eaLnBrk="1" hangingPunct="1">
              <a:buFont typeface="Wingdings" panose="05000000000000000000" pitchFamily="2" charset="2"/>
              <a:buChar char="v"/>
            </a:pPr>
            <a:r>
              <a:rPr lang="en-US" altLang="en-US" sz="2000" b="1" dirty="0">
                <a:latin typeface="Century Schoolbook" panose="02040604050505020304" pitchFamily="18" charset="0"/>
              </a:rPr>
              <a:t>Utilize the AFC website &amp;social media to list your meeting schedules and activities </a:t>
            </a:r>
          </a:p>
          <a:p>
            <a:pPr eaLnBrk="1" hangingPunct="1">
              <a:buFont typeface="Wingdings" panose="05000000000000000000" pitchFamily="2" charset="2"/>
              <a:buChar char="v"/>
            </a:pPr>
            <a:endParaRPr lang="en-US" altLang="en-US" sz="2400" b="1" i="1" dirty="0">
              <a:latin typeface="Baskerville Old Face" panose="02020602080505020303" pitchFamily="18" charset="0"/>
            </a:endParaRPr>
          </a:p>
        </p:txBody>
      </p:sp>
      <p:pic>
        <p:nvPicPr>
          <p:cNvPr id="4" name="Online Image Placeholder 3" descr="A group of people sitting at a table in a restaurant&#10;&#10;Description automatically generated">
            <a:extLst>
              <a:ext uri="{FF2B5EF4-FFF2-40B4-BE49-F238E27FC236}">
                <a16:creationId xmlns:a16="http://schemas.microsoft.com/office/drawing/2014/main" id="{B051BF6F-6C23-4F3F-8230-006375C723A1}"/>
              </a:ext>
            </a:extLst>
          </p:cNvPr>
          <p:cNvPicPr>
            <a:picLocks noGrp="1" noChangeAspect="1"/>
          </p:cNvPicPr>
          <p:nvPr>
            <p:ph type="clipArt" sz="half" idx="1"/>
          </p:nvPr>
        </p:nvPicPr>
        <p:blipFill>
          <a:blip r:embed="rId2"/>
          <a:stretch>
            <a:fillRect/>
          </a:stretch>
        </p:blipFill>
        <p:spPr>
          <a:xfrm>
            <a:off x="517322" y="1548130"/>
            <a:ext cx="5384800" cy="35898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E199B-8A01-4E66-9863-384BA2921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eaLnBrk="1" hangingPunct="1">
              <a:lnSpc>
                <a:spcPct val="90000"/>
              </a:lnSpc>
            </a:pPr>
            <a:r>
              <a:rPr lang="en-US" sz="4100" b="1" kern="1200" dirty="0">
                <a:solidFill>
                  <a:schemeClr val="tx1"/>
                </a:solidFill>
                <a:latin typeface="Century Schoolbook" panose="02040604050505020304" pitchFamily="18" charset="0"/>
              </a:rPr>
              <a:t>NEWS FLASH: </a:t>
            </a:r>
            <a:br>
              <a:rPr lang="en-US" sz="4100" b="1" kern="1200" dirty="0">
                <a:solidFill>
                  <a:schemeClr val="tx1"/>
                </a:solidFill>
                <a:latin typeface="Century Schoolbook" panose="02040604050505020304" pitchFamily="18" charset="0"/>
              </a:rPr>
            </a:br>
            <a:r>
              <a:rPr lang="en-US" sz="4100" b="1" kern="1200" dirty="0">
                <a:solidFill>
                  <a:schemeClr val="tx1"/>
                </a:solidFill>
                <a:latin typeface="Century Schoolbook" panose="02040604050505020304" pitchFamily="18" charset="0"/>
              </a:rPr>
              <a:t>AFC DUES CHANGE!!!!!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28B7FF-CAD8-42F0-9517-D798D4681E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b="1" kern="1200" dirty="0">
                <a:latin typeface="Century Schoolbook" panose="02040604050505020304" pitchFamily="18" charset="0"/>
              </a:rPr>
              <a:t>Beginning July 1, 2020</a:t>
            </a:r>
          </a:p>
          <a:p>
            <a:pPr lvl="1"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b="1" kern="1200" dirty="0">
                <a:latin typeface="Century Schoolbook" panose="02040604050505020304" pitchFamily="18" charset="0"/>
                <a:ea typeface="+mn-ea"/>
                <a:cs typeface="+mn-cs"/>
              </a:rPr>
              <a:t>All New regular members will pay $50 annually to join the AFC</a:t>
            </a:r>
          </a:p>
          <a:p>
            <a:pPr lvl="1"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b="1" kern="1200" dirty="0">
              <a:latin typeface="Century Schoolbook" panose="02040604050505020304" pitchFamily="18" charset="0"/>
              <a:ea typeface="+mn-ea"/>
              <a:cs typeface="+mn-cs"/>
            </a:endParaRPr>
          </a:p>
          <a:p>
            <a:pPr lvl="1"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b="1" kern="1200" dirty="0">
                <a:latin typeface="Century Schoolbook" panose="02040604050505020304" pitchFamily="18" charset="0"/>
                <a:ea typeface="+mn-ea"/>
                <a:cs typeface="+mn-cs"/>
              </a:rPr>
              <a:t>All adjunct faculty and part-time employees will pay $25 annually </a:t>
            </a:r>
          </a:p>
          <a:p>
            <a:pPr lvl="1"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b="1" kern="1200" dirty="0">
              <a:latin typeface="Century Schoolbook" panose="02040604050505020304" pitchFamily="18" charset="0"/>
              <a:ea typeface="+mn-ea"/>
              <a:cs typeface="+mn-cs"/>
            </a:endParaRPr>
          </a:p>
          <a:p>
            <a:pPr lvl="1"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b="1" kern="1200" dirty="0">
                <a:latin typeface="Century Schoolbook" panose="02040604050505020304" pitchFamily="18" charset="0"/>
                <a:ea typeface="+mn-ea"/>
                <a:cs typeface="+mn-cs"/>
              </a:rPr>
              <a:t>All regular members paying above $50 may elect to lower their rate</a:t>
            </a:r>
          </a:p>
          <a:p>
            <a:pPr marL="457200" lvl="1"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b="1" kern="1200" dirty="0">
              <a:latin typeface="Century Schoolbook" panose="02040604050505020304" pitchFamily="18" charset="0"/>
              <a:ea typeface="+mn-ea"/>
              <a:cs typeface="+mn-cs"/>
            </a:endParaRPr>
          </a:p>
          <a:p>
            <a:pPr lvl="1"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b="1" kern="1200" dirty="0"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79730B8-DBFA-45FE-9A48-06E882AA9B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57" r="44524" b="-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BD4B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8663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9F7DA3-ADAD-4242-89C9-F2799DB01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5400" kern="1200" dirty="0">
                <a:solidFill>
                  <a:srgbClr val="FFFFFF"/>
                </a:solidFill>
              </a:rPr>
              <a:t>Retention: Who Are Your Members?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695C8AB-9408-49AA-BBC6-4EB8767AC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171" y="307731"/>
            <a:ext cx="4007655" cy="3997637"/>
          </a:xfrm>
          <a:prstGeom prst="rect">
            <a:avLst/>
          </a:prstGeom>
        </p:spPr>
      </p:pic>
      <p:pic>
        <p:nvPicPr>
          <p:cNvPr id="11" name="Content Placeholder 10" descr="A picture containing person, indoor, man, table&#10;&#10;Description automatically generated">
            <a:extLst>
              <a:ext uri="{FF2B5EF4-FFF2-40B4-BE49-F238E27FC236}">
                <a16:creationId xmlns:a16="http://schemas.microsoft.com/office/drawing/2014/main" id="{361A1973-9A55-4F2A-AE5A-C7A38A8C44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12822"/>
          <a:stretch/>
        </p:blipFill>
        <p:spPr>
          <a:xfrm>
            <a:off x="6416043" y="719099"/>
            <a:ext cx="5455917" cy="3174900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55902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1EE5E-27D0-406F-9A4F-3233FBAC2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entury Schoolbook" panose="02040604050505020304" pitchFamily="18" charset="0"/>
              </a:rPr>
              <a:t>Actively Engaged Members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C39948-8DD6-4A7C-A770-85E55F4426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>
                <a:latin typeface="Century Schoolbook" panose="02040604050505020304" pitchFamily="18" charset="0"/>
              </a:rPr>
              <a:t>Who Do You Know?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506538-B4AF-4FFE-B29B-731ECF3A54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2800" dirty="0">
                <a:latin typeface="Century Schoolbook" panose="02040604050505020304" pitchFamily="18" charset="0"/>
              </a:rPr>
              <a:t>What Do You Say?</a:t>
            </a:r>
          </a:p>
        </p:txBody>
      </p:sp>
      <p:pic>
        <p:nvPicPr>
          <p:cNvPr id="15" name="Content Placeholder 14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A0679BD6-2FA2-456E-B861-47E7A4C0E98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3718" y="2292350"/>
            <a:ext cx="3792573" cy="3647056"/>
          </a:xfrm>
        </p:spPr>
      </p:pic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826A1156-E51E-4F10-9B06-040C0636271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>
                <a:latin typeface="Century Schoolbook" panose="02040604050505020304" pitchFamily="18" charset="0"/>
              </a:rPr>
              <a:t>Tell them what’s new</a:t>
            </a:r>
          </a:p>
          <a:p>
            <a:r>
              <a:rPr lang="en-US" dirty="0">
                <a:latin typeface="Century Schoolbook" panose="02040604050505020304" pitchFamily="18" charset="0"/>
              </a:rPr>
              <a:t>Acknowledge that we want them active</a:t>
            </a:r>
          </a:p>
          <a:p>
            <a:r>
              <a:rPr lang="en-US" dirty="0">
                <a:latin typeface="Century Schoolbook" panose="02040604050505020304" pitchFamily="18" charset="0"/>
              </a:rPr>
              <a:t>Find out why they haven’t been active</a:t>
            </a:r>
          </a:p>
          <a:p>
            <a:r>
              <a:rPr lang="en-US" dirty="0">
                <a:latin typeface="Century Schoolbook" panose="02040604050505020304" pitchFamily="18" charset="0"/>
              </a:rPr>
              <a:t>Share Your AFC Story</a:t>
            </a:r>
          </a:p>
          <a:p>
            <a:r>
              <a:rPr lang="en-US" dirty="0">
                <a:latin typeface="Century Schoolbook" panose="02040604050505020304" pitchFamily="18" charset="0"/>
              </a:rPr>
              <a:t>Find someone in AFC they know</a:t>
            </a:r>
          </a:p>
          <a:p>
            <a:r>
              <a:rPr lang="en-US" dirty="0">
                <a:latin typeface="Century Schoolbook" panose="02040604050505020304" pitchFamily="18" charset="0"/>
              </a:rPr>
              <a:t>Recognize them when they DO Engage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178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28">
            <a:extLst>
              <a:ext uri="{FF2B5EF4-FFF2-40B4-BE49-F238E27FC236}">
                <a16:creationId xmlns:a16="http://schemas.microsoft.com/office/drawing/2014/main" id="{0EFD753D-6A49-46DD-9E82-AA6E2C62B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0">
            <a:extLst>
              <a:ext uri="{FF2B5EF4-FFF2-40B4-BE49-F238E27FC236}">
                <a16:creationId xmlns:a16="http://schemas.microsoft.com/office/drawing/2014/main" id="{138A5824-1F4A-4EE7-BC13-5BB48FC080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045" y="318582"/>
            <a:ext cx="4556762" cy="2028511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166F60-6947-415C-B318-9A882D476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6" y="637523"/>
            <a:ext cx="3941121" cy="138673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3600" kern="1200" dirty="0">
                <a:solidFill>
                  <a:srgbClr val="FFFFFF"/>
                </a:solidFill>
                <a:latin typeface="Century Schoolbook" panose="02040604050505020304" pitchFamily="18" charset="0"/>
              </a:rPr>
              <a:t>RECOGNITION</a:t>
            </a:r>
          </a:p>
        </p:txBody>
      </p:sp>
      <p:pic>
        <p:nvPicPr>
          <p:cNvPr id="13" name="Picture 12" descr="A group of people holding wine glasses&#10;&#10;Description automatically generated">
            <a:extLst>
              <a:ext uri="{FF2B5EF4-FFF2-40B4-BE49-F238E27FC236}">
                <a16:creationId xmlns:a16="http://schemas.microsoft.com/office/drawing/2014/main" id="{09CAC6BB-DD6A-4100-8244-A79C813F43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05" r="1" b="29537"/>
          <a:stretch/>
        </p:blipFill>
        <p:spPr>
          <a:xfrm>
            <a:off x="4968250" y="324472"/>
            <a:ext cx="4556762" cy="2012328"/>
          </a:xfrm>
          <a:prstGeom prst="rect">
            <a:avLst/>
          </a:prstGeom>
        </p:spPr>
      </p:pic>
      <p:pic>
        <p:nvPicPr>
          <p:cNvPr id="17" name="Picture 16" descr="A person and person posing for a picture&#10;&#10;Description automatically generated">
            <a:extLst>
              <a:ext uri="{FF2B5EF4-FFF2-40B4-BE49-F238E27FC236}">
                <a16:creationId xmlns:a16="http://schemas.microsoft.com/office/drawing/2014/main" id="{E28C687B-AC03-4A3B-9DBE-CCD8FE160A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78" r="10506" b="-3"/>
          <a:stretch/>
        </p:blipFill>
        <p:spPr>
          <a:xfrm>
            <a:off x="9617743" y="333326"/>
            <a:ext cx="2251026" cy="2013766"/>
          </a:xfrm>
          <a:prstGeom prst="rect">
            <a:avLst/>
          </a:prstGeom>
        </p:spPr>
      </p:pic>
      <p:pic>
        <p:nvPicPr>
          <p:cNvPr id="22" name="Picture 21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BEC5E016-6FC6-4BC1-8D1B-CEE660FBE3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161" r="14668" b="2"/>
          <a:stretch/>
        </p:blipFill>
        <p:spPr>
          <a:xfrm>
            <a:off x="320044" y="2429124"/>
            <a:ext cx="4556762" cy="4100764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0F8BFD3B-29FB-4A95-BB51-220F8A6C57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6650" y="2429124"/>
            <a:ext cx="4561251" cy="4108837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6DCE73-95A7-4167-8995-6F80F9A16A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62159" y="2758930"/>
            <a:ext cx="3944010" cy="345509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42900"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b="1" kern="1200" dirty="0">
                <a:solidFill>
                  <a:srgbClr val="FFFFFF"/>
                </a:solidFill>
                <a:latin typeface="Century Schoolbook" panose="02040604050505020304" pitchFamily="18" charset="0"/>
              </a:rPr>
              <a:t>Give Some Form of Recognition to those Who Do Get Involved</a:t>
            </a:r>
          </a:p>
          <a:p>
            <a:pPr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 b="1" kern="1200" dirty="0">
              <a:solidFill>
                <a:srgbClr val="FFFFFF"/>
              </a:solidFill>
              <a:latin typeface="Century Schoolbook" panose="02040604050505020304" pitchFamily="18" charset="0"/>
            </a:endParaRPr>
          </a:p>
          <a:p>
            <a:pPr marL="342900" indent="-228600" eaLnBrk="1" hangingPunct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b="1" kern="1200" dirty="0">
                <a:solidFill>
                  <a:srgbClr val="FFFFFF"/>
                </a:solidFill>
                <a:latin typeface="Century Schoolbook" panose="02040604050505020304" pitchFamily="18" charset="0"/>
              </a:rPr>
              <a:t>Every time someone gets involved on all levels, including programs and meetings, someone needs to say “thank you”</a:t>
            </a:r>
          </a:p>
        </p:txBody>
      </p:sp>
      <p:pic>
        <p:nvPicPr>
          <p:cNvPr id="19" name="Picture 18" descr="A person standing in a room&#10;&#10;Description automatically generated">
            <a:extLst>
              <a:ext uri="{FF2B5EF4-FFF2-40B4-BE49-F238E27FC236}">
                <a16:creationId xmlns:a16="http://schemas.microsoft.com/office/drawing/2014/main" id="{AC99005D-2B70-4A28-8246-4351539B110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117" r="14698" b="3"/>
          <a:stretch/>
        </p:blipFill>
        <p:spPr>
          <a:xfrm>
            <a:off x="9617746" y="2426918"/>
            <a:ext cx="2251025" cy="1998429"/>
          </a:xfrm>
          <a:prstGeom prst="rect">
            <a:avLst/>
          </a:prstGeom>
        </p:spPr>
      </p:pic>
      <p:pic>
        <p:nvPicPr>
          <p:cNvPr id="24" name="Picture 23" descr="A picture containing table, items, different, topped&#10;&#10;Description automatically generated">
            <a:extLst>
              <a:ext uri="{FF2B5EF4-FFF2-40B4-BE49-F238E27FC236}">
                <a16:creationId xmlns:a16="http://schemas.microsoft.com/office/drawing/2014/main" id="{934E39F7-67AF-404F-A13B-70E98B0DCD1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438" r="7777" b="2"/>
          <a:stretch/>
        </p:blipFill>
        <p:spPr>
          <a:xfrm>
            <a:off x="9617746" y="4499919"/>
            <a:ext cx="2251024" cy="203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1477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Default Design">
  <a:themeElements>
    <a:clrScheme name="Default Design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439</Words>
  <Application>Microsoft Office PowerPoint</Application>
  <PresentationFormat>Widescreen</PresentationFormat>
  <Paragraphs>71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Baskerville Old Face</vt:lpstr>
      <vt:lpstr>Calibri</vt:lpstr>
      <vt:lpstr>Calibri Light</vt:lpstr>
      <vt:lpstr>Century Schoolbook</vt:lpstr>
      <vt:lpstr>Wingdings</vt:lpstr>
      <vt:lpstr>Metropolitan</vt:lpstr>
      <vt:lpstr>Default Design</vt:lpstr>
      <vt:lpstr>Let’s Give Them  Something To Talk About   </vt:lpstr>
      <vt:lpstr>Step 1</vt:lpstr>
      <vt:lpstr>Recruit A Strong Membership Committee </vt:lpstr>
      <vt:lpstr>Build Your Campaign </vt:lpstr>
      <vt:lpstr>Designing A Campaign</vt:lpstr>
      <vt:lpstr>NEWS FLASH:  AFC DUES CHANGE!!!!!</vt:lpstr>
      <vt:lpstr>Retention: Who Are Your Members?</vt:lpstr>
      <vt:lpstr>Actively Engaged Members</vt:lpstr>
      <vt:lpstr>RECOGNITION</vt:lpstr>
      <vt:lpstr>Let’s Talk About It &amp;  Let’s Share It! </vt:lpstr>
      <vt:lpstr>Overcoming Objections </vt:lpstr>
      <vt:lpstr>The 3F’s: FEEL, FELT, FOUND  </vt:lpstr>
      <vt:lpstr> UTLIZE YOUR RESOURCES~ WE CAN HELP YOU! </vt:lpstr>
      <vt:lpstr>   Membership Development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Let’s Give Them  Something to Talk About</dc:title>
  <dc:creator>Marsha Kiner</dc:creator>
  <cp:lastModifiedBy>Lucia Fishburne</cp:lastModifiedBy>
  <cp:revision>3</cp:revision>
  <dcterms:created xsi:type="dcterms:W3CDTF">2020-01-26T18:25:05Z</dcterms:created>
  <dcterms:modified xsi:type="dcterms:W3CDTF">2020-02-05T19:02:47Z</dcterms:modified>
</cp:coreProperties>
</file>