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64" r:id="rId4"/>
    <p:sldId id="258" r:id="rId5"/>
    <p:sldId id="259" r:id="rId6"/>
    <p:sldId id="262" r:id="rId7"/>
    <p:sldId id="260" r:id="rId8"/>
    <p:sldId id="263" r:id="rId9"/>
    <p:sldId id="266" r:id="rId10"/>
    <p:sldId id="267"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B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2"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78054D2-89DC-4B64-9F87-ADB17BF763DF}" type="datetimeFigureOut">
              <a:rPr lang="en-US" smtClean="0"/>
              <a:t>11/14/2019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9B69465D-8411-4000-8AD2-609E022831FF}"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553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054D2-89DC-4B64-9F87-ADB17BF763DF}"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40570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054D2-89DC-4B64-9F87-ADB17BF763DF}"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136414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054D2-89DC-4B64-9F87-ADB17BF763DF}"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1451964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78054D2-89DC-4B64-9F87-ADB17BF763DF}" type="datetimeFigureOut">
              <a:rPr lang="en-US" smtClean="0"/>
              <a:t>11/14/2019</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9B69465D-8411-4000-8AD2-609E022831FF}"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607920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8054D2-89DC-4B64-9F87-ADB17BF763DF}"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315367446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8054D2-89DC-4B64-9F87-ADB17BF763DF}"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127792574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8054D2-89DC-4B64-9F87-ADB17BF763DF}"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33351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054D2-89DC-4B64-9F87-ADB17BF763DF}"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1403079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078054D2-89DC-4B64-9F87-ADB17BF763DF}" type="datetimeFigureOut">
              <a:rPr lang="en-US" smtClean="0"/>
              <a:t>11/14/2019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9B69465D-8411-4000-8AD2-609E022831FF}"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3478386"/>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078054D2-89DC-4B64-9F87-ADB17BF763DF}" type="datetimeFigureOut">
              <a:rPr lang="en-US" smtClean="0"/>
              <a:t>11/14/2019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9B69465D-8411-4000-8AD2-609E022831FF}" type="slidenum">
              <a:rPr lang="en-US" smtClean="0"/>
              <a:t>‹#›</a:t>
            </a:fld>
            <a:endParaRPr lang="en-US"/>
          </a:p>
        </p:txBody>
      </p:sp>
    </p:spTree>
    <p:extLst>
      <p:ext uri="{BB962C8B-B14F-4D97-AF65-F5344CB8AC3E}">
        <p14:creationId xmlns:p14="http://schemas.microsoft.com/office/powerpoint/2010/main" val="2235660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78054D2-89DC-4B64-9F87-ADB17BF763DF}" type="datetimeFigureOut">
              <a:rPr lang="en-US" smtClean="0"/>
              <a:t>11/14/2019</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B69465D-8411-4000-8AD2-609E022831FF}"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948628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10000"/>
          </a:bodyPr>
          <a:lstStyle/>
          <a:p>
            <a:r>
              <a:rPr lang="en-US" dirty="0"/>
              <a:t>Christine Tripp </a:t>
            </a:r>
          </a:p>
          <a:p>
            <a:r>
              <a:rPr lang="en-US" b="0" dirty="0"/>
              <a:t>Chair, Certified College Professional Program</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790042" y="894946"/>
            <a:ext cx="4762832" cy="4706908"/>
          </a:xfrm>
          <a:prstGeom prst="rect">
            <a:avLst/>
          </a:prstGeom>
        </p:spPr>
      </p:pic>
      <p:sp>
        <p:nvSpPr>
          <p:cNvPr id="5" name="TextBox 4"/>
          <p:cNvSpPr txBox="1"/>
          <p:nvPr/>
        </p:nvSpPr>
        <p:spPr>
          <a:xfrm>
            <a:off x="1588655" y="194821"/>
            <a:ext cx="9162473" cy="369332"/>
          </a:xfrm>
          <a:prstGeom prst="rect">
            <a:avLst/>
          </a:prstGeom>
          <a:noFill/>
        </p:spPr>
        <p:txBody>
          <a:bodyPr wrap="square" rtlCol="0">
            <a:spAutoFit/>
          </a:bodyPr>
          <a:lstStyle/>
          <a:p>
            <a:pPr algn="ctr"/>
            <a:r>
              <a:rPr lang="en-US" dirty="0"/>
              <a:t>Earn Your </a:t>
            </a:r>
            <a:r>
              <a:rPr lang="en-US" b="1" dirty="0"/>
              <a:t>Florida College Professional Certificate</a:t>
            </a:r>
            <a:r>
              <a:rPr lang="en-US" dirty="0"/>
              <a:t>!</a:t>
            </a:r>
          </a:p>
        </p:txBody>
      </p:sp>
    </p:spTree>
    <p:extLst>
      <p:ext uri="{BB962C8B-B14F-4D97-AF65-F5344CB8AC3E}">
        <p14:creationId xmlns:p14="http://schemas.microsoft.com/office/powerpoint/2010/main" val="2125465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CCP opportunities</a:t>
            </a:r>
          </a:p>
        </p:txBody>
      </p:sp>
      <p:sp>
        <p:nvSpPr>
          <p:cNvPr id="3" name="Content Placeholder 2"/>
          <p:cNvSpPr>
            <a:spLocks noGrp="1"/>
          </p:cNvSpPr>
          <p:nvPr>
            <p:ph idx="1"/>
          </p:nvPr>
        </p:nvSpPr>
        <p:spPr>
          <a:xfrm>
            <a:off x="1417932" y="2223424"/>
            <a:ext cx="3865267" cy="3385126"/>
          </a:xfrm>
        </p:spPr>
        <p:txBody>
          <a:bodyPr>
            <a:noAutofit/>
          </a:bodyPr>
          <a:lstStyle/>
          <a:p>
            <a:pPr marL="0" indent="0">
              <a:buNone/>
            </a:pPr>
            <a:r>
              <a:rPr lang="en-US" sz="4000" b="1" dirty="0"/>
              <a:t>CCP CORE+</a:t>
            </a:r>
          </a:p>
          <a:p>
            <a:r>
              <a:rPr lang="en-US" dirty="0"/>
              <a:t>You don't have to already be in the CCP Program to participate! </a:t>
            </a:r>
          </a:p>
          <a:p>
            <a:r>
              <a:rPr lang="en-US" dirty="0"/>
              <a:t>First up in the series - 5G Power Skills for College Professionals, </a:t>
            </a:r>
          </a:p>
          <a:p>
            <a:r>
              <a:rPr lang="en-US" dirty="0"/>
              <a:t>A one day workshop offered Sept. 19, 2019.</a:t>
            </a:r>
            <a:endParaRPr lang="en-US" sz="2400" dirty="0"/>
          </a:p>
        </p:txBody>
      </p:sp>
      <p:pic>
        <p:nvPicPr>
          <p:cNvPr id="5" name="Picture 4"/>
          <p:cNvPicPr>
            <a:picLocks noChangeAspect="1"/>
          </p:cNvPicPr>
          <p:nvPr/>
        </p:nvPicPr>
        <p:blipFill>
          <a:blip r:embed="rId2"/>
          <a:stretch>
            <a:fillRect/>
          </a:stretch>
        </p:blipFill>
        <p:spPr>
          <a:xfrm>
            <a:off x="5597236" y="1436256"/>
            <a:ext cx="5966691" cy="4475018"/>
          </a:xfrm>
          <a:prstGeom prst="rect">
            <a:avLst/>
          </a:prstGeom>
        </p:spPr>
      </p:pic>
    </p:spTree>
    <p:extLst>
      <p:ext uri="{BB962C8B-B14F-4D97-AF65-F5344CB8AC3E}">
        <p14:creationId xmlns:p14="http://schemas.microsoft.com/office/powerpoint/2010/main" val="1443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AND HOW To APPLY</a:t>
            </a:r>
          </a:p>
        </p:txBody>
      </p:sp>
      <p:sp>
        <p:nvSpPr>
          <p:cNvPr id="3" name="Content Placeholder 2"/>
          <p:cNvSpPr>
            <a:spLocks noGrp="1"/>
          </p:cNvSpPr>
          <p:nvPr>
            <p:ph idx="1"/>
          </p:nvPr>
        </p:nvSpPr>
        <p:spPr>
          <a:xfrm>
            <a:off x="1251678" y="1717964"/>
            <a:ext cx="10178322" cy="4784435"/>
          </a:xfrm>
        </p:spPr>
        <p:txBody>
          <a:bodyPr>
            <a:normAutofit/>
          </a:bodyPr>
          <a:lstStyle/>
          <a:p>
            <a:r>
              <a:rPr lang="en-US" sz="2400" dirty="0"/>
              <a:t>$200.00 for AFC members and $425.00 for non-members </a:t>
            </a:r>
          </a:p>
          <a:p>
            <a:r>
              <a:rPr lang="en-US" sz="2400" dirty="0"/>
              <a:t>Verification of program criteria:</a:t>
            </a:r>
          </a:p>
          <a:p>
            <a:pPr lvl="1"/>
            <a:r>
              <a:rPr lang="en-US" dirty="0"/>
              <a:t>You are employed full-time, part-time, or as adjunct faculty employee by an institution within the Florida College System or related organization for at least one year.</a:t>
            </a:r>
          </a:p>
          <a:p>
            <a:pPr lvl="1"/>
            <a:r>
              <a:rPr lang="en-US" dirty="0"/>
              <a:t>If you are a member of the AFC, you are a member in good standing.</a:t>
            </a:r>
          </a:p>
          <a:p>
            <a:pPr lvl="1"/>
            <a:r>
              <a:rPr lang="en-US" dirty="0"/>
              <a:t>You are committed to upholding the AFC Certified College Professional "Standards of Conduct".</a:t>
            </a:r>
          </a:p>
          <a:p>
            <a:pPr lvl="1"/>
            <a:r>
              <a:rPr lang="en-US" dirty="0"/>
              <a:t>Your college president will support your effort to earn the FCPC, if your tuition payment will be paid by your institution.</a:t>
            </a:r>
          </a:p>
          <a:p>
            <a:r>
              <a:rPr lang="en-US" sz="2400" dirty="0"/>
              <a:t> If your college is paying your application fee, you will be required to upload a letter of support from your college president at the time of application. </a:t>
            </a:r>
          </a:p>
          <a:p>
            <a:r>
              <a:rPr lang="en-US" sz="2400" dirty="0"/>
              <a:t>Welcome letter sent and effective date provided</a:t>
            </a:r>
          </a:p>
        </p:txBody>
      </p:sp>
    </p:spTree>
    <p:extLst>
      <p:ext uri="{BB962C8B-B14F-4D97-AF65-F5344CB8AC3E}">
        <p14:creationId xmlns:p14="http://schemas.microsoft.com/office/powerpoint/2010/main" val="371794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CCP?</a:t>
            </a:r>
          </a:p>
        </p:txBody>
      </p:sp>
      <p:sp>
        <p:nvSpPr>
          <p:cNvPr id="3" name="Content Placeholder 2"/>
          <p:cNvSpPr>
            <a:spLocks noGrp="1"/>
          </p:cNvSpPr>
          <p:nvPr>
            <p:ph idx="1"/>
          </p:nvPr>
        </p:nvSpPr>
        <p:spPr>
          <a:xfrm>
            <a:off x="1251678" y="2286001"/>
            <a:ext cx="9979740" cy="3593591"/>
          </a:xfrm>
        </p:spPr>
        <p:txBody>
          <a:bodyPr>
            <a:normAutofit/>
          </a:bodyPr>
          <a:lstStyle/>
          <a:p>
            <a:pPr marL="0" indent="0">
              <a:buNone/>
            </a:pPr>
            <a:r>
              <a:rPr lang="en-US" sz="2400" dirty="0"/>
              <a:t>The Certified College Professional (CCP) Program provides the </a:t>
            </a:r>
            <a:r>
              <a:rPr lang="en-US" sz="2400" b="1" dirty="0"/>
              <a:t>Florida College Professional Certificate</a:t>
            </a:r>
            <a:r>
              <a:rPr lang="en-US" sz="2400" dirty="0"/>
              <a:t> (FCPC). </a:t>
            </a:r>
          </a:p>
          <a:p>
            <a:pPr marL="0" indent="0">
              <a:buNone/>
            </a:pPr>
            <a:endParaRPr lang="en-US" sz="2400" dirty="0"/>
          </a:p>
          <a:p>
            <a:pPr marL="0" indent="0">
              <a:buNone/>
            </a:pPr>
            <a:r>
              <a:rPr lang="en-US" sz="2400" dirty="0"/>
              <a:t>The content provides AFC members with the opportunity to earn a leadership designation related to their work as a college professional, and experience they may not be able to obtain elsewhere. Earn a Florida College Professional Certificate.</a:t>
            </a:r>
          </a:p>
        </p:txBody>
      </p:sp>
      <p:pic>
        <p:nvPicPr>
          <p:cNvPr id="4" name="Picture 3"/>
          <p:cNvPicPr>
            <a:picLocks noChangeAspect="1"/>
          </p:cNvPicPr>
          <p:nvPr/>
        </p:nvPicPr>
        <p:blipFill>
          <a:blip r:embed="rId2"/>
          <a:stretch>
            <a:fillRect/>
          </a:stretch>
        </p:blipFill>
        <p:spPr>
          <a:xfrm>
            <a:off x="8543687" y="4965112"/>
            <a:ext cx="3084843" cy="1828959"/>
          </a:xfrm>
          <a:prstGeom prst="rect">
            <a:avLst/>
          </a:prstGeom>
        </p:spPr>
      </p:pic>
    </p:spTree>
    <p:extLst>
      <p:ext uri="{BB962C8B-B14F-4D97-AF65-F5344CB8AC3E}">
        <p14:creationId xmlns:p14="http://schemas.microsoft.com/office/powerpoint/2010/main" val="4220894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Format</a:t>
            </a:r>
          </a:p>
        </p:txBody>
      </p:sp>
      <p:sp>
        <p:nvSpPr>
          <p:cNvPr id="3" name="Content Placeholder 2"/>
          <p:cNvSpPr>
            <a:spLocks noGrp="1"/>
          </p:cNvSpPr>
          <p:nvPr>
            <p:ph idx="1"/>
          </p:nvPr>
        </p:nvSpPr>
        <p:spPr/>
        <p:txBody>
          <a:bodyPr>
            <a:noAutofit/>
          </a:bodyPr>
          <a:lstStyle/>
          <a:p>
            <a:pPr marL="514350" indent="-514350">
              <a:lnSpc>
                <a:spcPct val="100000"/>
              </a:lnSpc>
              <a:buFont typeface="+mj-lt"/>
              <a:buAutoNum type="arabicPeriod"/>
            </a:pPr>
            <a:r>
              <a:rPr lang="en-US" sz="4800" dirty="0"/>
              <a:t>Online Coursework </a:t>
            </a:r>
            <a:r>
              <a:rPr lang="en-US" sz="2800" i="1" dirty="0"/>
              <a:t>(40 Credits)</a:t>
            </a:r>
          </a:p>
          <a:p>
            <a:pPr marL="514350" indent="-514350">
              <a:lnSpc>
                <a:spcPct val="100000"/>
              </a:lnSpc>
              <a:spcBef>
                <a:spcPts val="0"/>
              </a:spcBef>
              <a:buFont typeface="+mj-lt"/>
              <a:buAutoNum type="arabicPeriod"/>
            </a:pPr>
            <a:r>
              <a:rPr lang="en-US" sz="4800" dirty="0"/>
              <a:t>Professional Development and Activities </a:t>
            </a:r>
            <a:r>
              <a:rPr lang="en-US" sz="2800" i="1" dirty="0"/>
              <a:t>(35 Credits “Job-Related” and 25 Credits “Other”)</a:t>
            </a:r>
          </a:p>
          <a:p>
            <a:pPr marL="0" indent="0">
              <a:lnSpc>
                <a:spcPct val="100000"/>
              </a:lnSpc>
              <a:buNone/>
            </a:pPr>
            <a:r>
              <a:rPr lang="en-US" sz="4800" dirty="0">
                <a:solidFill>
                  <a:schemeClr val="tx1"/>
                </a:solidFill>
              </a:rPr>
              <a:t>3. </a:t>
            </a:r>
            <a:r>
              <a:rPr lang="en-US" sz="4800" dirty="0"/>
              <a:t>Practicum</a:t>
            </a:r>
          </a:p>
          <a:p>
            <a:pPr marL="0" indent="0" algn="ctr">
              <a:lnSpc>
                <a:spcPct val="100000"/>
              </a:lnSpc>
              <a:buNone/>
            </a:pPr>
            <a:endParaRPr lang="en-US" sz="2800" dirty="0"/>
          </a:p>
          <a:p>
            <a:pPr marL="0" indent="0" algn="ctr">
              <a:lnSpc>
                <a:spcPct val="100000"/>
              </a:lnSpc>
              <a:buNone/>
            </a:pPr>
            <a:r>
              <a:rPr lang="en-US" sz="2800" dirty="0"/>
              <a:t>100 credits required to graduate. </a:t>
            </a:r>
          </a:p>
        </p:txBody>
      </p:sp>
      <p:pic>
        <p:nvPicPr>
          <p:cNvPr id="4" name="Picture 3"/>
          <p:cNvPicPr>
            <a:picLocks noChangeAspect="1"/>
          </p:cNvPicPr>
          <p:nvPr/>
        </p:nvPicPr>
        <p:blipFill>
          <a:blip r:embed="rId2">
            <a:clrChange>
              <a:clrFrom>
                <a:srgbClr val="FEFEFE"/>
              </a:clrFrom>
              <a:clrTo>
                <a:srgbClr val="FEFEFE">
                  <a:alpha val="0"/>
                </a:srgbClr>
              </a:clrTo>
            </a:clrChange>
          </a:blip>
          <a:stretch>
            <a:fillRect/>
          </a:stretch>
        </p:blipFill>
        <p:spPr>
          <a:xfrm>
            <a:off x="8756863" y="4785971"/>
            <a:ext cx="3078747" cy="1828959"/>
          </a:xfrm>
          <a:prstGeom prst="rect">
            <a:avLst/>
          </a:prstGeom>
        </p:spPr>
      </p:pic>
    </p:spTree>
    <p:extLst>
      <p:ext uri="{BB962C8B-B14F-4D97-AF65-F5344CB8AC3E}">
        <p14:creationId xmlns:p14="http://schemas.microsoft.com/office/powerpoint/2010/main" val="212326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Online Coursework </a:t>
            </a:r>
          </a:p>
        </p:txBody>
      </p:sp>
      <p:sp>
        <p:nvSpPr>
          <p:cNvPr id="3" name="Content Placeholder 2"/>
          <p:cNvSpPr>
            <a:spLocks noGrp="1"/>
          </p:cNvSpPr>
          <p:nvPr>
            <p:ph idx="1"/>
          </p:nvPr>
        </p:nvSpPr>
        <p:spPr>
          <a:xfrm>
            <a:off x="1251678" y="1348509"/>
            <a:ext cx="10178322" cy="5421746"/>
          </a:xfrm>
        </p:spPr>
        <p:txBody>
          <a:bodyPr>
            <a:normAutofit fontScale="92500" lnSpcReduction="20000"/>
          </a:bodyPr>
          <a:lstStyle/>
          <a:p>
            <a:pPr marL="514350" indent="-514350">
              <a:buAutoNum type="arabicParenR"/>
            </a:pPr>
            <a:r>
              <a:rPr lang="en-US" sz="2100" b="1" dirty="0"/>
              <a:t>Leadership </a:t>
            </a:r>
            <a:r>
              <a:rPr lang="en-US" sz="2100" dirty="0"/>
              <a:t>						(10 Credits)</a:t>
            </a:r>
          </a:p>
          <a:p>
            <a:pPr lvl="1"/>
            <a:r>
              <a:rPr lang="en-US" sz="1600" dirty="0"/>
              <a:t>Practical Application of Leadership Skills</a:t>
            </a:r>
          </a:p>
          <a:p>
            <a:pPr lvl="1"/>
            <a:r>
              <a:rPr lang="en-US" sz="1600" dirty="0"/>
              <a:t>Ethics</a:t>
            </a:r>
          </a:p>
          <a:p>
            <a:pPr lvl="1"/>
            <a:r>
              <a:rPr lang="en-US" sz="1600" dirty="0"/>
              <a:t>Effective Communication – Interpersonal Skills</a:t>
            </a:r>
          </a:p>
          <a:p>
            <a:pPr lvl="1"/>
            <a:r>
              <a:rPr lang="en-US" sz="1600" dirty="0"/>
              <a:t>Self-Awareness</a:t>
            </a:r>
          </a:p>
          <a:p>
            <a:pPr marL="514350" indent="-514350">
              <a:buAutoNum type="arabicParenR"/>
            </a:pPr>
            <a:r>
              <a:rPr lang="en-US" sz="2100" b="1" dirty="0"/>
              <a:t>Legislative Process And Advocacy </a:t>
            </a:r>
            <a:r>
              <a:rPr lang="en-US" sz="2100" dirty="0"/>
              <a:t>			(10 Credits)</a:t>
            </a:r>
          </a:p>
          <a:p>
            <a:pPr lvl="1"/>
            <a:r>
              <a:rPr lang="en-US" sz="1600" dirty="0"/>
              <a:t>General knowledge of the legislative process and how it impacts the colleges within the Florida College System</a:t>
            </a:r>
          </a:p>
          <a:p>
            <a:pPr lvl="1"/>
            <a:r>
              <a:rPr lang="en-US" sz="1600" dirty="0"/>
              <a:t>Keys to advocacy</a:t>
            </a:r>
          </a:p>
          <a:p>
            <a:pPr lvl="1"/>
            <a:r>
              <a:rPr lang="en-US" sz="1600" dirty="0"/>
              <a:t>The Florida College System legislative budget process</a:t>
            </a:r>
          </a:p>
          <a:p>
            <a:pPr marL="514350" indent="-514350">
              <a:buAutoNum type="arabicParenR"/>
            </a:pPr>
            <a:r>
              <a:rPr lang="en-US" sz="2100" b="1" dirty="0"/>
              <a:t>The Florida College System </a:t>
            </a:r>
            <a:r>
              <a:rPr lang="en-US" sz="2100" dirty="0"/>
              <a:t>			(10 Credits)</a:t>
            </a:r>
          </a:p>
          <a:p>
            <a:pPr lvl="1"/>
            <a:r>
              <a:rPr lang="en-US" sz="1600" dirty="0"/>
              <a:t>The Florida College System</a:t>
            </a:r>
          </a:p>
          <a:p>
            <a:pPr lvl="1"/>
            <a:r>
              <a:rPr lang="en-US" sz="1600" dirty="0"/>
              <a:t>The History of the Florida College System</a:t>
            </a:r>
          </a:p>
          <a:p>
            <a:pPr lvl="1"/>
            <a:r>
              <a:rPr lang="en-US" sz="1600" dirty="0"/>
              <a:t>The state and the local budget process</a:t>
            </a:r>
          </a:p>
          <a:p>
            <a:pPr lvl="1"/>
            <a:r>
              <a:rPr lang="en-US" sz="1600" dirty="0"/>
              <a:t>Local governance  - the District Board of Trustees</a:t>
            </a:r>
          </a:p>
          <a:p>
            <a:pPr marL="514350" indent="-514350">
              <a:buAutoNum type="arabicParenR"/>
            </a:pPr>
            <a:r>
              <a:rPr lang="en-US" sz="2100" b="1" dirty="0"/>
              <a:t>Building Community And Customer Service</a:t>
            </a:r>
            <a:r>
              <a:rPr lang="en-US" sz="2100" dirty="0"/>
              <a:t>		(10 Credits)</a:t>
            </a:r>
          </a:p>
          <a:p>
            <a:pPr lvl="1"/>
            <a:r>
              <a:rPr lang="en-US" sz="1700" dirty="0"/>
              <a:t>The role of a college employee in the college community</a:t>
            </a:r>
          </a:p>
          <a:p>
            <a:pPr lvl="1"/>
            <a:r>
              <a:rPr lang="en-US" sz="1700" dirty="0"/>
              <a:t>Internal and external customers</a:t>
            </a:r>
          </a:p>
          <a:p>
            <a:pPr marL="0" indent="0">
              <a:buNone/>
            </a:pPr>
            <a:endParaRPr lang="en-US" dirty="0"/>
          </a:p>
        </p:txBody>
      </p:sp>
      <p:pic>
        <p:nvPicPr>
          <p:cNvPr id="4" name="Picture 3"/>
          <p:cNvPicPr>
            <a:picLocks noChangeAspect="1"/>
          </p:cNvPicPr>
          <p:nvPr/>
        </p:nvPicPr>
        <p:blipFill>
          <a:blip r:embed="rId2">
            <a:clrChange>
              <a:clrFrom>
                <a:srgbClr val="FEFEFE"/>
              </a:clrFrom>
              <a:clrTo>
                <a:srgbClr val="FEFEFE">
                  <a:alpha val="0"/>
                </a:srgbClr>
              </a:clrTo>
            </a:clrChange>
          </a:blip>
          <a:stretch>
            <a:fillRect/>
          </a:stretch>
        </p:blipFill>
        <p:spPr>
          <a:xfrm>
            <a:off x="8756863" y="4785971"/>
            <a:ext cx="3078747" cy="1828959"/>
          </a:xfrm>
          <a:prstGeom prst="rect">
            <a:avLst/>
          </a:prstGeom>
        </p:spPr>
      </p:pic>
    </p:spTree>
    <p:extLst>
      <p:ext uri="{BB962C8B-B14F-4D97-AF65-F5344CB8AC3E}">
        <p14:creationId xmlns:p14="http://schemas.microsoft.com/office/powerpoint/2010/main" val="378858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Job-related Professional Development</a:t>
            </a:r>
          </a:p>
        </p:txBody>
      </p:sp>
      <p:sp>
        <p:nvSpPr>
          <p:cNvPr id="3" name="Content Placeholder 2"/>
          <p:cNvSpPr>
            <a:spLocks noGrp="1"/>
          </p:cNvSpPr>
          <p:nvPr>
            <p:ph idx="1"/>
          </p:nvPr>
        </p:nvSpPr>
        <p:spPr>
          <a:xfrm>
            <a:off x="1251678" y="1939637"/>
            <a:ext cx="10178322" cy="4802908"/>
          </a:xfrm>
        </p:spPr>
        <p:txBody>
          <a:bodyPr>
            <a:normAutofit fontScale="85000" lnSpcReduction="20000"/>
          </a:bodyPr>
          <a:lstStyle/>
          <a:p>
            <a:pPr marL="0" indent="0">
              <a:lnSpc>
                <a:spcPct val="100000"/>
              </a:lnSpc>
              <a:buNone/>
            </a:pPr>
            <a:r>
              <a:rPr lang="en-US" sz="3600" dirty="0"/>
              <a:t>35 credits minimum must be earned via professional development activities; activity must be specifically related to skills required to carry out day-to-day job tasks.</a:t>
            </a:r>
          </a:p>
          <a:p>
            <a:pPr marL="0" indent="0">
              <a:lnSpc>
                <a:spcPct val="100000"/>
              </a:lnSpc>
              <a:buNone/>
            </a:pPr>
            <a:endParaRPr lang="en-US" sz="1400" dirty="0"/>
          </a:p>
          <a:p>
            <a:pPr>
              <a:lnSpc>
                <a:spcPct val="100000"/>
              </a:lnSpc>
            </a:pPr>
            <a:r>
              <a:rPr lang="en-US" sz="2400" dirty="0"/>
              <a:t>Job-related, college credit hour, successfully completed=</a:t>
            </a:r>
            <a:r>
              <a:rPr lang="en-US" sz="2400" b="1" dirty="0"/>
              <a:t>Two credits</a:t>
            </a:r>
          </a:p>
          <a:p>
            <a:pPr>
              <a:lnSpc>
                <a:spcPct val="100000"/>
              </a:lnSpc>
            </a:pPr>
            <a:r>
              <a:rPr lang="en-US" sz="2400" dirty="0"/>
              <a:t>AFC, non-AFC, or college offered, professional development (6hrs max per)=</a:t>
            </a:r>
            <a:r>
              <a:rPr lang="en-US" sz="2400" b="1" dirty="0"/>
              <a:t>One credit per hour</a:t>
            </a:r>
          </a:p>
          <a:p>
            <a:pPr>
              <a:lnSpc>
                <a:spcPct val="100000"/>
              </a:lnSpc>
            </a:pPr>
            <a:r>
              <a:rPr lang="en-US" sz="2400" b="1" dirty="0"/>
              <a:t>Two credits </a:t>
            </a:r>
            <a:r>
              <a:rPr lang="en-US" sz="2400" dirty="0"/>
              <a:t>for each job-related, college credit hour (as part of non-degree seeking program), successfully completed (up to ten credits maximum); As part of a degree seeking program, you will earn two CCP credits for each college credit-hour up to a maximum of 25 credits.</a:t>
            </a:r>
          </a:p>
          <a:p>
            <a:pPr>
              <a:lnSpc>
                <a:spcPct val="100000"/>
              </a:lnSpc>
            </a:pPr>
            <a:r>
              <a:rPr lang="en-US" sz="2400" b="1" dirty="0"/>
              <a:t>One credit </a:t>
            </a:r>
            <a:r>
              <a:rPr lang="en-US" sz="2400" dirty="0"/>
              <a:t>for each hour of AFC, non-AFC or college offered, professional development (not to exceed six hours per day). </a:t>
            </a:r>
          </a:p>
          <a:p>
            <a:pPr>
              <a:lnSpc>
                <a:spcPct val="100000"/>
              </a:lnSpc>
            </a:pPr>
            <a:r>
              <a:rPr lang="en-US" sz="2500" b="1" dirty="0"/>
              <a:t>One credit </a:t>
            </a:r>
            <a:r>
              <a:rPr lang="en-US" sz="2400" dirty="0"/>
              <a:t>for each AFC Chapter or Commission meeting/event/function participation (not including social events), up to ten credits maximum.</a:t>
            </a:r>
          </a:p>
          <a:p>
            <a:pPr>
              <a:lnSpc>
                <a:spcPct val="100000"/>
              </a:lnSpc>
            </a:pPr>
            <a:r>
              <a:rPr lang="en-US" sz="2500" b="1" dirty="0"/>
              <a:t>One credit </a:t>
            </a:r>
            <a:r>
              <a:rPr lang="en-US" sz="2400" dirty="0"/>
              <a:t>for serving as a Chapter or Commission committee chair.</a:t>
            </a:r>
          </a:p>
        </p:txBody>
      </p:sp>
    </p:spTree>
    <p:extLst>
      <p:ext uri="{BB962C8B-B14F-4D97-AF65-F5344CB8AC3E}">
        <p14:creationId xmlns:p14="http://schemas.microsoft.com/office/powerpoint/2010/main" val="3168768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Job-related Professional Development</a:t>
            </a:r>
          </a:p>
        </p:txBody>
      </p:sp>
      <p:sp>
        <p:nvSpPr>
          <p:cNvPr id="3" name="Content Placeholder 2"/>
          <p:cNvSpPr>
            <a:spLocks noGrp="1"/>
          </p:cNvSpPr>
          <p:nvPr>
            <p:ph idx="1"/>
          </p:nvPr>
        </p:nvSpPr>
        <p:spPr>
          <a:xfrm>
            <a:off x="1251678" y="2286001"/>
            <a:ext cx="10178322" cy="4410363"/>
          </a:xfrm>
        </p:spPr>
        <p:txBody>
          <a:bodyPr>
            <a:normAutofit lnSpcReduction="10000"/>
          </a:bodyPr>
          <a:lstStyle/>
          <a:p>
            <a:pPr marL="0" indent="0">
              <a:buNone/>
            </a:pPr>
            <a:r>
              <a:rPr lang="en-US" b="1" u="sng" dirty="0"/>
              <a:t>Providers outside your college or the AFC</a:t>
            </a:r>
            <a:r>
              <a:rPr lang="en-US" b="1" dirty="0"/>
              <a:t> is acceptable toward the CCP credit requirement:</a:t>
            </a:r>
          </a:p>
          <a:p>
            <a:r>
              <a:rPr lang="en-US" dirty="0"/>
              <a:t>Conferences, workshops, seminars, or classes (including face-to-face, audio/videoconference, and online delivery) that relate to and enhance your work at the college or your participation in the AFC. Such programs may be offered by or other professional societies or associations to which you may belong.</a:t>
            </a:r>
          </a:p>
          <a:p>
            <a:r>
              <a:rPr lang="en-US" dirty="0"/>
              <a:t>All courses, including on-line, must be facilitated by an instructor</a:t>
            </a:r>
          </a:p>
          <a:p>
            <a:r>
              <a:rPr lang="en-US" dirty="0"/>
              <a:t>Self-study courses must be accredited by a viable state or national entity to qualify for credit.</a:t>
            </a:r>
          </a:p>
          <a:p>
            <a:r>
              <a:rPr lang="en-US" dirty="0"/>
              <a:t>General software training courses are NOT acceptable.</a:t>
            </a:r>
          </a:p>
          <a:p>
            <a:r>
              <a:rPr lang="en-US" dirty="0"/>
              <a:t>College or university courses taken for a degree at an accredited postsecondary institution qualify for two (2) CCP credits per earned college credit hour. (Not more than 25% of all CCP credits may be earned via postsecondary education classes.)</a:t>
            </a:r>
          </a:p>
        </p:txBody>
      </p:sp>
    </p:spTree>
    <p:extLst>
      <p:ext uri="{BB962C8B-B14F-4D97-AF65-F5344CB8AC3E}">
        <p14:creationId xmlns:p14="http://schemas.microsoft.com/office/powerpoint/2010/main" val="2220032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Professional Activities</a:t>
            </a:r>
          </a:p>
        </p:txBody>
      </p:sp>
      <p:sp>
        <p:nvSpPr>
          <p:cNvPr id="3" name="Content Placeholder 2"/>
          <p:cNvSpPr>
            <a:spLocks noGrp="1"/>
          </p:cNvSpPr>
          <p:nvPr>
            <p:ph idx="1"/>
          </p:nvPr>
        </p:nvSpPr>
        <p:spPr>
          <a:xfrm>
            <a:off x="1251678" y="1681018"/>
            <a:ext cx="10178322" cy="5024581"/>
          </a:xfrm>
        </p:spPr>
        <p:txBody>
          <a:bodyPr>
            <a:normAutofit fontScale="92500"/>
          </a:bodyPr>
          <a:lstStyle/>
          <a:p>
            <a:pPr marL="0" indent="0">
              <a:buNone/>
            </a:pPr>
            <a:r>
              <a:rPr lang="en-US" sz="3600" dirty="0"/>
              <a:t>AFC Chapter of Commission </a:t>
            </a:r>
            <a:r>
              <a:rPr lang="en-US" sz="3600" b="1" dirty="0"/>
              <a:t>meeting/event/function</a:t>
            </a:r>
            <a:r>
              <a:rPr lang="en-US" sz="3600" dirty="0"/>
              <a:t> </a:t>
            </a:r>
            <a:r>
              <a:rPr lang="en-US" dirty="0"/>
              <a:t>(not social events) </a:t>
            </a:r>
            <a:r>
              <a:rPr lang="en-US" sz="3600" b="1" dirty="0"/>
              <a:t>= 1 Credit</a:t>
            </a:r>
          </a:p>
          <a:p>
            <a:pPr marL="0" indent="0">
              <a:buNone/>
            </a:pPr>
            <a:endParaRPr lang="en-US" sz="2200" b="1" dirty="0"/>
          </a:p>
          <a:p>
            <a:pPr marL="0" indent="0">
              <a:buNone/>
            </a:pPr>
            <a:r>
              <a:rPr lang="en-US" sz="3600" dirty="0"/>
              <a:t>Becoming an elected AFC Officer at the state, region, chapter or commission level, or by serving as a standing committee or special committee chair appointed by the AFC President = </a:t>
            </a:r>
            <a:r>
              <a:rPr lang="en-US" sz="3600" b="1" dirty="0"/>
              <a:t>3 Credits</a:t>
            </a:r>
          </a:p>
          <a:p>
            <a:pPr marL="0" indent="0">
              <a:buNone/>
            </a:pPr>
            <a:endParaRPr lang="en-US" sz="2200" b="1" dirty="0"/>
          </a:p>
          <a:p>
            <a:pPr marL="0" indent="0">
              <a:buNone/>
            </a:pPr>
            <a:r>
              <a:rPr lang="en-US" sz="3600" dirty="0"/>
              <a:t>Serving as a Chapter of Commission Chair = </a:t>
            </a:r>
            <a:r>
              <a:rPr lang="en-US" sz="3600" b="1" dirty="0"/>
              <a:t>1 Credit</a:t>
            </a:r>
          </a:p>
        </p:txBody>
      </p:sp>
    </p:spTree>
    <p:extLst>
      <p:ext uri="{BB962C8B-B14F-4D97-AF65-F5344CB8AC3E}">
        <p14:creationId xmlns:p14="http://schemas.microsoft.com/office/powerpoint/2010/main" val="3439717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Tracking at a Glance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6577746"/>
              </p:ext>
            </p:extLst>
          </p:nvPr>
        </p:nvGraphicFramePr>
        <p:xfrm>
          <a:off x="1226574" y="1277698"/>
          <a:ext cx="10203426" cy="5301722"/>
        </p:xfrm>
        <a:graphic>
          <a:graphicData uri="http://schemas.openxmlformats.org/drawingml/2006/table">
            <a:tbl>
              <a:tblPr firstRow="1" bandRow="1">
                <a:tableStyleId>{5C22544A-7EE6-4342-B048-85BDC9FD1C3A}</a:tableStyleId>
              </a:tblPr>
              <a:tblGrid>
                <a:gridCol w="4444553">
                  <a:extLst>
                    <a:ext uri="{9D8B030D-6E8A-4147-A177-3AD203B41FA5}">
                      <a16:colId xmlns:a16="http://schemas.microsoft.com/office/drawing/2014/main" val="3529758757"/>
                    </a:ext>
                  </a:extLst>
                </a:gridCol>
                <a:gridCol w="1875131">
                  <a:extLst>
                    <a:ext uri="{9D8B030D-6E8A-4147-A177-3AD203B41FA5}">
                      <a16:colId xmlns:a16="http://schemas.microsoft.com/office/drawing/2014/main" val="1776378691"/>
                    </a:ext>
                  </a:extLst>
                </a:gridCol>
                <a:gridCol w="983226">
                  <a:extLst>
                    <a:ext uri="{9D8B030D-6E8A-4147-A177-3AD203B41FA5}">
                      <a16:colId xmlns:a16="http://schemas.microsoft.com/office/drawing/2014/main" val="633998378"/>
                    </a:ext>
                  </a:extLst>
                </a:gridCol>
                <a:gridCol w="2900516">
                  <a:extLst>
                    <a:ext uri="{9D8B030D-6E8A-4147-A177-3AD203B41FA5}">
                      <a16:colId xmlns:a16="http://schemas.microsoft.com/office/drawing/2014/main" val="3021427528"/>
                    </a:ext>
                  </a:extLst>
                </a:gridCol>
              </a:tblGrid>
              <a:tr h="416132">
                <a:tc>
                  <a:txBody>
                    <a:bodyPr/>
                    <a:lstStyle/>
                    <a:p>
                      <a:r>
                        <a:rPr lang="en-US" dirty="0"/>
                        <a:t>Event/Activity</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a:t>Date</a:t>
                      </a:r>
                    </a:p>
                  </a:txBody>
                  <a:tcPr>
                    <a:lnT w="12700" cap="flat" cmpd="sng" algn="ctr">
                      <a:solidFill>
                        <a:schemeClr val="tx1"/>
                      </a:solidFill>
                      <a:prstDash val="solid"/>
                      <a:round/>
                      <a:headEnd type="none" w="med" len="med"/>
                      <a:tailEnd type="none" w="med" len="med"/>
                    </a:lnT>
                  </a:tcPr>
                </a:tc>
                <a:tc>
                  <a:txBody>
                    <a:bodyPr/>
                    <a:lstStyle/>
                    <a:p>
                      <a:r>
                        <a:rPr lang="en-US" dirty="0"/>
                        <a:t>Credits</a:t>
                      </a:r>
                    </a:p>
                  </a:txBody>
                  <a:tcPr>
                    <a:lnT w="12700" cap="flat" cmpd="sng" algn="ctr">
                      <a:solidFill>
                        <a:schemeClr val="tx1"/>
                      </a:solidFill>
                      <a:prstDash val="solid"/>
                      <a:round/>
                      <a:headEnd type="none" w="med" len="med"/>
                      <a:tailEnd type="none" w="med" len="med"/>
                    </a:lnT>
                  </a:tcPr>
                </a:tc>
                <a:tc>
                  <a:txBody>
                    <a:bodyPr/>
                    <a:lstStyle/>
                    <a:p>
                      <a:r>
                        <a:rPr lang="en-US" dirty="0"/>
                        <a:t>Document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0525104"/>
                  </a:ext>
                </a:extLst>
              </a:tr>
              <a:tr h="371093">
                <a:tc gridSpan="4">
                  <a:txBody>
                    <a:bodyPr/>
                    <a:lstStyle/>
                    <a:p>
                      <a:r>
                        <a:rPr lang="en-US" b="1" dirty="0"/>
                        <a:t>Job-Related </a:t>
                      </a:r>
                      <a:r>
                        <a:rPr lang="en-US" dirty="0"/>
                        <a:t>(35 credits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0711019"/>
                  </a:ext>
                </a:extLst>
              </a:tr>
              <a:tr h="345768">
                <a:tc>
                  <a:txBody>
                    <a:bodyPr/>
                    <a:lstStyle/>
                    <a:p>
                      <a:r>
                        <a:rPr lang="en-US" dirty="0"/>
                        <a:t>2019</a:t>
                      </a:r>
                      <a:r>
                        <a:rPr lang="en-US" baseline="0" dirty="0"/>
                        <a:t> AFC Student Development Conference</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a:t>5/14/19</a:t>
                      </a:r>
                      <a:r>
                        <a:rPr lang="en-US" baseline="0" dirty="0"/>
                        <a:t> </a:t>
                      </a:r>
                      <a:r>
                        <a:rPr lang="en-US" dirty="0"/>
                        <a:t>– 5/16/19 </a:t>
                      </a:r>
                    </a:p>
                  </a:txBody>
                  <a:tcPr/>
                </a:tc>
                <a:tc>
                  <a:txBody>
                    <a:bodyPr/>
                    <a:lstStyle/>
                    <a:p>
                      <a:pPr algn="ctr"/>
                      <a:r>
                        <a:rPr lang="en-US" dirty="0"/>
                        <a:t>6</a:t>
                      </a:r>
                    </a:p>
                  </a:txBody>
                  <a:tcPr/>
                </a:tc>
                <a:tc>
                  <a:txBody>
                    <a:bodyPr/>
                    <a:lstStyle/>
                    <a:p>
                      <a:r>
                        <a:rPr lang="en-US" dirty="0"/>
                        <a:t>Registration Form or Invoice</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59985105"/>
                  </a:ext>
                </a:extLst>
              </a:tr>
              <a:tr h="377172">
                <a:tc>
                  <a:txBody>
                    <a:bodyPr/>
                    <a:lstStyle/>
                    <a:p>
                      <a:r>
                        <a:rPr lang="en-US" dirty="0"/>
                        <a:t>NACADA webinar</a:t>
                      </a:r>
                    </a:p>
                  </a:txBody>
                  <a:tcPr>
                    <a:lnL w="12700" cap="flat" cmpd="sng" algn="ctr">
                      <a:solidFill>
                        <a:schemeClr val="tx1"/>
                      </a:solidFill>
                      <a:prstDash val="solid"/>
                      <a:round/>
                      <a:headEnd type="none" w="med" len="med"/>
                      <a:tailEnd type="none" w="med" len="med"/>
                    </a:lnL>
                  </a:tcPr>
                </a:tc>
                <a:tc>
                  <a:txBody>
                    <a:bodyPr/>
                    <a:lstStyle/>
                    <a:p>
                      <a:r>
                        <a:rPr lang="en-US" dirty="0"/>
                        <a:t>1/31/19</a:t>
                      </a:r>
                    </a:p>
                  </a:txBody>
                  <a:tcPr/>
                </a:tc>
                <a:tc>
                  <a:txBody>
                    <a:bodyPr/>
                    <a:lstStyle/>
                    <a:p>
                      <a:pPr algn="ctr"/>
                      <a:r>
                        <a:rPr lang="en-US" dirty="0"/>
                        <a:t>1</a:t>
                      </a:r>
                    </a:p>
                  </a:txBody>
                  <a:tcPr/>
                </a:tc>
                <a:tc>
                  <a:txBody>
                    <a:bodyPr/>
                    <a:lstStyle/>
                    <a:p>
                      <a:r>
                        <a:rPr lang="en-US" dirty="0"/>
                        <a:t>Registration,</a:t>
                      </a:r>
                      <a:r>
                        <a:rPr lang="en-US" baseline="0" dirty="0"/>
                        <a:t> </a:t>
                      </a:r>
                      <a:r>
                        <a:rPr lang="en-US" dirty="0"/>
                        <a:t>Email</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09109423"/>
                  </a:ext>
                </a:extLst>
              </a:tr>
              <a:tr h="323272">
                <a:tc>
                  <a:txBody>
                    <a:bodyPr/>
                    <a:lstStyle/>
                    <a:p>
                      <a:r>
                        <a:rPr lang="en-US" dirty="0"/>
                        <a:t>Bachelor’s Degree classes (one each term)</a:t>
                      </a:r>
                    </a:p>
                  </a:txBody>
                  <a:tcPr>
                    <a:lnL w="12700" cap="flat" cmpd="sng" algn="ctr">
                      <a:solidFill>
                        <a:schemeClr val="tx1"/>
                      </a:solidFill>
                      <a:prstDash val="solid"/>
                      <a:round/>
                      <a:headEnd type="none" w="med" len="med"/>
                      <a:tailEnd type="none" w="med" len="med"/>
                    </a:lnL>
                  </a:tcPr>
                </a:tc>
                <a:tc>
                  <a:txBody>
                    <a:bodyPr/>
                    <a:lstStyle/>
                    <a:p>
                      <a:r>
                        <a:rPr lang="en-US" dirty="0"/>
                        <a:t>1/1/19 – 12/31/19</a:t>
                      </a:r>
                    </a:p>
                  </a:txBody>
                  <a:tcPr/>
                </a:tc>
                <a:tc>
                  <a:txBody>
                    <a:bodyPr/>
                    <a:lstStyle/>
                    <a:p>
                      <a:pPr algn="ctr"/>
                      <a:r>
                        <a:rPr lang="en-US" dirty="0"/>
                        <a:t> 18</a:t>
                      </a:r>
                    </a:p>
                  </a:txBody>
                  <a:tcPr/>
                </a:tc>
                <a:tc>
                  <a:txBody>
                    <a:bodyPr/>
                    <a:lstStyle/>
                    <a:p>
                      <a:r>
                        <a:rPr lang="en-US" dirty="0"/>
                        <a:t>Registration,</a:t>
                      </a:r>
                      <a:r>
                        <a:rPr lang="en-US" baseline="0" dirty="0"/>
                        <a:t> Class Schedule, Transcript, Grades, etc.</a:t>
                      </a:r>
                      <a:endParaRPr lang="en-US"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67853229"/>
                  </a:ext>
                </a:extLst>
              </a:tr>
              <a:tr h="412865">
                <a:tc>
                  <a:txBody>
                    <a:bodyPr/>
                    <a:lstStyle/>
                    <a:p>
                      <a:r>
                        <a:rPr lang="en-US" dirty="0"/>
                        <a:t>Campus Safety Training at work</a:t>
                      </a:r>
                    </a:p>
                  </a:txBody>
                  <a:tcPr>
                    <a:lnL w="12700" cap="flat" cmpd="sng" algn="ctr">
                      <a:solidFill>
                        <a:schemeClr val="tx1"/>
                      </a:solidFill>
                      <a:prstDash val="solid"/>
                      <a:round/>
                      <a:headEnd type="none" w="med" len="med"/>
                      <a:tailEnd type="none" w="med" len="med"/>
                    </a:lnL>
                  </a:tcPr>
                </a:tc>
                <a:tc>
                  <a:txBody>
                    <a:bodyPr/>
                    <a:lstStyle/>
                    <a:p>
                      <a:r>
                        <a:rPr lang="en-US" dirty="0"/>
                        <a:t>5/15/19</a:t>
                      </a:r>
                    </a:p>
                  </a:txBody>
                  <a:tcPr/>
                </a:tc>
                <a:tc>
                  <a:txBody>
                    <a:bodyPr/>
                    <a:lstStyle/>
                    <a:p>
                      <a:pPr algn="ctr"/>
                      <a:r>
                        <a:rPr lang="en-US" dirty="0"/>
                        <a:t>3</a:t>
                      </a:r>
                    </a:p>
                  </a:txBody>
                  <a:tcPr/>
                </a:tc>
                <a:tc>
                  <a:txBody>
                    <a:bodyPr/>
                    <a:lstStyle/>
                    <a:p>
                      <a:r>
                        <a:rPr lang="en-US" dirty="0"/>
                        <a:t>Attendance Sheet or Email</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990510"/>
                  </a:ext>
                </a:extLst>
              </a:tr>
              <a:tr h="432620">
                <a:tc gridSpan="4">
                  <a:txBody>
                    <a:bodyPr/>
                    <a:lstStyle/>
                    <a:p>
                      <a:r>
                        <a:rPr lang="en-US" b="1" dirty="0"/>
                        <a:t>Other</a:t>
                      </a:r>
                      <a:r>
                        <a:rPr lang="en-US" dirty="0"/>
                        <a:t> (25 credits</a:t>
                      </a:r>
                      <a:r>
                        <a:rPr lang="en-US" baseline="0" dirty="0"/>
                        <a:t> needed)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606356328"/>
                  </a:ext>
                </a:extLst>
              </a:tr>
              <a:tr h="339540">
                <a:tc>
                  <a:txBody>
                    <a:bodyPr/>
                    <a:lstStyle/>
                    <a:p>
                      <a:r>
                        <a:rPr lang="en-US" dirty="0"/>
                        <a:t>2019</a:t>
                      </a:r>
                      <a:r>
                        <a:rPr lang="en-US" baseline="0" dirty="0"/>
                        <a:t> </a:t>
                      </a:r>
                      <a:r>
                        <a:rPr lang="en-US" dirty="0"/>
                        <a:t>Chapter Vice President</a:t>
                      </a:r>
                      <a:r>
                        <a:rPr lang="en-US" baseline="0" dirty="0"/>
                        <a:t> </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a:t>2019</a:t>
                      </a:r>
                    </a:p>
                  </a:txBody>
                  <a:tcPr/>
                </a:tc>
                <a:tc>
                  <a:txBody>
                    <a:bodyPr/>
                    <a:lstStyle/>
                    <a:p>
                      <a:pPr algn="ctr"/>
                      <a:r>
                        <a:rPr lang="en-US" dirty="0"/>
                        <a:t>3</a:t>
                      </a:r>
                    </a:p>
                  </a:txBody>
                  <a:tcPr/>
                </a:tc>
                <a:tc>
                  <a:txBody>
                    <a:bodyPr/>
                    <a:lstStyle/>
                    <a:p>
                      <a:r>
                        <a:rPr lang="en-US" baseline="0" dirty="0"/>
                        <a:t>Website Screenshot</a:t>
                      </a:r>
                      <a:endParaRPr lang="en-US"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8762786"/>
                  </a:ext>
                </a:extLst>
              </a:tr>
              <a:tr h="352470">
                <a:tc>
                  <a:txBody>
                    <a:bodyPr/>
                    <a:lstStyle/>
                    <a:p>
                      <a:r>
                        <a:rPr lang="en-US" dirty="0"/>
                        <a:t>Chapter Campus membership meeting (attendee)</a:t>
                      </a:r>
                    </a:p>
                  </a:txBody>
                  <a:tcPr>
                    <a:lnL w="12700" cap="flat" cmpd="sng" algn="ctr">
                      <a:solidFill>
                        <a:schemeClr val="tx1"/>
                      </a:solidFill>
                      <a:prstDash val="solid"/>
                      <a:round/>
                      <a:headEnd type="none" w="med" len="med"/>
                      <a:tailEnd type="none" w="med" len="med"/>
                    </a:lnL>
                  </a:tcPr>
                </a:tc>
                <a:tc>
                  <a:txBody>
                    <a:bodyPr/>
                    <a:lstStyle/>
                    <a:p>
                      <a:r>
                        <a:rPr lang="en-US" dirty="0"/>
                        <a:t>2/2019</a:t>
                      </a:r>
                    </a:p>
                  </a:txBody>
                  <a:tcPr/>
                </a:tc>
                <a:tc>
                  <a:txBody>
                    <a:bodyPr/>
                    <a:lstStyle/>
                    <a:p>
                      <a:pPr algn="ctr"/>
                      <a:r>
                        <a:rPr lang="en-US" dirty="0"/>
                        <a:t>1</a:t>
                      </a:r>
                    </a:p>
                  </a:txBody>
                  <a:tcPr/>
                </a:tc>
                <a:tc>
                  <a:txBody>
                    <a:bodyPr/>
                    <a:lstStyle/>
                    <a:p>
                      <a:r>
                        <a:rPr lang="en-US" dirty="0"/>
                        <a:t>Minutes or Email Confirmation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60974163"/>
                  </a:ext>
                </a:extLst>
              </a:tr>
              <a:tr h="432620">
                <a:tc>
                  <a:txBody>
                    <a:bodyPr/>
                    <a:lstStyle/>
                    <a:p>
                      <a:r>
                        <a:rPr lang="en-US" dirty="0"/>
                        <a:t>Student Development Conference Meeting (attendee)</a:t>
                      </a:r>
                    </a:p>
                  </a:txBody>
                  <a:tcPr>
                    <a:lnL w="12700" cap="flat" cmpd="sng" algn="ctr">
                      <a:solidFill>
                        <a:schemeClr val="tx1"/>
                      </a:solidFill>
                      <a:prstDash val="solid"/>
                      <a:round/>
                      <a:headEnd type="none" w="med" len="med"/>
                      <a:tailEnd type="none" w="med" len="med"/>
                    </a:lnL>
                  </a:tcPr>
                </a:tc>
                <a:tc>
                  <a:txBody>
                    <a:bodyPr/>
                    <a:lstStyle/>
                    <a:p>
                      <a:r>
                        <a:rPr lang="en-US" dirty="0"/>
                        <a:t>5/2019</a:t>
                      </a:r>
                    </a:p>
                  </a:txBody>
                  <a:tcPr/>
                </a:tc>
                <a:tc>
                  <a:txBody>
                    <a:bodyPr/>
                    <a:lstStyle/>
                    <a:p>
                      <a:pPr algn="ctr"/>
                      <a:r>
                        <a:rPr lang="en-US" dirty="0"/>
                        <a:t>1</a:t>
                      </a:r>
                    </a:p>
                  </a:txBody>
                  <a:tcPr/>
                </a:tc>
                <a:tc>
                  <a:txBody>
                    <a:bodyPr/>
                    <a:lstStyle/>
                    <a:p>
                      <a:r>
                        <a:rPr lang="en-US" dirty="0"/>
                        <a:t>Minutes or Email Confirmation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48396027"/>
                  </a:ext>
                </a:extLst>
              </a:tr>
              <a:tr h="432620">
                <a:tc>
                  <a:txBody>
                    <a:bodyPr/>
                    <a:lstStyle/>
                    <a:p>
                      <a:r>
                        <a:rPr lang="en-US" dirty="0"/>
                        <a:t>Region III Meeting at Annual Conference (attendee)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a:t>11/2019</a:t>
                      </a:r>
                    </a:p>
                  </a:txBody>
                  <a:tcPr>
                    <a:lnB w="12700" cap="flat" cmpd="sng" algn="ctr">
                      <a:solidFill>
                        <a:schemeClr val="tx1"/>
                      </a:solidFill>
                      <a:prstDash val="solid"/>
                      <a:round/>
                      <a:headEnd type="none" w="med" len="med"/>
                      <a:tailEnd type="none" w="med" len="med"/>
                    </a:lnB>
                  </a:tcPr>
                </a:tc>
                <a:tc>
                  <a:txBody>
                    <a:bodyPr/>
                    <a:lstStyle/>
                    <a:p>
                      <a:pPr algn="ctr"/>
                      <a:r>
                        <a:rPr lang="en-US" dirty="0"/>
                        <a:t>1</a:t>
                      </a:r>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Minutes or Email Confirmation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9684774"/>
                  </a:ext>
                </a:extLst>
              </a:tr>
            </a:tbl>
          </a:graphicData>
        </a:graphic>
      </p:graphicFrame>
    </p:spTree>
    <p:extLst>
      <p:ext uri="{BB962C8B-B14F-4D97-AF65-F5344CB8AC3E}">
        <p14:creationId xmlns:p14="http://schemas.microsoft.com/office/powerpoint/2010/main" val="385818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Practicum</a:t>
            </a:r>
          </a:p>
        </p:txBody>
      </p:sp>
      <p:sp>
        <p:nvSpPr>
          <p:cNvPr id="3" name="Content Placeholder 2"/>
          <p:cNvSpPr>
            <a:spLocks noGrp="1"/>
          </p:cNvSpPr>
          <p:nvPr>
            <p:ph idx="1"/>
          </p:nvPr>
        </p:nvSpPr>
        <p:spPr>
          <a:xfrm>
            <a:off x="1251678" y="1436256"/>
            <a:ext cx="7633704" cy="3593591"/>
          </a:xfrm>
        </p:spPr>
        <p:txBody>
          <a:bodyPr>
            <a:noAutofit/>
          </a:bodyPr>
          <a:lstStyle/>
          <a:p>
            <a:pPr marL="0" indent="0">
              <a:buNone/>
            </a:pPr>
            <a:r>
              <a:rPr lang="en-US" sz="2400" dirty="0"/>
              <a:t>Deliver a one-hour presentation on a topic of your choice that is viable for CCP credit. </a:t>
            </a:r>
          </a:p>
          <a:p>
            <a:pPr marL="0" indent="0">
              <a:buNone/>
            </a:pPr>
            <a:endParaRPr lang="en-US" sz="2400" dirty="0"/>
          </a:p>
          <a:p>
            <a:pPr marL="0" indent="0">
              <a:buNone/>
            </a:pPr>
            <a:r>
              <a:rPr lang="en-US" sz="2400" dirty="0"/>
              <a:t>This may be done at the AFC state, region, chapter or commission level, or as part of a college-based professional development program. </a:t>
            </a:r>
          </a:p>
          <a:p>
            <a:pPr marL="0" indent="0">
              <a:buNone/>
            </a:pPr>
            <a:endParaRPr lang="en-US" sz="2400" dirty="0"/>
          </a:p>
          <a:p>
            <a:pPr marL="0" indent="0">
              <a:buNone/>
            </a:pPr>
            <a:r>
              <a:rPr lang="en-US" sz="2400" dirty="0"/>
              <a:t>A copy of agenda and materials used to lead instruction is required and the topic must be approved by the CCP Chair </a:t>
            </a:r>
            <a:r>
              <a:rPr lang="en-US" sz="2400" u="sng" dirty="0"/>
              <a:t>before</a:t>
            </a:r>
            <a:r>
              <a:rPr lang="en-US" sz="2400" dirty="0"/>
              <a:t> completed.</a:t>
            </a:r>
          </a:p>
        </p:txBody>
      </p:sp>
      <p:pic>
        <p:nvPicPr>
          <p:cNvPr id="6" name="Picture 5"/>
          <p:cNvPicPr>
            <a:picLocks noChangeAspect="1"/>
          </p:cNvPicPr>
          <p:nvPr/>
        </p:nvPicPr>
        <p:blipFill>
          <a:blip r:embed="rId2">
            <a:clrChange>
              <a:clrFrom>
                <a:srgbClr val="FEFEFE"/>
              </a:clrFrom>
              <a:clrTo>
                <a:srgbClr val="FEFEFE">
                  <a:alpha val="0"/>
                </a:srgbClr>
              </a:clrTo>
            </a:clrChange>
          </a:blip>
          <a:stretch>
            <a:fillRect/>
          </a:stretch>
        </p:blipFill>
        <p:spPr>
          <a:xfrm>
            <a:off x="8756863" y="4785971"/>
            <a:ext cx="3078747" cy="1828959"/>
          </a:xfrm>
          <a:prstGeom prst="rect">
            <a:avLst/>
          </a:prstGeom>
        </p:spPr>
      </p:pic>
    </p:spTree>
    <p:extLst>
      <p:ext uri="{BB962C8B-B14F-4D97-AF65-F5344CB8AC3E}">
        <p14:creationId xmlns:p14="http://schemas.microsoft.com/office/powerpoint/2010/main" val="315142620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TM10001106[[fn=Badge]] (1)</Template>
  <TotalTime>334</TotalTime>
  <Words>886</Words>
  <Application>Microsoft Office PowerPoint</Application>
  <PresentationFormat>Widescreen</PresentationFormat>
  <Paragraphs>112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Gill Sans MT</vt:lpstr>
      <vt:lpstr>Impact</vt:lpstr>
      <vt:lpstr>Badge</vt:lpstr>
      <vt:lpstr>PowerPoint Presentation</vt:lpstr>
      <vt:lpstr>What is CCP?</vt:lpstr>
      <vt:lpstr>Program Format</vt:lpstr>
      <vt:lpstr>1. Online Coursework </vt:lpstr>
      <vt:lpstr>Job-related Professional Development</vt:lpstr>
      <vt:lpstr>Other Job-related Professional Development</vt:lpstr>
      <vt:lpstr>Other Professional Activities</vt:lpstr>
      <vt:lpstr>Credit Tracking at a Glance</vt:lpstr>
      <vt:lpstr>Practicum</vt:lpstr>
      <vt:lpstr>Other CCP opportunities</vt:lpstr>
      <vt:lpstr>COST AND HOW To APPLY</vt:lpstr>
    </vt:vector>
  </TitlesOfParts>
  <Company>Eastern Florida SC Microsoft Agreement# 7842933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Tripp, Christine</dc:creator>
  <cp:lastModifiedBy>Tripp, Christine</cp:lastModifiedBy>
  <cp:revision>33</cp:revision>
  <dcterms:created xsi:type="dcterms:W3CDTF">2019-05-13T17:34:07Z</dcterms:created>
  <dcterms:modified xsi:type="dcterms:W3CDTF">2019-11-14T17:40:14Z</dcterms:modified>
</cp:coreProperties>
</file>