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81EA0-6E00-49C4-B5BA-CCE62F4CC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0B905-7DC1-4625-9A38-8106A70B6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F5A1D-0547-498E-B61A-F87E36D5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0C2B3-9C15-4DAA-A4CB-976004A95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C7511-C9A3-4B3B-B239-98A1E5347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4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77316-9DF8-49E1-AEB8-E48A12CB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88A8C-543D-4CF2-802E-A28C4E129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B225F-F765-4607-9FA9-CEA9908D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7111F-F6D6-49D5-8B7F-8E1DDB8A8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A5E26-6B07-4C63-B3BF-FFE9C99F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1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4EA439-E9E6-4E3E-B671-6EAF58604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2E7293-32BC-447E-9B66-1066C3A8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6F232-8DCB-4CAB-A299-4B65C0FD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68376-C902-4E2D-83E0-9FD9A1D49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2D44D-17F4-45B3-98AE-D5A4970B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2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2A06-D3D1-464A-B8B2-E9AF7707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C5930-1BCC-4658-B070-86453CE45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D97CB-F8BD-4807-B05D-1FCEFD2E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8F261-B3CC-4480-A3ED-D8D4DE90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38CF6-FE7E-450D-A4AB-285AE3428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7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32B5-06C3-4160-8A8D-381D14CF5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657F0-4C19-40E9-92E2-DDEF80C71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8AD93-CB8D-477B-AE7D-2F57E889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7C31C-CE46-4143-8143-2DA232FB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368BB-1FFE-408A-92DD-F216634C6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0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B80A-8908-42F5-8243-DBB9070FB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51DB0-E7E6-411E-B79D-B3545FCE2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950E2F-7AB8-4FF4-B4EF-E42CFB876E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09D697-68C9-4D78-A2CE-02A5DA3CF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AFFF2-B1BE-4790-B801-C153AEA68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4C132A-2180-4258-B96D-1E8FE93D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3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478A8-C968-4140-AF49-17A6B2FE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45BF9-4048-4056-A570-993343BC0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F44FF-3261-47BB-9097-F3C594138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7E99F-2C50-47E7-973E-8C2B6F919B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77A07-62EF-4BA6-AD3D-F17DD6D87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B65B23-6E29-44D4-8BF0-2D011AE3D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A63BDC-7C20-406F-A3E0-220BF7879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B3354-90FD-41B9-B01A-E62F1888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3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3E78-CA75-4224-A5FB-A23F9C9C4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B55C3-5FC5-41F9-94FF-B6BF43DC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1E672-F88C-4AC6-8E4F-05698779F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255A3-3DF7-4052-A0BB-237D5EC31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22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85DDB-66EC-4460-953C-37FA50D6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DD8A71-D71D-4AFB-BF45-6A4C09E3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C1E61E-9ED7-4076-B203-CD190222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6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A436E-845C-4657-ADE3-442836B9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0D091-613B-499A-ABA5-1ADC9939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404BE-E1A8-45BE-8F79-BF503368F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DC14B-29A3-4F76-ABEE-12BBFE9DF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E23F6-29CE-4560-A7BB-E5F895F5B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29ED5-1EAC-4A2F-876C-728A1DFEC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8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BD95A-A88C-42BD-97EE-FDDA5529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3B2C9F-51CC-400C-8025-07327BA095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DAA34-7500-4D8B-9208-C79B1D296A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87560-6C8E-421F-8809-1F872B1B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283CC-086B-4A15-B8DA-06F84C08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3E96D-5157-4351-AF03-2A039FE4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6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CEFD88-6F70-41B4-A764-66152718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E56DA-B22E-4E72-BDE5-C26300F91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602A4-8083-4E32-B121-3447CE71A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BC76C-2C28-431D-B9D7-301B1BEBBF86}" type="datetimeFigureOut">
              <a:rPr lang="en-US" smtClean="0"/>
              <a:t>11/4/2019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1BC88-2F32-465B-AE0F-2AE3678AFA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1034C-F5F7-4B65-BCA2-4CDA88AA2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D7569-86C5-4F01-8BE2-B6F10B52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4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9C2A3A7-014A-4C26-AEC1-84A0F5BE8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D3522B-DB20-4654-8BA6-0202108B5077}"/>
              </a:ext>
            </a:extLst>
          </p:cNvPr>
          <p:cNvSpPr txBox="1"/>
          <p:nvPr/>
        </p:nvSpPr>
        <p:spPr>
          <a:xfrm>
            <a:off x="1896894" y="2148396"/>
            <a:ext cx="8219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accent2"/>
                </a:solidFill>
              </a:rPr>
              <a:t>Connecting the Disciplines Beyond the Classroom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0D254-90F3-4FD8-B79D-475EAAF796FB}"/>
              </a:ext>
            </a:extLst>
          </p:cNvPr>
          <p:cNvSpPr txBox="1"/>
          <p:nvPr/>
        </p:nvSpPr>
        <p:spPr>
          <a:xfrm>
            <a:off x="479394" y="4758431"/>
            <a:ext cx="11141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Carrie Thompson, Professor I, English, Palm Beach State College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C269FC-108B-49D0-83C1-127DEC8D098F}"/>
              </a:ext>
            </a:extLst>
          </p:cNvPr>
          <p:cNvSpPr txBox="1"/>
          <p:nvPr/>
        </p:nvSpPr>
        <p:spPr>
          <a:xfrm>
            <a:off x="-71021" y="5127763"/>
            <a:ext cx="1226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Kate Montero, Associate Professor, Speech Communication, Palm Beach State College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1772CB-0A44-4CBA-AE38-2C4A8EB5B4A9}"/>
              </a:ext>
            </a:extLst>
          </p:cNvPr>
          <p:cNvSpPr txBox="1"/>
          <p:nvPr/>
        </p:nvSpPr>
        <p:spPr>
          <a:xfrm>
            <a:off x="0" y="5497095"/>
            <a:ext cx="12263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Shauna Ramos, Associate Professor, Speech Communication, Palm Beach State College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5FE490-D059-4B4E-B150-95943F106F89}"/>
              </a:ext>
            </a:extLst>
          </p:cNvPr>
          <p:cNvSpPr txBox="1"/>
          <p:nvPr/>
        </p:nvSpPr>
        <p:spPr>
          <a:xfrm>
            <a:off x="0" y="6266537"/>
            <a:ext cx="1226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Belle Glade, Loxahatchee Groves, and Palm Beach Gardens Campuses</a:t>
            </a:r>
          </a:p>
        </p:txBody>
      </p:sp>
    </p:spTree>
    <p:extLst>
      <p:ext uri="{BB962C8B-B14F-4D97-AF65-F5344CB8AC3E}">
        <p14:creationId xmlns:p14="http://schemas.microsoft.com/office/powerpoint/2010/main" val="2485783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45856E1-A239-44CD-A0E8-05AD58726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83589-138D-44A1-88E4-39A654CE0A14}"/>
              </a:ext>
            </a:extLst>
          </p:cNvPr>
          <p:cNvSpPr txBox="1"/>
          <p:nvPr/>
        </p:nvSpPr>
        <p:spPr>
          <a:xfrm>
            <a:off x="1376038" y="2271991"/>
            <a:ext cx="936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</a:rPr>
              <a:t>CONNECTING THE… </a:t>
            </a:r>
          </a:p>
        </p:txBody>
      </p:sp>
      <p:pic>
        <p:nvPicPr>
          <p:cNvPr id="3074" name="Picture 2" descr="Image result for life lessons word art">
            <a:extLst>
              <a:ext uri="{FF2B5EF4-FFF2-40B4-BE49-F238E27FC236}">
                <a16:creationId xmlns:a16="http://schemas.microsoft.com/office/drawing/2014/main" id="{C82F4A1D-50B5-4466-8142-9DF772F2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80" y="3320889"/>
            <a:ext cx="4092976" cy="204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students word art">
            <a:extLst>
              <a:ext uri="{FF2B5EF4-FFF2-40B4-BE49-F238E27FC236}">
                <a16:creationId xmlns:a16="http://schemas.microsoft.com/office/drawing/2014/main" id="{233CF0E9-8698-4586-A805-3C981F329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1"/>
          <a:stretch/>
        </p:blipFill>
        <p:spPr bwMode="auto">
          <a:xfrm>
            <a:off x="682270" y="3172007"/>
            <a:ext cx="4366574" cy="162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08B2A-B5C2-40EF-BC4E-3CE390DD00ED}"/>
              </a:ext>
            </a:extLst>
          </p:cNvPr>
          <p:cNvSpPr txBox="1"/>
          <p:nvPr/>
        </p:nvSpPr>
        <p:spPr>
          <a:xfrm>
            <a:off x="5145744" y="3653090"/>
            <a:ext cx="15466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172165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45856E1-A239-44CD-A0E8-05AD58726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83589-138D-44A1-88E4-39A654CE0A14}"/>
              </a:ext>
            </a:extLst>
          </p:cNvPr>
          <p:cNvSpPr txBox="1"/>
          <p:nvPr/>
        </p:nvSpPr>
        <p:spPr>
          <a:xfrm>
            <a:off x="1376038" y="2271991"/>
            <a:ext cx="936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</a:rPr>
              <a:t>CONNECTING THE… </a:t>
            </a:r>
          </a:p>
        </p:txBody>
      </p:sp>
      <p:pic>
        <p:nvPicPr>
          <p:cNvPr id="4102" name="Picture 6" descr="Image result for the word ideas">
            <a:extLst>
              <a:ext uri="{FF2B5EF4-FFF2-40B4-BE49-F238E27FC236}">
                <a16:creationId xmlns:a16="http://schemas.microsoft.com/office/drawing/2014/main" id="{F9FA025B-8F84-4067-BF3B-9322E42F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10" y="3165850"/>
            <a:ext cx="4628339" cy="260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00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9C2A3A7-014A-4C26-AEC1-84A0F5BE8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554FAC-3B6D-451D-945D-C620C320107E}"/>
              </a:ext>
            </a:extLst>
          </p:cNvPr>
          <p:cNvSpPr txBox="1"/>
          <p:nvPr/>
        </p:nvSpPr>
        <p:spPr>
          <a:xfrm>
            <a:off x="1578454" y="2031048"/>
            <a:ext cx="8219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On average a mere 45% of students obtain a degree or certificate at the first institution they attend within six years of starting college, according to the National Student Clearinghouse Research Center. The completion rate was only about 39% for those who started at two-year public institutions.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9692E-6298-4077-AE6E-17FC051C4548}"/>
              </a:ext>
            </a:extLst>
          </p:cNvPr>
          <p:cNvSpPr txBox="1"/>
          <p:nvPr/>
        </p:nvSpPr>
        <p:spPr>
          <a:xfrm>
            <a:off x="2554806" y="3800763"/>
            <a:ext cx="5833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What can we do to engage our students, promote retention and ensure their success? </a:t>
            </a:r>
          </a:p>
        </p:txBody>
      </p:sp>
      <p:pic>
        <p:nvPicPr>
          <p:cNvPr id="7" name="Picture 2" descr="Image result for graduating students palm beach state college&quot;">
            <a:extLst>
              <a:ext uri="{FF2B5EF4-FFF2-40B4-BE49-F238E27FC236}">
                <a16:creationId xmlns:a16="http://schemas.microsoft.com/office/drawing/2014/main" id="{AEDA0B98-C35A-4651-9624-79653FC97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713" y="4585485"/>
            <a:ext cx="2891790" cy="2103120"/>
          </a:xfrm>
          <a:prstGeom prst="rect">
            <a:avLst/>
          </a:prstGeom>
          <a:noFill/>
          <a:effectLst>
            <a:glow rad="101600">
              <a:schemeClr val="accent1">
                <a:lumMod val="40000"/>
                <a:lumOff val="60000"/>
                <a:alpha val="40000"/>
              </a:schemeClr>
            </a:glow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4D02D-BA79-493A-A4B5-93097A7F9121}"/>
              </a:ext>
            </a:extLst>
          </p:cNvPr>
          <p:cNvSpPr txBox="1"/>
          <p:nvPr/>
        </p:nvSpPr>
        <p:spPr>
          <a:xfrm>
            <a:off x="2463283" y="4447094"/>
            <a:ext cx="6484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Encourage participation in campus activities and extracurricular programming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513CF5-5760-4D36-B1FA-802B0ED2931A}"/>
              </a:ext>
            </a:extLst>
          </p:cNvPr>
          <p:cNvSpPr txBox="1"/>
          <p:nvPr/>
        </p:nvSpPr>
        <p:spPr>
          <a:xfrm>
            <a:off x="2463283" y="4991645"/>
            <a:ext cx="57849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We can tackle this issue with an interdisciplinary approach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C415DC-00F3-4E26-8792-964820BA4152}"/>
              </a:ext>
            </a:extLst>
          </p:cNvPr>
          <p:cNvSpPr txBox="1"/>
          <p:nvPr/>
        </p:nvSpPr>
        <p:spPr>
          <a:xfrm>
            <a:off x="2463283" y="5370424"/>
            <a:ext cx="6335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Prioritize faculty &amp; student relationships through interpersonal exchanges outside of the classroom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F7D6D-076D-44C5-9CD5-B1B8662D5AFC}"/>
              </a:ext>
            </a:extLst>
          </p:cNvPr>
          <p:cNvSpPr txBox="1"/>
          <p:nvPr/>
        </p:nvSpPr>
        <p:spPr>
          <a:xfrm>
            <a:off x="2463283" y="5980036"/>
            <a:ext cx="53184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Connect learned concepts with life lessons</a:t>
            </a:r>
          </a:p>
        </p:txBody>
      </p:sp>
    </p:spTree>
    <p:extLst>
      <p:ext uri="{BB962C8B-B14F-4D97-AF65-F5344CB8AC3E}">
        <p14:creationId xmlns:p14="http://schemas.microsoft.com/office/powerpoint/2010/main" val="175697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9C2A3A7-014A-4C26-AEC1-84A0F5BE8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D2400B-1CB5-4B6D-AFE1-B86FF0F5FB2E}"/>
              </a:ext>
            </a:extLst>
          </p:cNvPr>
          <p:cNvSpPr txBox="1"/>
          <p:nvPr/>
        </p:nvSpPr>
        <p:spPr>
          <a:xfrm>
            <a:off x="1538115" y="1511741"/>
            <a:ext cx="95613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More than 50 years of research proves that campus activities play an integral role in creating a sense of campus community which in turn increases students’ persistence rates and grade point averages.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F7AE08-955D-477E-B910-0BFB2D41C57D}"/>
              </a:ext>
            </a:extLst>
          </p:cNvPr>
          <p:cNvSpPr txBox="1"/>
          <p:nvPr/>
        </p:nvSpPr>
        <p:spPr>
          <a:xfrm>
            <a:off x="1314935" y="3060270"/>
            <a:ext cx="673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Queensborough Community College’s Mock Trial Competition Participation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ABADDE-2174-4E73-BADD-4DD964B69304}"/>
              </a:ext>
            </a:extLst>
          </p:cNvPr>
          <p:cNvSpPr txBox="1"/>
          <p:nvPr/>
        </p:nvSpPr>
        <p:spPr>
          <a:xfrm>
            <a:off x="1314935" y="3665927"/>
            <a:ext cx="46683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Participant Benefits: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increase in retention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degree completion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scholarship awards 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FD17A-CDE4-48C6-98BD-61C7FA13FE3C}"/>
              </a:ext>
            </a:extLst>
          </p:cNvPr>
          <p:cNvSpPr txBox="1"/>
          <p:nvPr/>
        </p:nvSpPr>
        <p:spPr>
          <a:xfrm>
            <a:off x="1761651" y="4977831"/>
            <a:ext cx="4668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Most notably,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every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participant went on to a four-year college or university 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D319A-9518-415B-A789-D23468232BB5}"/>
              </a:ext>
            </a:extLst>
          </p:cNvPr>
          <p:cNvSpPr txBox="1"/>
          <p:nvPr/>
        </p:nvSpPr>
        <p:spPr>
          <a:xfrm>
            <a:off x="1314935" y="5716495"/>
            <a:ext cx="4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The employment connection</a:t>
            </a:r>
          </a:p>
        </p:txBody>
      </p:sp>
      <p:pic>
        <p:nvPicPr>
          <p:cNvPr id="9" name="Picture 8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6B161573-8008-41BB-B96A-8C1C47D86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62" y="3060270"/>
            <a:ext cx="2340864" cy="2194560"/>
          </a:xfrm>
          <a:prstGeom prst="rect">
            <a:avLst/>
          </a:prstGeom>
          <a:effectLst>
            <a:softEdge rad="203200"/>
          </a:effectLst>
        </p:spPr>
      </p:pic>
    </p:spTree>
    <p:extLst>
      <p:ext uri="{BB962C8B-B14F-4D97-AF65-F5344CB8AC3E}">
        <p14:creationId xmlns:p14="http://schemas.microsoft.com/office/powerpoint/2010/main" val="778281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45856E1-A239-44CD-A0E8-05AD58726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83589-138D-44A1-88E4-39A654CE0A14}"/>
              </a:ext>
            </a:extLst>
          </p:cNvPr>
          <p:cNvSpPr txBox="1"/>
          <p:nvPr/>
        </p:nvSpPr>
        <p:spPr>
          <a:xfrm>
            <a:off x="1376038" y="2271991"/>
            <a:ext cx="936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</a:rPr>
              <a:t>CONNECTING THE… </a:t>
            </a:r>
          </a:p>
        </p:txBody>
      </p:sp>
      <p:pic>
        <p:nvPicPr>
          <p:cNvPr id="1034" name="Picture 10" descr="Image result for d">
            <a:extLst>
              <a:ext uri="{FF2B5EF4-FFF2-40B4-BE49-F238E27FC236}">
                <a16:creationId xmlns:a16="http://schemas.microsoft.com/office/drawing/2014/main" id="{A4163894-49E5-40A8-AEB1-218AAF6B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15" y="3059518"/>
            <a:ext cx="1282986" cy="241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I">
            <a:extLst>
              <a:ext uri="{FF2B5EF4-FFF2-40B4-BE49-F238E27FC236}">
                <a16:creationId xmlns:a16="http://schemas.microsoft.com/office/drawing/2014/main" id="{08781AF3-8E17-4FCA-827B-5ADAEEF83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02" y="3287654"/>
            <a:ext cx="2104417" cy="21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S">
            <a:extLst>
              <a:ext uri="{FF2B5EF4-FFF2-40B4-BE49-F238E27FC236}">
                <a16:creationId xmlns:a16="http://schemas.microsoft.com/office/drawing/2014/main" id="{1C322182-4778-432A-9400-D50F7A47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152" y="2991426"/>
            <a:ext cx="1797993" cy="179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C">
            <a:extLst>
              <a:ext uri="{FF2B5EF4-FFF2-40B4-BE49-F238E27FC236}">
                <a16:creationId xmlns:a16="http://schemas.microsoft.com/office/drawing/2014/main" id="{4A7F4B7E-A217-4E12-BB3B-29C5B4ADF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012" y="3890422"/>
            <a:ext cx="1252388" cy="146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I">
            <a:extLst>
              <a:ext uri="{FF2B5EF4-FFF2-40B4-BE49-F238E27FC236}">
                <a16:creationId xmlns:a16="http://schemas.microsoft.com/office/drawing/2014/main" id="{140212AC-0112-4FC8-8E3E-B33E89A7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024" y="3258324"/>
            <a:ext cx="2104417" cy="21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P">
            <a:extLst>
              <a:ext uri="{FF2B5EF4-FFF2-40B4-BE49-F238E27FC236}">
                <a16:creationId xmlns:a16="http://schemas.microsoft.com/office/drawing/2014/main" id="{955C3AAA-BFFC-45E2-AA89-EAAAF66D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78" y="2926757"/>
            <a:ext cx="1683265" cy="169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L">
            <a:extLst>
              <a:ext uri="{FF2B5EF4-FFF2-40B4-BE49-F238E27FC236}">
                <a16:creationId xmlns:a16="http://schemas.microsoft.com/office/drawing/2014/main" id="{4DA874E2-83FF-4DED-BD14-2A5462EB9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114" y="3759794"/>
            <a:ext cx="2189372" cy="220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Image result for I">
            <a:extLst>
              <a:ext uri="{FF2B5EF4-FFF2-40B4-BE49-F238E27FC236}">
                <a16:creationId xmlns:a16="http://schemas.microsoft.com/office/drawing/2014/main" id="{93C4C4E0-E9D3-4186-BD6D-D67982F8C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999" y="3214118"/>
            <a:ext cx="2104417" cy="210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Image result for N">
            <a:extLst>
              <a:ext uri="{FF2B5EF4-FFF2-40B4-BE49-F238E27FC236}">
                <a16:creationId xmlns:a16="http://schemas.microsoft.com/office/drawing/2014/main" id="{7B2B4376-80B1-45D0-8E89-E5C03FF90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59" y="4353458"/>
            <a:ext cx="1013774" cy="101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mage result for E">
            <a:extLst>
              <a:ext uri="{FF2B5EF4-FFF2-40B4-BE49-F238E27FC236}">
                <a16:creationId xmlns:a16="http://schemas.microsoft.com/office/drawing/2014/main" id="{5719CEDA-61B5-4585-83D7-B7C8F74D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455" y="3258324"/>
            <a:ext cx="1809481" cy="18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Image result for S">
            <a:extLst>
              <a:ext uri="{FF2B5EF4-FFF2-40B4-BE49-F238E27FC236}">
                <a16:creationId xmlns:a16="http://schemas.microsoft.com/office/drawing/2014/main" id="{612CAC46-9DC1-480B-80D7-9BF0E715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385" y="4150516"/>
            <a:ext cx="1797993" cy="179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8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45856E1-A239-44CD-A0E8-05AD58726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pic>
        <p:nvPicPr>
          <p:cNvPr id="6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85FA44-005E-4CAF-BE93-45F58C0D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4" y="126506"/>
            <a:ext cx="5753985" cy="6731494"/>
          </a:xfrm>
          <a:prstGeom prst="rect">
            <a:avLst/>
          </a:prstGeom>
        </p:spPr>
      </p:pic>
      <p:pic>
        <p:nvPicPr>
          <p:cNvPr id="7" name="Content Placeholder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5B2FBA-EB78-4D64-988D-34B19AD3E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33" y="126505"/>
            <a:ext cx="5433257" cy="673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0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in front of a television&#10;&#10;Description generated with very high confidence">
            <a:extLst>
              <a:ext uri="{FF2B5EF4-FFF2-40B4-BE49-F238E27FC236}">
                <a16:creationId xmlns:a16="http://schemas.microsoft.com/office/drawing/2014/main" id="{DFFA07AA-69D4-449F-9BA5-566C08EF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5" r="-2" b="1795"/>
          <a:stretch/>
        </p:blipFill>
        <p:spPr>
          <a:xfrm>
            <a:off x="349957" y="127601"/>
            <a:ext cx="3353941" cy="4750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2EBAEF-FA6C-4C92-90CC-BD132450D8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 r="2" b="2"/>
          <a:stretch/>
        </p:blipFill>
        <p:spPr>
          <a:xfrm rot="5400000">
            <a:off x="7680480" y="825864"/>
            <a:ext cx="4750306" cy="3353757"/>
          </a:xfrm>
          <a:prstGeom prst="rect">
            <a:avLst/>
          </a:prstGeom>
        </p:spPr>
      </p:pic>
      <p:pic>
        <p:nvPicPr>
          <p:cNvPr id="11" name="Picture 10" descr="A group of people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72754566-CF98-4F0C-A650-96ED36D87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48" y="127588"/>
            <a:ext cx="4648075" cy="47503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C7C1E4-86B9-4D26-9307-72EFEB03FB61}"/>
              </a:ext>
            </a:extLst>
          </p:cNvPr>
          <p:cNvSpPr txBox="1"/>
          <p:nvPr/>
        </p:nvSpPr>
        <p:spPr>
          <a:xfrm>
            <a:off x="0" y="5050465"/>
            <a:ext cx="11972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Researches at the  University  of  Southern Mississippi conducted a study about constructs that factor into seven student retention. They discovered seven major factors. Three of the seven are the following:  social connectedness, involvement and engagement, faculty and staff  approachability are three of the seven. (qtd. in Hanover Research).</a:t>
            </a:r>
          </a:p>
        </p:txBody>
      </p:sp>
    </p:spTree>
    <p:extLst>
      <p:ext uri="{BB962C8B-B14F-4D97-AF65-F5344CB8AC3E}">
        <p14:creationId xmlns:p14="http://schemas.microsoft.com/office/powerpoint/2010/main" val="2000023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1311A504-A2DB-4E05-8F38-57CC45122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1" r="40623" b="-1"/>
          <a:stretch/>
        </p:blipFill>
        <p:spPr>
          <a:xfrm rot="5400000">
            <a:off x="1653187" y="-1009721"/>
            <a:ext cx="3067161" cy="5730068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C647F4C-08A4-4254-B71C-03259492D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5" r="15553" b="2"/>
          <a:stretch/>
        </p:blipFill>
        <p:spPr>
          <a:xfrm>
            <a:off x="138223" y="3469102"/>
            <a:ext cx="3007398" cy="3067161"/>
          </a:xfrm>
          <a:prstGeom prst="rect">
            <a:avLst/>
          </a:prstGeom>
        </p:spPr>
      </p:pic>
      <p:pic>
        <p:nvPicPr>
          <p:cNvPr id="5" name="Content Placeholder 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770FC8D8-20CA-4CE8-B4C3-2CF94ADB4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6" r="29433" b="-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9" name="Picture 8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0F33E925-27EC-4599-B72A-CE18FF8649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r="15386" b="-1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9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45856E1-A239-44CD-A0E8-05AD58726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83589-138D-44A1-88E4-39A654CE0A14}"/>
              </a:ext>
            </a:extLst>
          </p:cNvPr>
          <p:cNvSpPr txBox="1"/>
          <p:nvPr/>
        </p:nvSpPr>
        <p:spPr>
          <a:xfrm>
            <a:off x="1376038" y="2271991"/>
            <a:ext cx="936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/>
                </a:solidFill>
              </a:rPr>
              <a:t>CONNECTING THE… </a:t>
            </a:r>
          </a:p>
        </p:txBody>
      </p:sp>
      <p:pic>
        <p:nvPicPr>
          <p:cNvPr id="2052" name="Picture 4" descr="Image result for students word art">
            <a:extLst>
              <a:ext uri="{FF2B5EF4-FFF2-40B4-BE49-F238E27FC236}">
                <a16:creationId xmlns:a16="http://schemas.microsoft.com/office/drawing/2014/main" id="{211AE0CB-7870-4E73-BAAC-98252E450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1"/>
          <a:stretch/>
        </p:blipFill>
        <p:spPr bwMode="auto">
          <a:xfrm>
            <a:off x="504716" y="3047484"/>
            <a:ext cx="4366574" cy="162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F229A3-EEB4-46B4-BE7F-0EC6A51FFD4E}"/>
              </a:ext>
            </a:extLst>
          </p:cNvPr>
          <p:cNvSpPr txBox="1"/>
          <p:nvPr/>
        </p:nvSpPr>
        <p:spPr>
          <a:xfrm>
            <a:off x="4657472" y="3480464"/>
            <a:ext cx="15466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/>
              <a:t>with</a:t>
            </a:r>
          </a:p>
        </p:txBody>
      </p:sp>
      <p:pic>
        <p:nvPicPr>
          <p:cNvPr id="2056" name="Picture 8" descr="Image result for f">
            <a:extLst>
              <a:ext uri="{FF2B5EF4-FFF2-40B4-BE49-F238E27FC236}">
                <a16:creationId xmlns:a16="http://schemas.microsoft.com/office/drawing/2014/main" id="{20D83DBB-D66C-40A0-B3E2-0959199C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980" y="3047484"/>
            <a:ext cx="1641522" cy="156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a">
            <a:extLst>
              <a:ext uri="{FF2B5EF4-FFF2-40B4-BE49-F238E27FC236}">
                <a16:creationId xmlns:a16="http://schemas.microsoft.com/office/drawing/2014/main" id="{543206D3-B98B-4277-9485-90419D77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50" y="3786770"/>
            <a:ext cx="783504" cy="88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c">
            <a:extLst>
              <a:ext uri="{FF2B5EF4-FFF2-40B4-BE49-F238E27FC236}">
                <a16:creationId xmlns:a16="http://schemas.microsoft.com/office/drawing/2014/main" id="{7768B874-3CD6-494C-8882-9A90FDCB6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02" y="3168062"/>
            <a:ext cx="963679" cy="96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u">
            <a:extLst>
              <a:ext uri="{FF2B5EF4-FFF2-40B4-BE49-F238E27FC236}">
                <a16:creationId xmlns:a16="http://schemas.microsoft.com/office/drawing/2014/main" id="{D11F5A11-D351-4354-B9EE-A4BCF90B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813" y="3682711"/>
            <a:ext cx="768828" cy="10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l">
            <a:extLst>
              <a:ext uri="{FF2B5EF4-FFF2-40B4-BE49-F238E27FC236}">
                <a16:creationId xmlns:a16="http://schemas.microsoft.com/office/drawing/2014/main" id="{A203EF6E-E732-452B-85A7-597A0B76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471" y="3531233"/>
            <a:ext cx="1256214" cy="12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y">
            <a:extLst>
              <a:ext uri="{FF2B5EF4-FFF2-40B4-BE49-F238E27FC236}">
                <a16:creationId xmlns:a16="http://schemas.microsoft.com/office/drawing/2014/main" id="{6C880CA4-96C5-437A-AD79-C4914BD68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865" y="3409444"/>
            <a:ext cx="1444593" cy="144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Image result for t">
            <a:extLst>
              <a:ext uri="{FF2B5EF4-FFF2-40B4-BE49-F238E27FC236}">
                <a16:creationId xmlns:a16="http://schemas.microsoft.com/office/drawing/2014/main" id="{1A87C3E5-70EA-431D-9F2E-9521FBCAA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46" y="2795695"/>
            <a:ext cx="1731934" cy="237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779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45856E1-A239-44CD-A0E8-05AD58726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55"/>
            <a:ext cx="3076231" cy="1828800"/>
          </a:xfrm>
          <a:prstGeom prst="rect">
            <a:avLst/>
          </a:prstGeom>
        </p:spPr>
      </p:pic>
      <p:pic>
        <p:nvPicPr>
          <p:cNvPr id="8" name="Picture 7" descr="A picture containing sitting, man, brown, standing&#10;&#10;Description automatically generated">
            <a:extLst>
              <a:ext uri="{FF2B5EF4-FFF2-40B4-BE49-F238E27FC236}">
                <a16:creationId xmlns:a16="http://schemas.microsoft.com/office/drawing/2014/main" id="{5EEAF2D7-BFE1-4681-B1A3-D379EFC5D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9" y="2076572"/>
            <a:ext cx="2560320" cy="256032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318C8C-CD0A-4112-AC4B-967064CD9925}"/>
              </a:ext>
            </a:extLst>
          </p:cNvPr>
          <p:cNvSpPr txBox="1"/>
          <p:nvPr/>
        </p:nvSpPr>
        <p:spPr>
          <a:xfrm>
            <a:off x="1603999" y="1691852"/>
            <a:ext cx="9360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solidFill>
                <a:schemeClr val="accent2"/>
              </a:solidFill>
            </a:endParaRP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Benefits of student-faculty interaction beyond the classroom</a:t>
            </a:r>
            <a:r>
              <a:rPr lang="en-US" sz="2400" b="1" dirty="0">
                <a:solidFill>
                  <a:schemeClr val="accent2"/>
                </a:solidFill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099DA-6AAB-4371-8587-BE0B2E928A10}"/>
              </a:ext>
            </a:extLst>
          </p:cNvPr>
          <p:cNvSpPr txBox="1"/>
          <p:nvPr/>
        </p:nvSpPr>
        <p:spPr>
          <a:xfrm>
            <a:off x="2902108" y="2485199"/>
            <a:ext cx="328917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Increased student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69FFE1-CABA-43D2-B1E4-BF5FD4B1516A}"/>
              </a:ext>
            </a:extLst>
          </p:cNvPr>
          <p:cNvSpPr txBox="1"/>
          <p:nvPr/>
        </p:nvSpPr>
        <p:spPr>
          <a:xfrm>
            <a:off x="2902107" y="3011216"/>
            <a:ext cx="3289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Increased retention rates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4AE8D5-FA9A-4AF2-A490-9C7213172F2B}"/>
              </a:ext>
            </a:extLst>
          </p:cNvPr>
          <p:cNvSpPr txBox="1"/>
          <p:nvPr/>
        </p:nvSpPr>
        <p:spPr>
          <a:xfrm>
            <a:off x="2884159" y="3462353"/>
            <a:ext cx="488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More success in grasping learned concepts and mastering course learning outcomes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9A59EA-B78B-48C1-97A8-098E4BAF7BE1}"/>
              </a:ext>
            </a:extLst>
          </p:cNvPr>
          <p:cNvSpPr txBox="1"/>
          <p:nvPr/>
        </p:nvSpPr>
        <p:spPr>
          <a:xfrm>
            <a:off x="2902107" y="4115925"/>
            <a:ext cx="444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Higher completion rates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928AB7-FED6-4561-B95F-0BBBEE97B821}"/>
              </a:ext>
            </a:extLst>
          </p:cNvPr>
          <p:cNvSpPr txBox="1"/>
          <p:nvPr/>
        </p:nvSpPr>
        <p:spPr>
          <a:xfrm>
            <a:off x="2559860" y="1113208"/>
            <a:ext cx="7448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Plato regarded student-teacher relationships as essential to student learning.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95A71-8F1F-47C5-9298-CD19B33B1F83}"/>
              </a:ext>
            </a:extLst>
          </p:cNvPr>
          <p:cNvSpPr txBox="1"/>
          <p:nvPr/>
        </p:nvSpPr>
        <p:spPr>
          <a:xfrm>
            <a:off x="2583793" y="4625772"/>
            <a:ext cx="5201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Informal interactions matter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DB85F2-9EE5-4B7D-B894-7D1436CBCD4F}"/>
              </a:ext>
            </a:extLst>
          </p:cNvPr>
          <p:cNvSpPr txBox="1"/>
          <p:nvPr/>
        </p:nvSpPr>
        <p:spPr>
          <a:xfrm>
            <a:off x="2600833" y="5302245"/>
            <a:ext cx="3495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Survey says…</a:t>
            </a:r>
          </a:p>
        </p:txBody>
      </p:sp>
    </p:spTree>
    <p:extLst>
      <p:ext uri="{BB962C8B-B14F-4D97-AF65-F5344CB8AC3E}">
        <p14:creationId xmlns:p14="http://schemas.microsoft.com/office/powerpoint/2010/main" val="2568438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</Words>
  <Application>Microsoft Office PowerPoint</Application>
  <PresentationFormat>Widescreen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Montero, Catherine L</dc:creator>
  <cp:lastModifiedBy>Montero, Catherine L</cp:lastModifiedBy>
  <cp:revision>2</cp:revision>
  <dcterms:created xsi:type="dcterms:W3CDTF">2019-11-01T11:41:45Z</dcterms:created>
  <dcterms:modified xsi:type="dcterms:W3CDTF">2019-11-04T17:25:33Z</dcterms:modified>
</cp:coreProperties>
</file>