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4" r:id="rId2"/>
    <p:sldId id="267" r:id="rId3"/>
    <p:sldId id="271" r:id="rId4"/>
    <p:sldId id="286" r:id="rId5"/>
    <p:sldId id="283" r:id="rId6"/>
    <p:sldId id="284" r:id="rId7"/>
    <p:sldId id="265" r:id="rId8"/>
    <p:sldId id="281" r:id="rId9"/>
    <p:sldId id="274" r:id="rId10"/>
    <p:sldId id="268" r:id="rId11"/>
    <p:sldId id="269" r:id="rId12"/>
    <p:sldId id="278" r:id="rId13"/>
    <p:sldId id="277" r:id="rId14"/>
    <p:sldId id="272" r:id="rId15"/>
    <p:sldId id="279" r:id="rId16"/>
    <p:sldId id="273" r:id="rId17"/>
    <p:sldId id="280" r:id="rId18"/>
    <p:sldId id="270" r:id="rId19"/>
    <p:sldId id="275" r:id="rId20"/>
    <p:sldId id="287" r:id="rId21"/>
    <p:sldId id="282"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308" autoAdjust="0"/>
  </p:normalViewPr>
  <p:slideViewPr>
    <p:cSldViewPr snapToGrid="0">
      <p:cViewPr varScale="1">
        <p:scale>
          <a:sx n="95" d="100"/>
          <a:sy n="95" d="100"/>
        </p:scale>
        <p:origin x="11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8C67C-45E8-4CA5-A866-9B1A836B2CBD}"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88FBBA43-E922-4CE8-987F-895A9A0A75D0}">
      <dgm:prSet phldrT="[Text]"/>
      <dgm:spPr/>
      <dgm:t>
        <a:bodyPr/>
        <a:lstStyle/>
        <a:p>
          <a:r>
            <a:rPr lang="en-US" dirty="0"/>
            <a:t>Back to School</a:t>
          </a:r>
        </a:p>
      </dgm:t>
    </dgm:pt>
    <dgm:pt modelId="{6B88C96E-8977-4FF9-A3BB-858894301DB6}" type="parTrans" cxnId="{63F1ED0C-44E2-4C48-9975-F1636D682A6D}">
      <dgm:prSet/>
      <dgm:spPr/>
      <dgm:t>
        <a:bodyPr/>
        <a:lstStyle/>
        <a:p>
          <a:endParaRPr lang="en-US"/>
        </a:p>
      </dgm:t>
    </dgm:pt>
    <dgm:pt modelId="{83EAB6E1-EFEC-4D16-ACC2-7D99134B7A95}" type="sibTrans" cxnId="{63F1ED0C-44E2-4C48-9975-F1636D682A6D}">
      <dgm:prSet/>
      <dgm:spPr/>
      <dgm:t>
        <a:bodyPr/>
        <a:lstStyle/>
        <a:p>
          <a:endParaRPr lang="en-US"/>
        </a:p>
      </dgm:t>
    </dgm:pt>
    <dgm:pt modelId="{EA081A33-457C-491D-8E72-0170ED035D2F}">
      <dgm:prSet phldrT="[Text]"/>
      <dgm:spPr/>
      <dgm:t>
        <a:bodyPr/>
        <a:lstStyle/>
        <a:p>
          <a:r>
            <a:rPr lang="en-US" dirty="0"/>
            <a:t>A.S. Degree HIT</a:t>
          </a:r>
        </a:p>
      </dgm:t>
    </dgm:pt>
    <dgm:pt modelId="{ED447F57-A693-4E6E-96AD-82634E2CC1B3}" type="parTrans" cxnId="{A0DC969A-CFCF-4E09-B327-C7D176FA0949}">
      <dgm:prSet/>
      <dgm:spPr/>
      <dgm:t>
        <a:bodyPr/>
        <a:lstStyle/>
        <a:p>
          <a:endParaRPr lang="en-US"/>
        </a:p>
      </dgm:t>
    </dgm:pt>
    <dgm:pt modelId="{2873777B-CE5D-44B3-9F0D-5700F67C1AA7}" type="sibTrans" cxnId="{A0DC969A-CFCF-4E09-B327-C7D176FA0949}">
      <dgm:prSet/>
      <dgm:spPr/>
      <dgm:t>
        <a:bodyPr/>
        <a:lstStyle/>
        <a:p>
          <a:endParaRPr lang="en-US"/>
        </a:p>
      </dgm:t>
    </dgm:pt>
    <dgm:pt modelId="{47477880-40D4-4575-974F-8EA13A859468}">
      <dgm:prSet phldrT="[Text]"/>
      <dgm:spPr/>
      <dgm:t>
        <a:bodyPr/>
        <a:lstStyle/>
        <a:p>
          <a:r>
            <a:rPr lang="en-US" dirty="0"/>
            <a:t>Passed RHIT</a:t>
          </a:r>
        </a:p>
      </dgm:t>
    </dgm:pt>
    <dgm:pt modelId="{9DDCAB7A-5EF3-4879-8EA4-1C25C55592D3}" type="parTrans" cxnId="{362B83E1-8D10-4792-AB98-49EE3F9D272B}">
      <dgm:prSet/>
      <dgm:spPr/>
      <dgm:t>
        <a:bodyPr/>
        <a:lstStyle/>
        <a:p>
          <a:endParaRPr lang="en-US"/>
        </a:p>
      </dgm:t>
    </dgm:pt>
    <dgm:pt modelId="{810E99BD-284D-4F76-86A7-1293F834C92E}" type="sibTrans" cxnId="{362B83E1-8D10-4792-AB98-49EE3F9D272B}">
      <dgm:prSet/>
      <dgm:spPr/>
      <dgm:t>
        <a:bodyPr/>
        <a:lstStyle/>
        <a:p>
          <a:endParaRPr lang="en-US"/>
        </a:p>
      </dgm:t>
    </dgm:pt>
    <dgm:pt modelId="{5A4026D0-E888-4020-9ABA-4B4DDA31D5A6}">
      <dgm:prSet phldrT="[Text]"/>
      <dgm:spPr/>
      <dgm:t>
        <a:bodyPr/>
        <a:lstStyle/>
        <a:p>
          <a:r>
            <a:rPr lang="en-US" dirty="0"/>
            <a:t>First job in the field</a:t>
          </a:r>
        </a:p>
      </dgm:t>
    </dgm:pt>
    <dgm:pt modelId="{5160B93D-F5E7-40D7-B86C-6855DF2479EC}" type="parTrans" cxnId="{C78A978B-3BFA-4C9E-9594-9922E20003FA}">
      <dgm:prSet/>
      <dgm:spPr/>
      <dgm:t>
        <a:bodyPr/>
        <a:lstStyle/>
        <a:p>
          <a:endParaRPr lang="en-US"/>
        </a:p>
      </dgm:t>
    </dgm:pt>
    <dgm:pt modelId="{6690381F-6AF6-4E20-AB35-F7B6569FC5E5}" type="sibTrans" cxnId="{C78A978B-3BFA-4C9E-9594-9922E20003FA}">
      <dgm:prSet/>
      <dgm:spPr/>
      <dgm:t>
        <a:bodyPr/>
        <a:lstStyle/>
        <a:p>
          <a:endParaRPr lang="en-US"/>
        </a:p>
      </dgm:t>
    </dgm:pt>
    <dgm:pt modelId="{2B1E44DB-29CE-45B3-854F-7469DE12DB5E}">
      <dgm:prSet phldrT="[Text]"/>
      <dgm:spPr/>
      <dgm:t>
        <a:bodyPr/>
        <a:lstStyle/>
        <a:p>
          <a:r>
            <a:rPr lang="en-US" dirty="0"/>
            <a:t>B.S. HIM</a:t>
          </a:r>
        </a:p>
      </dgm:t>
    </dgm:pt>
    <dgm:pt modelId="{C9282119-E88F-47EB-B643-B989EDA020DA}" type="parTrans" cxnId="{C941EBD1-7E68-45B8-B6A1-C16B8A270203}">
      <dgm:prSet/>
      <dgm:spPr/>
      <dgm:t>
        <a:bodyPr/>
        <a:lstStyle/>
        <a:p>
          <a:endParaRPr lang="en-US"/>
        </a:p>
      </dgm:t>
    </dgm:pt>
    <dgm:pt modelId="{345C9432-32B2-4101-A8A1-4BFAAB5F788E}" type="sibTrans" cxnId="{C941EBD1-7E68-45B8-B6A1-C16B8A270203}">
      <dgm:prSet/>
      <dgm:spPr/>
      <dgm:t>
        <a:bodyPr/>
        <a:lstStyle/>
        <a:p>
          <a:endParaRPr lang="en-US"/>
        </a:p>
      </dgm:t>
    </dgm:pt>
    <dgm:pt modelId="{86D288AD-2BE5-4E88-ACBD-0293AB3688F8}">
      <dgm:prSet phldrT="[Text]"/>
      <dgm:spPr/>
      <dgm:t>
        <a:bodyPr/>
        <a:lstStyle/>
        <a:p>
          <a:r>
            <a:rPr lang="en-US" dirty="0"/>
            <a:t>Promoted to director</a:t>
          </a:r>
        </a:p>
      </dgm:t>
    </dgm:pt>
    <dgm:pt modelId="{B9CFFAB0-DE53-46FB-B439-35343B69EF65}" type="parTrans" cxnId="{79355F64-EC09-4BE8-A373-E89F531E310B}">
      <dgm:prSet/>
      <dgm:spPr/>
      <dgm:t>
        <a:bodyPr/>
        <a:lstStyle/>
        <a:p>
          <a:endParaRPr lang="en-US"/>
        </a:p>
      </dgm:t>
    </dgm:pt>
    <dgm:pt modelId="{AEC52520-838B-4F3B-8747-BA991555DB2C}" type="sibTrans" cxnId="{79355F64-EC09-4BE8-A373-E89F531E310B}">
      <dgm:prSet/>
      <dgm:spPr/>
      <dgm:t>
        <a:bodyPr/>
        <a:lstStyle/>
        <a:p>
          <a:endParaRPr lang="en-US"/>
        </a:p>
      </dgm:t>
    </dgm:pt>
    <dgm:pt modelId="{1BFDB456-E61F-4219-BA21-FA3BECC15642}">
      <dgm:prSet phldrT="[Text]"/>
      <dgm:spPr/>
      <dgm:t>
        <a:bodyPr/>
        <a:lstStyle/>
        <a:p>
          <a:r>
            <a:rPr lang="en-US" dirty="0"/>
            <a:t>Passed RHIA</a:t>
          </a:r>
        </a:p>
      </dgm:t>
    </dgm:pt>
    <dgm:pt modelId="{751104F5-22D7-4C38-AC73-30CDA8E9DBA3}" type="parTrans" cxnId="{099F305B-C46C-4AEA-A24D-6E10454D618C}">
      <dgm:prSet/>
      <dgm:spPr/>
      <dgm:t>
        <a:bodyPr/>
        <a:lstStyle/>
        <a:p>
          <a:endParaRPr lang="en-US"/>
        </a:p>
      </dgm:t>
    </dgm:pt>
    <dgm:pt modelId="{714E9BA9-46F4-432F-B031-ECD0780A45E7}" type="sibTrans" cxnId="{099F305B-C46C-4AEA-A24D-6E10454D618C}">
      <dgm:prSet/>
      <dgm:spPr/>
      <dgm:t>
        <a:bodyPr/>
        <a:lstStyle/>
        <a:p>
          <a:endParaRPr lang="en-US"/>
        </a:p>
      </dgm:t>
    </dgm:pt>
    <dgm:pt modelId="{B7DD7657-245C-4B20-913A-272E8638C99D}">
      <dgm:prSet phldrT="[Text]"/>
      <dgm:spPr/>
      <dgm:t>
        <a:bodyPr/>
        <a:lstStyle/>
        <a:p>
          <a:r>
            <a:rPr lang="en-US" dirty="0"/>
            <a:t>Change in Scenery</a:t>
          </a:r>
        </a:p>
      </dgm:t>
    </dgm:pt>
    <dgm:pt modelId="{7C829613-9AF6-4847-9E62-3D4411501918}" type="parTrans" cxnId="{353E061A-76E8-4826-A2A8-5973C53C566E}">
      <dgm:prSet/>
      <dgm:spPr/>
      <dgm:t>
        <a:bodyPr/>
        <a:lstStyle/>
        <a:p>
          <a:endParaRPr lang="en-US"/>
        </a:p>
      </dgm:t>
    </dgm:pt>
    <dgm:pt modelId="{5E1C3591-7D64-45D5-9436-BB4B2D6DD05D}" type="sibTrans" cxnId="{353E061A-76E8-4826-A2A8-5973C53C566E}">
      <dgm:prSet/>
      <dgm:spPr/>
      <dgm:t>
        <a:bodyPr/>
        <a:lstStyle/>
        <a:p>
          <a:endParaRPr lang="en-US"/>
        </a:p>
      </dgm:t>
    </dgm:pt>
    <dgm:pt modelId="{487188E3-80A1-471C-A0C0-FB4314E0B81E}">
      <dgm:prSet phldrT="[Text]"/>
      <dgm:spPr/>
      <dgm:t>
        <a:bodyPr/>
        <a:lstStyle/>
        <a:p>
          <a:r>
            <a:rPr lang="en-US" dirty="0"/>
            <a:t>M.S. HIM</a:t>
          </a:r>
        </a:p>
      </dgm:t>
    </dgm:pt>
    <dgm:pt modelId="{4F537592-14F8-4E99-89B4-FA90C1534363}" type="parTrans" cxnId="{9A08F9ED-5D00-4BF4-96F7-01A779844DF9}">
      <dgm:prSet/>
      <dgm:spPr/>
      <dgm:t>
        <a:bodyPr/>
        <a:lstStyle/>
        <a:p>
          <a:endParaRPr lang="en-US"/>
        </a:p>
      </dgm:t>
    </dgm:pt>
    <dgm:pt modelId="{717CBAB0-348A-4F66-A74B-726BDA697D6C}" type="sibTrans" cxnId="{9A08F9ED-5D00-4BF4-96F7-01A779844DF9}">
      <dgm:prSet/>
      <dgm:spPr/>
      <dgm:t>
        <a:bodyPr/>
        <a:lstStyle/>
        <a:p>
          <a:endParaRPr lang="en-US"/>
        </a:p>
      </dgm:t>
    </dgm:pt>
    <dgm:pt modelId="{326D46C5-4317-465F-B6DF-739496BEFAC5}">
      <dgm:prSet phldrT="[Text]"/>
      <dgm:spPr/>
      <dgm:t>
        <a:bodyPr/>
        <a:lstStyle/>
        <a:p>
          <a:r>
            <a:rPr lang="en-US" dirty="0"/>
            <a:t>ACUE</a:t>
          </a:r>
        </a:p>
      </dgm:t>
    </dgm:pt>
    <dgm:pt modelId="{834E474D-4682-4BD4-B3DD-88E8A08E74A3}" type="parTrans" cxnId="{7C074108-28FB-4578-9EC9-0EF8C20E675E}">
      <dgm:prSet/>
      <dgm:spPr/>
      <dgm:t>
        <a:bodyPr/>
        <a:lstStyle/>
        <a:p>
          <a:endParaRPr lang="en-US"/>
        </a:p>
      </dgm:t>
    </dgm:pt>
    <dgm:pt modelId="{9C7B1AD2-C60D-4ED4-839D-44C412F32CFA}" type="sibTrans" cxnId="{7C074108-28FB-4578-9EC9-0EF8C20E675E}">
      <dgm:prSet/>
      <dgm:spPr/>
      <dgm:t>
        <a:bodyPr/>
        <a:lstStyle/>
        <a:p>
          <a:endParaRPr lang="en-US"/>
        </a:p>
      </dgm:t>
    </dgm:pt>
    <dgm:pt modelId="{4E3A5A9E-34FF-4C64-A11B-A784EC1B51A5}">
      <dgm:prSet phldrT="[Text]"/>
      <dgm:spPr/>
      <dgm:t>
        <a:bodyPr/>
        <a:lstStyle/>
        <a:p>
          <a:r>
            <a:rPr lang="en-US" dirty="0"/>
            <a:t>AFC Conference</a:t>
          </a:r>
        </a:p>
      </dgm:t>
    </dgm:pt>
    <dgm:pt modelId="{4397DF62-8AB6-4E6D-8F71-82F2BB4B7D68}" type="parTrans" cxnId="{CE8F5D6D-B28F-42CF-BE1A-AB4F11B128EC}">
      <dgm:prSet/>
      <dgm:spPr/>
      <dgm:t>
        <a:bodyPr/>
        <a:lstStyle/>
        <a:p>
          <a:endParaRPr lang="en-US"/>
        </a:p>
      </dgm:t>
    </dgm:pt>
    <dgm:pt modelId="{41E79890-E46B-46B5-91F4-0AFB127DFA56}" type="sibTrans" cxnId="{CE8F5D6D-B28F-42CF-BE1A-AB4F11B128EC}">
      <dgm:prSet/>
      <dgm:spPr/>
      <dgm:t>
        <a:bodyPr/>
        <a:lstStyle/>
        <a:p>
          <a:endParaRPr lang="en-US"/>
        </a:p>
      </dgm:t>
    </dgm:pt>
    <dgm:pt modelId="{A5675FCA-FADD-483E-936A-2FB2E1FFDAC8}">
      <dgm:prSet phldrT="[Text]"/>
      <dgm:spPr/>
      <dgm:t>
        <a:bodyPr/>
        <a:lstStyle/>
        <a:p>
          <a:r>
            <a:rPr lang="en-US" dirty="0"/>
            <a:t>?????</a:t>
          </a:r>
        </a:p>
      </dgm:t>
    </dgm:pt>
    <dgm:pt modelId="{41701C36-EB23-4F9C-BE05-D4A549607711}" type="parTrans" cxnId="{85DC5AE6-EB46-48C8-81BD-A5AC3907B2FF}">
      <dgm:prSet/>
      <dgm:spPr/>
      <dgm:t>
        <a:bodyPr/>
        <a:lstStyle/>
        <a:p>
          <a:endParaRPr lang="en-US"/>
        </a:p>
      </dgm:t>
    </dgm:pt>
    <dgm:pt modelId="{0FD28D95-D744-4AB3-98C6-799646057615}" type="sibTrans" cxnId="{85DC5AE6-EB46-48C8-81BD-A5AC3907B2FF}">
      <dgm:prSet/>
      <dgm:spPr/>
      <dgm:t>
        <a:bodyPr/>
        <a:lstStyle/>
        <a:p>
          <a:endParaRPr lang="en-US"/>
        </a:p>
      </dgm:t>
    </dgm:pt>
    <dgm:pt modelId="{AD723898-50FB-44FE-BD40-6B8404D15640}">
      <dgm:prSet phldrT="[Text]"/>
      <dgm:spPr/>
      <dgm:t>
        <a:bodyPr/>
        <a:lstStyle/>
        <a:p>
          <a:r>
            <a:rPr lang="en-US"/>
            <a:t>Survived first year!</a:t>
          </a:r>
          <a:endParaRPr lang="en-US" dirty="0"/>
        </a:p>
      </dgm:t>
    </dgm:pt>
    <dgm:pt modelId="{06D3816A-A62A-4877-8E1F-72D7610A9A6E}" type="parTrans" cxnId="{BA9A2260-E3C8-4449-B3F8-29621C5B1D75}">
      <dgm:prSet/>
      <dgm:spPr/>
      <dgm:t>
        <a:bodyPr/>
        <a:lstStyle/>
        <a:p>
          <a:endParaRPr lang="en-US"/>
        </a:p>
      </dgm:t>
    </dgm:pt>
    <dgm:pt modelId="{99AD98DA-EA8B-4848-9F56-7C4073FAE1C9}" type="sibTrans" cxnId="{BA9A2260-E3C8-4449-B3F8-29621C5B1D75}">
      <dgm:prSet/>
      <dgm:spPr/>
      <dgm:t>
        <a:bodyPr/>
        <a:lstStyle/>
        <a:p>
          <a:endParaRPr lang="en-US"/>
        </a:p>
      </dgm:t>
    </dgm:pt>
    <dgm:pt modelId="{BF8689E0-B7AB-4BE6-91B8-3A5EBFBDA5B2}" type="pres">
      <dgm:prSet presAssocID="{E1C8C67C-45E8-4CA5-A866-9B1A836B2CBD}" presName="Name0" presStyleCnt="0">
        <dgm:presLayoutVars>
          <dgm:dir/>
        </dgm:presLayoutVars>
      </dgm:prSet>
      <dgm:spPr/>
      <dgm:t>
        <a:bodyPr/>
        <a:lstStyle/>
        <a:p>
          <a:endParaRPr lang="en-US"/>
        </a:p>
      </dgm:t>
    </dgm:pt>
    <dgm:pt modelId="{B8B09FED-A40D-4821-8696-2D1663767D17}" type="pres">
      <dgm:prSet presAssocID="{88FBBA43-E922-4CE8-987F-895A9A0A75D0}" presName="parComposite" presStyleCnt="0"/>
      <dgm:spPr/>
    </dgm:pt>
    <dgm:pt modelId="{8651A11F-889C-49F9-92DF-7844915A1626}" type="pres">
      <dgm:prSet presAssocID="{88FBBA43-E922-4CE8-987F-895A9A0A75D0}" presName="parBigCircle" presStyleLbl="node0" presStyleIdx="0" presStyleCnt="3"/>
      <dgm:spPr/>
    </dgm:pt>
    <dgm:pt modelId="{1D63A320-2B0E-467E-9BC7-118D88ACABA0}" type="pres">
      <dgm:prSet presAssocID="{88FBBA43-E922-4CE8-987F-895A9A0A75D0}" presName="parTx" presStyleLbl="revTx" presStyleIdx="0" presStyleCnt="23"/>
      <dgm:spPr/>
      <dgm:t>
        <a:bodyPr/>
        <a:lstStyle/>
        <a:p>
          <a:endParaRPr lang="en-US"/>
        </a:p>
      </dgm:t>
    </dgm:pt>
    <dgm:pt modelId="{00925860-BD50-41C0-B940-82FB5E5518E7}" type="pres">
      <dgm:prSet presAssocID="{88FBBA43-E922-4CE8-987F-895A9A0A75D0}" presName="bSpace" presStyleCnt="0"/>
      <dgm:spPr/>
    </dgm:pt>
    <dgm:pt modelId="{A0B976FA-139A-4486-BF63-A559DF3F2616}" type="pres">
      <dgm:prSet presAssocID="{88FBBA43-E922-4CE8-987F-895A9A0A75D0}" presName="parBackupNorm" presStyleCnt="0"/>
      <dgm:spPr/>
    </dgm:pt>
    <dgm:pt modelId="{793BB720-033D-4EF8-A720-AE9ED074FF1A}" type="pres">
      <dgm:prSet presAssocID="{83EAB6E1-EFEC-4D16-ACC2-7D99134B7A95}" presName="parSpace" presStyleCnt="0"/>
      <dgm:spPr/>
    </dgm:pt>
    <dgm:pt modelId="{3328402A-FBCB-462D-ABEB-70CF32142625}" type="pres">
      <dgm:prSet presAssocID="{EA081A33-457C-491D-8E72-0170ED035D2F}" presName="desBackupLeftNorm" presStyleCnt="0"/>
      <dgm:spPr/>
    </dgm:pt>
    <dgm:pt modelId="{87F36EAB-B9F0-41D7-B3E2-831325DFC045}" type="pres">
      <dgm:prSet presAssocID="{EA081A33-457C-491D-8E72-0170ED035D2F}" presName="desComposite" presStyleCnt="0"/>
      <dgm:spPr/>
    </dgm:pt>
    <dgm:pt modelId="{8DA4D680-05DE-4295-A951-67C5FAE68E8E}" type="pres">
      <dgm:prSet presAssocID="{EA081A33-457C-491D-8E72-0170ED035D2F}" presName="desCircle" presStyleLbl="node1" presStyleIdx="0" presStyleCnt="10"/>
      <dgm:spPr/>
    </dgm:pt>
    <dgm:pt modelId="{6A9B88D1-5187-4D51-8DA0-D08251759FCA}" type="pres">
      <dgm:prSet presAssocID="{EA081A33-457C-491D-8E72-0170ED035D2F}" presName="chTx" presStyleLbl="revTx" presStyleIdx="1" presStyleCnt="23"/>
      <dgm:spPr/>
      <dgm:t>
        <a:bodyPr/>
        <a:lstStyle/>
        <a:p>
          <a:endParaRPr lang="en-US"/>
        </a:p>
      </dgm:t>
    </dgm:pt>
    <dgm:pt modelId="{AC89DF7B-8615-4E21-8D3E-9BB5FBA71F66}" type="pres">
      <dgm:prSet presAssocID="{EA081A33-457C-491D-8E72-0170ED035D2F}" presName="desTx" presStyleLbl="revTx" presStyleIdx="2" presStyleCnt="23">
        <dgm:presLayoutVars>
          <dgm:bulletEnabled val="1"/>
        </dgm:presLayoutVars>
      </dgm:prSet>
      <dgm:spPr/>
    </dgm:pt>
    <dgm:pt modelId="{2B7E5826-52D9-4EA1-A426-4136726BF6DB}" type="pres">
      <dgm:prSet presAssocID="{EA081A33-457C-491D-8E72-0170ED035D2F}" presName="desBackupRightNorm" presStyleCnt="0"/>
      <dgm:spPr/>
    </dgm:pt>
    <dgm:pt modelId="{01A42D5D-C982-4584-A3BB-C9BB6E3404D3}" type="pres">
      <dgm:prSet presAssocID="{2873777B-CE5D-44B3-9F0D-5700F67C1AA7}" presName="desSpace" presStyleCnt="0"/>
      <dgm:spPr/>
    </dgm:pt>
    <dgm:pt modelId="{2EB9FBC1-AD71-4B20-96F5-F9BE32D42172}" type="pres">
      <dgm:prSet presAssocID="{47477880-40D4-4575-974F-8EA13A859468}" presName="desBackupLeftNorm" presStyleCnt="0"/>
      <dgm:spPr/>
    </dgm:pt>
    <dgm:pt modelId="{F3CAA2AA-9C42-43A4-89F4-F76EF0629734}" type="pres">
      <dgm:prSet presAssocID="{47477880-40D4-4575-974F-8EA13A859468}" presName="desComposite" presStyleCnt="0"/>
      <dgm:spPr/>
    </dgm:pt>
    <dgm:pt modelId="{565CF827-8DDC-4BDB-86AF-C2928E756B48}" type="pres">
      <dgm:prSet presAssocID="{47477880-40D4-4575-974F-8EA13A859468}" presName="desCircle" presStyleLbl="node1" presStyleIdx="1" presStyleCnt="10"/>
      <dgm:spPr/>
    </dgm:pt>
    <dgm:pt modelId="{26AE3BE4-054B-4F6C-BFDA-C396C985F29D}" type="pres">
      <dgm:prSet presAssocID="{47477880-40D4-4575-974F-8EA13A859468}" presName="chTx" presStyleLbl="revTx" presStyleIdx="3" presStyleCnt="23"/>
      <dgm:spPr/>
      <dgm:t>
        <a:bodyPr/>
        <a:lstStyle/>
        <a:p>
          <a:endParaRPr lang="en-US"/>
        </a:p>
      </dgm:t>
    </dgm:pt>
    <dgm:pt modelId="{3D4764E1-3DBE-481F-AFD1-717FF02773DA}" type="pres">
      <dgm:prSet presAssocID="{47477880-40D4-4575-974F-8EA13A859468}" presName="desTx" presStyleLbl="revTx" presStyleIdx="4" presStyleCnt="23">
        <dgm:presLayoutVars>
          <dgm:bulletEnabled val="1"/>
        </dgm:presLayoutVars>
      </dgm:prSet>
      <dgm:spPr/>
    </dgm:pt>
    <dgm:pt modelId="{68175D55-3C18-4AD8-8F70-803CF9E653BA}" type="pres">
      <dgm:prSet presAssocID="{47477880-40D4-4575-974F-8EA13A859468}" presName="desBackupRightNorm" presStyleCnt="0"/>
      <dgm:spPr/>
    </dgm:pt>
    <dgm:pt modelId="{0173A139-08DA-485F-B2EE-DAB121A5F0F3}" type="pres">
      <dgm:prSet presAssocID="{810E99BD-284D-4F76-86A7-1293F834C92E}" presName="desSpace" presStyleCnt="0"/>
      <dgm:spPr/>
    </dgm:pt>
    <dgm:pt modelId="{6DCCDEFF-1E51-4204-913B-23D19212F1AE}" type="pres">
      <dgm:prSet presAssocID="{5A4026D0-E888-4020-9ABA-4B4DDA31D5A6}" presName="parComposite" presStyleCnt="0"/>
      <dgm:spPr/>
    </dgm:pt>
    <dgm:pt modelId="{0D86243E-D606-4697-A1A8-7EF435F8B34F}" type="pres">
      <dgm:prSet presAssocID="{5A4026D0-E888-4020-9ABA-4B4DDA31D5A6}" presName="parBigCircle" presStyleLbl="node0" presStyleIdx="1" presStyleCnt="3"/>
      <dgm:spPr/>
    </dgm:pt>
    <dgm:pt modelId="{E713C62A-2231-4330-9744-1D757A0DE4C6}" type="pres">
      <dgm:prSet presAssocID="{5A4026D0-E888-4020-9ABA-4B4DDA31D5A6}" presName="parTx" presStyleLbl="revTx" presStyleIdx="5" presStyleCnt="23"/>
      <dgm:spPr/>
      <dgm:t>
        <a:bodyPr/>
        <a:lstStyle/>
        <a:p>
          <a:endParaRPr lang="en-US"/>
        </a:p>
      </dgm:t>
    </dgm:pt>
    <dgm:pt modelId="{5BC20FFB-91ED-49CB-8AD2-F346F1DAC2CF}" type="pres">
      <dgm:prSet presAssocID="{5A4026D0-E888-4020-9ABA-4B4DDA31D5A6}" presName="bSpace" presStyleCnt="0"/>
      <dgm:spPr/>
    </dgm:pt>
    <dgm:pt modelId="{9BA30F69-2DA8-49D0-8732-86BA5FC5A39A}" type="pres">
      <dgm:prSet presAssocID="{5A4026D0-E888-4020-9ABA-4B4DDA31D5A6}" presName="parBackupNorm" presStyleCnt="0"/>
      <dgm:spPr/>
    </dgm:pt>
    <dgm:pt modelId="{3B3ABC57-7447-4595-856C-C8B8BEC1CD66}" type="pres">
      <dgm:prSet presAssocID="{6690381F-6AF6-4E20-AB35-F7B6569FC5E5}" presName="parSpace" presStyleCnt="0"/>
      <dgm:spPr/>
    </dgm:pt>
    <dgm:pt modelId="{960BADDE-3BF3-4155-9D02-22646135DEFA}" type="pres">
      <dgm:prSet presAssocID="{2B1E44DB-29CE-45B3-854F-7469DE12DB5E}" presName="desBackupLeftNorm" presStyleCnt="0"/>
      <dgm:spPr/>
    </dgm:pt>
    <dgm:pt modelId="{470CEF83-7579-4068-B5BE-909E6B3EFC56}" type="pres">
      <dgm:prSet presAssocID="{2B1E44DB-29CE-45B3-854F-7469DE12DB5E}" presName="desComposite" presStyleCnt="0"/>
      <dgm:spPr/>
    </dgm:pt>
    <dgm:pt modelId="{5A4DBE03-E94F-40E8-8443-7987771395BC}" type="pres">
      <dgm:prSet presAssocID="{2B1E44DB-29CE-45B3-854F-7469DE12DB5E}" presName="desCircle" presStyleLbl="node1" presStyleIdx="2" presStyleCnt="10"/>
      <dgm:spPr/>
    </dgm:pt>
    <dgm:pt modelId="{259D63CE-56B2-423C-80CE-F5E6B51A276C}" type="pres">
      <dgm:prSet presAssocID="{2B1E44DB-29CE-45B3-854F-7469DE12DB5E}" presName="chTx" presStyleLbl="revTx" presStyleIdx="6" presStyleCnt="23"/>
      <dgm:spPr/>
      <dgm:t>
        <a:bodyPr/>
        <a:lstStyle/>
        <a:p>
          <a:endParaRPr lang="en-US"/>
        </a:p>
      </dgm:t>
    </dgm:pt>
    <dgm:pt modelId="{8E544255-27B9-48F9-92C2-D41007B3F98C}" type="pres">
      <dgm:prSet presAssocID="{2B1E44DB-29CE-45B3-854F-7469DE12DB5E}" presName="desTx" presStyleLbl="revTx" presStyleIdx="7" presStyleCnt="23">
        <dgm:presLayoutVars>
          <dgm:bulletEnabled val="1"/>
        </dgm:presLayoutVars>
      </dgm:prSet>
      <dgm:spPr/>
    </dgm:pt>
    <dgm:pt modelId="{A54237E2-B433-4EF5-AFD5-B2EC8D9A0358}" type="pres">
      <dgm:prSet presAssocID="{2B1E44DB-29CE-45B3-854F-7469DE12DB5E}" presName="desBackupRightNorm" presStyleCnt="0"/>
      <dgm:spPr/>
    </dgm:pt>
    <dgm:pt modelId="{241FE4EC-D924-4148-98B9-F8A053F7345E}" type="pres">
      <dgm:prSet presAssocID="{345C9432-32B2-4101-A8A1-4BFAAB5F788E}" presName="desSpace" presStyleCnt="0"/>
      <dgm:spPr/>
    </dgm:pt>
    <dgm:pt modelId="{4DC60976-4C23-4FAE-902D-B73B8C4D6FE8}" type="pres">
      <dgm:prSet presAssocID="{86D288AD-2BE5-4E88-ACBD-0293AB3688F8}" presName="desBackupLeftNorm" presStyleCnt="0"/>
      <dgm:spPr/>
    </dgm:pt>
    <dgm:pt modelId="{1F2AE4C4-B3E6-40A9-B9DA-557B041BB3ED}" type="pres">
      <dgm:prSet presAssocID="{86D288AD-2BE5-4E88-ACBD-0293AB3688F8}" presName="desComposite" presStyleCnt="0"/>
      <dgm:spPr/>
    </dgm:pt>
    <dgm:pt modelId="{A4B4D4B0-84A1-458B-AC61-1952005464DD}" type="pres">
      <dgm:prSet presAssocID="{86D288AD-2BE5-4E88-ACBD-0293AB3688F8}" presName="desCircle" presStyleLbl="node1" presStyleIdx="3" presStyleCnt="10"/>
      <dgm:spPr/>
    </dgm:pt>
    <dgm:pt modelId="{499E2296-458F-4C7F-BD29-39217B65B649}" type="pres">
      <dgm:prSet presAssocID="{86D288AD-2BE5-4E88-ACBD-0293AB3688F8}" presName="chTx" presStyleLbl="revTx" presStyleIdx="8" presStyleCnt="23"/>
      <dgm:spPr/>
      <dgm:t>
        <a:bodyPr/>
        <a:lstStyle/>
        <a:p>
          <a:endParaRPr lang="en-US"/>
        </a:p>
      </dgm:t>
    </dgm:pt>
    <dgm:pt modelId="{4EA67EF8-444D-4986-B7D9-60886DC103E1}" type="pres">
      <dgm:prSet presAssocID="{86D288AD-2BE5-4E88-ACBD-0293AB3688F8}" presName="desTx" presStyleLbl="revTx" presStyleIdx="9" presStyleCnt="23">
        <dgm:presLayoutVars>
          <dgm:bulletEnabled val="1"/>
        </dgm:presLayoutVars>
      </dgm:prSet>
      <dgm:spPr/>
    </dgm:pt>
    <dgm:pt modelId="{E2119A81-D0FC-4AC5-B784-3B747B6DEE1B}" type="pres">
      <dgm:prSet presAssocID="{86D288AD-2BE5-4E88-ACBD-0293AB3688F8}" presName="desBackupRightNorm" presStyleCnt="0"/>
      <dgm:spPr/>
    </dgm:pt>
    <dgm:pt modelId="{7E6B61FF-BE7F-4843-AE40-01A1B6C32809}" type="pres">
      <dgm:prSet presAssocID="{AEC52520-838B-4F3B-8747-BA991555DB2C}" presName="desSpace" presStyleCnt="0"/>
      <dgm:spPr/>
    </dgm:pt>
    <dgm:pt modelId="{2084A5BA-4B9F-46C6-B9C4-16176E860395}" type="pres">
      <dgm:prSet presAssocID="{1BFDB456-E61F-4219-BA21-FA3BECC15642}" presName="desBackupLeftNorm" presStyleCnt="0"/>
      <dgm:spPr/>
    </dgm:pt>
    <dgm:pt modelId="{69028A00-9C63-451A-A1AF-CF878A32633E}" type="pres">
      <dgm:prSet presAssocID="{1BFDB456-E61F-4219-BA21-FA3BECC15642}" presName="desComposite" presStyleCnt="0"/>
      <dgm:spPr/>
    </dgm:pt>
    <dgm:pt modelId="{5B06115C-BFA4-44C4-9FA4-46509E3364EB}" type="pres">
      <dgm:prSet presAssocID="{1BFDB456-E61F-4219-BA21-FA3BECC15642}" presName="desCircle" presStyleLbl="node1" presStyleIdx="4" presStyleCnt="10"/>
      <dgm:spPr/>
    </dgm:pt>
    <dgm:pt modelId="{1D4C1496-FC17-4F59-A78D-C8133639A5FF}" type="pres">
      <dgm:prSet presAssocID="{1BFDB456-E61F-4219-BA21-FA3BECC15642}" presName="chTx" presStyleLbl="revTx" presStyleIdx="10" presStyleCnt="23"/>
      <dgm:spPr/>
      <dgm:t>
        <a:bodyPr/>
        <a:lstStyle/>
        <a:p>
          <a:endParaRPr lang="en-US"/>
        </a:p>
      </dgm:t>
    </dgm:pt>
    <dgm:pt modelId="{5DECA313-54D5-4583-B8D8-90C6F01E9666}" type="pres">
      <dgm:prSet presAssocID="{1BFDB456-E61F-4219-BA21-FA3BECC15642}" presName="desTx" presStyleLbl="revTx" presStyleIdx="11" presStyleCnt="23">
        <dgm:presLayoutVars>
          <dgm:bulletEnabled val="1"/>
        </dgm:presLayoutVars>
      </dgm:prSet>
      <dgm:spPr/>
    </dgm:pt>
    <dgm:pt modelId="{F8BC1B9A-BB9C-42A6-92F7-A21E3C6831F9}" type="pres">
      <dgm:prSet presAssocID="{1BFDB456-E61F-4219-BA21-FA3BECC15642}" presName="desBackupRightNorm" presStyleCnt="0"/>
      <dgm:spPr/>
    </dgm:pt>
    <dgm:pt modelId="{FE3D2AB0-7545-41BA-847D-7037D3367DC2}" type="pres">
      <dgm:prSet presAssocID="{714E9BA9-46F4-432F-B031-ECD0780A45E7}" presName="desSpace" presStyleCnt="0"/>
      <dgm:spPr/>
    </dgm:pt>
    <dgm:pt modelId="{AD48F6A3-8325-4A6D-A6F6-D24FD274E5D2}" type="pres">
      <dgm:prSet presAssocID="{487188E3-80A1-471C-A0C0-FB4314E0B81E}" presName="desBackupLeftNorm" presStyleCnt="0"/>
      <dgm:spPr/>
    </dgm:pt>
    <dgm:pt modelId="{4775D844-5EC2-4295-A064-CE118A6E7A36}" type="pres">
      <dgm:prSet presAssocID="{487188E3-80A1-471C-A0C0-FB4314E0B81E}" presName="desComposite" presStyleCnt="0"/>
      <dgm:spPr/>
    </dgm:pt>
    <dgm:pt modelId="{B50620DE-8C6E-44E7-A86B-26D7C965EF24}" type="pres">
      <dgm:prSet presAssocID="{487188E3-80A1-471C-A0C0-FB4314E0B81E}" presName="desCircle" presStyleLbl="node1" presStyleIdx="5" presStyleCnt="10"/>
      <dgm:spPr/>
    </dgm:pt>
    <dgm:pt modelId="{24847407-A730-429D-9354-FD3123594022}" type="pres">
      <dgm:prSet presAssocID="{487188E3-80A1-471C-A0C0-FB4314E0B81E}" presName="chTx" presStyleLbl="revTx" presStyleIdx="12" presStyleCnt="23"/>
      <dgm:spPr/>
      <dgm:t>
        <a:bodyPr/>
        <a:lstStyle/>
        <a:p>
          <a:endParaRPr lang="en-US"/>
        </a:p>
      </dgm:t>
    </dgm:pt>
    <dgm:pt modelId="{F069CC81-F52A-400E-BBCC-BB58F51542BB}" type="pres">
      <dgm:prSet presAssocID="{487188E3-80A1-471C-A0C0-FB4314E0B81E}" presName="desTx" presStyleLbl="revTx" presStyleIdx="13" presStyleCnt="23">
        <dgm:presLayoutVars>
          <dgm:bulletEnabled val="1"/>
        </dgm:presLayoutVars>
      </dgm:prSet>
      <dgm:spPr/>
    </dgm:pt>
    <dgm:pt modelId="{68DBFE22-3636-4D05-9765-861F799CD918}" type="pres">
      <dgm:prSet presAssocID="{487188E3-80A1-471C-A0C0-FB4314E0B81E}" presName="desBackupRightNorm" presStyleCnt="0"/>
      <dgm:spPr/>
    </dgm:pt>
    <dgm:pt modelId="{A4F2137C-2C7D-4F2E-A3C1-972E12974C9D}" type="pres">
      <dgm:prSet presAssocID="{717CBAB0-348A-4F66-A74B-726BDA697D6C}" presName="desSpace" presStyleCnt="0"/>
      <dgm:spPr/>
    </dgm:pt>
    <dgm:pt modelId="{5FB319DD-871C-4EA3-91FC-365B814A8B5F}" type="pres">
      <dgm:prSet presAssocID="{B7DD7657-245C-4B20-913A-272E8638C99D}" presName="parComposite" presStyleCnt="0"/>
      <dgm:spPr/>
    </dgm:pt>
    <dgm:pt modelId="{178FB35B-0538-4528-B836-C2B5E2AFAE9E}" type="pres">
      <dgm:prSet presAssocID="{B7DD7657-245C-4B20-913A-272E8638C99D}" presName="parBigCircle" presStyleLbl="node0" presStyleIdx="2" presStyleCnt="3"/>
      <dgm:spPr/>
    </dgm:pt>
    <dgm:pt modelId="{4B94A115-B9FD-4C91-894E-2FCD1F1C433E}" type="pres">
      <dgm:prSet presAssocID="{B7DD7657-245C-4B20-913A-272E8638C99D}" presName="parTx" presStyleLbl="revTx" presStyleIdx="14" presStyleCnt="23"/>
      <dgm:spPr/>
      <dgm:t>
        <a:bodyPr/>
        <a:lstStyle/>
        <a:p>
          <a:endParaRPr lang="en-US"/>
        </a:p>
      </dgm:t>
    </dgm:pt>
    <dgm:pt modelId="{ADB40D49-DAB7-4D07-B294-8C34AFA2CDF8}" type="pres">
      <dgm:prSet presAssocID="{B7DD7657-245C-4B20-913A-272E8638C99D}" presName="bSpace" presStyleCnt="0"/>
      <dgm:spPr/>
    </dgm:pt>
    <dgm:pt modelId="{1DCD7E7A-678E-4824-860E-C3532CA1912D}" type="pres">
      <dgm:prSet presAssocID="{B7DD7657-245C-4B20-913A-272E8638C99D}" presName="parBackupNorm" presStyleCnt="0"/>
      <dgm:spPr/>
    </dgm:pt>
    <dgm:pt modelId="{1A3E13EF-4F18-4F10-8AA4-AABBE6522AB0}" type="pres">
      <dgm:prSet presAssocID="{5E1C3591-7D64-45D5-9436-BB4B2D6DD05D}" presName="parSpace" presStyleCnt="0"/>
      <dgm:spPr/>
    </dgm:pt>
    <dgm:pt modelId="{CEF29784-E144-4667-A77D-86E3E4E1B40F}" type="pres">
      <dgm:prSet presAssocID="{AD723898-50FB-44FE-BD40-6B8404D15640}" presName="desBackupLeftNorm" presStyleCnt="0"/>
      <dgm:spPr/>
    </dgm:pt>
    <dgm:pt modelId="{30DF8A22-EE94-43F6-8988-FA52238FC16C}" type="pres">
      <dgm:prSet presAssocID="{AD723898-50FB-44FE-BD40-6B8404D15640}" presName="desComposite" presStyleCnt="0"/>
      <dgm:spPr/>
    </dgm:pt>
    <dgm:pt modelId="{93D679AD-74DC-4145-9298-164E57FF883D}" type="pres">
      <dgm:prSet presAssocID="{AD723898-50FB-44FE-BD40-6B8404D15640}" presName="desCircle" presStyleLbl="node1" presStyleIdx="6" presStyleCnt="10"/>
      <dgm:spPr/>
    </dgm:pt>
    <dgm:pt modelId="{A3E5CE4E-62FC-4EF7-B3A5-DC7C534B11D9}" type="pres">
      <dgm:prSet presAssocID="{AD723898-50FB-44FE-BD40-6B8404D15640}" presName="chTx" presStyleLbl="revTx" presStyleIdx="15" presStyleCnt="23"/>
      <dgm:spPr/>
      <dgm:t>
        <a:bodyPr/>
        <a:lstStyle/>
        <a:p>
          <a:endParaRPr lang="en-US"/>
        </a:p>
      </dgm:t>
    </dgm:pt>
    <dgm:pt modelId="{590E39DD-2216-46CA-8799-F8997CBC8AE2}" type="pres">
      <dgm:prSet presAssocID="{AD723898-50FB-44FE-BD40-6B8404D15640}" presName="desTx" presStyleLbl="revTx" presStyleIdx="16" presStyleCnt="23">
        <dgm:presLayoutVars>
          <dgm:bulletEnabled val="1"/>
        </dgm:presLayoutVars>
      </dgm:prSet>
      <dgm:spPr/>
    </dgm:pt>
    <dgm:pt modelId="{17B6572B-4940-47F7-9B59-AFDAFE1BBF88}" type="pres">
      <dgm:prSet presAssocID="{AD723898-50FB-44FE-BD40-6B8404D15640}" presName="desBackupRightNorm" presStyleCnt="0"/>
      <dgm:spPr/>
    </dgm:pt>
    <dgm:pt modelId="{BBDD3B6F-F16C-400A-B322-6DF0C584B3E2}" type="pres">
      <dgm:prSet presAssocID="{99AD98DA-EA8B-4848-9F56-7C4073FAE1C9}" presName="desSpace" presStyleCnt="0"/>
      <dgm:spPr/>
    </dgm:pt>
    <dgm:pt modelId="{689AED7B-3449-4EF3-B349-3309C28E2CB4}" type="pres">
      <dgm:prSet presAssocID="{326D46C5-4317-465F-B6DF-739496BEFAC5}" presName="desBackupLeftNorm" presStyleCnt="0"/>
      <dgm:spPr/>
    </dgm:pt>
    <dgm:pt modelId="{899DF10B-63B0-4C40-830E-FCA20641D4BB}" type="pres">
      <dgm:prSet presAssocID="{326D46C5-4317-465F-B6DF-739496BEFAC5}" presName="desComposite" presStyleCnt="0"/>
      <dgm:spPr/>
    </dgm:pt>
    <dgm:pt modelId="{B3EB4744-63C6-4DD0-A1EA-7135D8F4064F}" type="pres">
      <dgm:prSet presAssocID="{326D46C5-4317-465F-B6DF-739496BEFAC5}" presName="desCircle" presStyleLbl="node1" presStyleIdx="7" presStyleCnt="10"/>
      <dgm:spPr/>
    </dgm:pt>
    <dgm:pt modelId="{ED323248-591F-47B4-A392-D53F52CDAF39}" type="pres">
      <dgm:prSet presAssocID="{326D46C5-4317-465F-B6DF-739496BEFAC5}" presName="chTx" presStyleLbl="revTx" presStyleIdx="17" presStyleCnt="23"/>
      <dgm:spPr/>
      <dgm:t>
        <a:bodyPr/>
        <a:lstStyle/>
        <a:p>
          <a:endParaRPr lang="en-US"/>
        </a:p>
      </dgm:t>
    </dgm:pt>
    <dgm:pt modelId="{84C1088C-7810-4810-B532-6B2437913A83}" type="pres">
      <dgm:prSet presAssocID="{326D46C5-4317-465F-B6DF-739496BEFAC5}" presName="desTx" presStyleLbl="revTx" presStyleIdx="18" presStyleCnt="23">
        <dgm:presLayoutVars>
          <dgm:bulletEnabled val="1"/>
        </dgm:presLayoutVars>
      </dgm:prSet>
      <dgm:spPr/>
    </dgm:pt>
    <dgm:pt modelId="{85E04C41-E5AE-401A-B968-A009E2FCC3A5}" type="pres">
      <dgm:prSet presAssocID="{326D46C5-4317-465F-B6DF-739496BEFAC5}" presName="desBackupRightNorm" presStyleCnt="0"/>
      <dgm:spPr/>
    </dgm:pt>
    <dgm:pt modelId="{32C4B713-9D1A-4004-A5C6-4A6B08243286}" type="pres">
      <dgm:prSet presAssocID="{9C7B1AD2-C60D-4ED4-839D-44C412F32CFA}" presName="desSpace" presStyleCnt="0"/>
      <dgm:spPr/>
    </dgm:pt>
    <dgm:pt modelId="{F8465C58-9F38-49AF-B2CF-8505380C3EBA}" type="pres">
      <dgm:prSet presAssocID="{4E3A5A9E-34FF-4C64-A11B-A784EC1B51A5}" presName="desBackupLeftNorm" presStyleCnt="0"/>
      <dgm:spPr/>
    </dgm:pt>
    <dgm:pt modelId="{B3723ABD-B3D0-4B85-97EF-1154B2FCF608}" type="pres">
      <dgm:prSet presAssocID="{4E3A5A9E-34FF-4C64-A11B-A784EC1B51A5}" presName="desComposite" presStyleCnt="0"/>
      <dgm:spPr/>
    </dgm:pt>
    <dgm:pt modelId="{3D87EA71-25D6-48C4-9634-82C298F8F51B}" type="pres">
      <dgm:prSet presAssocID="{4E3A5A9E-34FF-4C64-A11B-A784EC1B51A5}" presName="desCircle" presStyleLbl="node1" presStyleIdx="8" presStyleCnt="10"/>
      <dgm:spPr/>
    </dgm:pt>
    <dgm:pt modelId="{2152F2D6-B621-4F96-A7DC-4795913CFD67}" type="pres">
      <dgm:prSet presAssocID="{4E3A5A9E-34FF-4C64-A11B-A784EC1B51A5}" presName="chTx" presStyleLbl="revTx" presStyleIdx="19" presStyleCnt="23"/>
      <dgm:spPr/>
      <dgm:t>
        <a:bodyPr/>
        <a:lstStyle/>
        <a:p>
          <a:endParaRPr lang="en-US"/>
        </a:p>
      </dgm:t>
    </dgm:pt>
    <dgm:pt modelId="{40987CE4-C808-4EE4-AD6C-193C2BCD04DF}" type="pres">
      <dgm:prSet presAssocID="{4E3A5A9E-34FF-4C64-A11B-A784EC1B51A5}" presName="desTx" presStyleLbl="revTx" presStyleIdx="20" presStyleCnt="23">
        <dgm:presLayoutVars>
          <dgm:bulletEnabled val="1"/>
        </dgm:presLayoutVars>
      </dgm:prSet>
      <dgm:spPr/>
    </dgm:pt>
    <dgm:pt modelId="{8AEE3D95-281E-4942-BF26-9759F112E826}" type="pres">
      <dgm:prSet presAssocID="{4E3A5A9E-34FF-4C64-A11B-A784EC1B51A5}" presName="desBackupRightNorm" presStyleCnt="0"/>
      <dgm:spPr/>
    </dgm:pt>
    <dgm:pt modelId="{C194B920-3DCD-473C-B977-4E76D54C6370}" type="pres">
      <dgm:prSet presAssocID="{41E79890-E46B-46B5-91F4-0AFB127DFA56}" presName="desSpace" presStyleCnt="0"/>
      <dgm:spPr/>
    </dgm:pt>
    <dgm:pt modelId="{E57D97BF-259B-4574-B6FF-92CB6A4398A8}" type="pres">
      <dgm:prSet presAssocID="{A5675FCA-FADD-483E-936A-2FB2E1FFDAC8}" presName="desBackupLeftNorm" presStyleCnt="0"/>
      <dgm:spPr/>
    </dgm:pt>
    <dgm:pt modelId="{8F139130-823A-439B-9DA1-9E95DAE1AF8B}" type="pres">
      <dgm:prSet presAssocID="{A5675FCA-FADD-483E-936A-2FB2E1FFDAC8}" presName="desComposite" presStyleCnt="0"/>
      <dgm:spPr/>
    </dgm:pt>
    <dgm:pt modelId="{C8328903-29FD-4E8A-880B-16314B0CFA9F}" type="pres">
      <dgm:prSet presAssocID="{A5675FCA-FADD-483E-936A-2FB2E1FFDAC8}" presName="desCircle" presStyleLbl="node1" presStyleIdx="9" presStyleCnt="10"/>
      <dgm:spPr/>
    </dgm:pt>
    <dgm:pt modelId="{AA6C39DC-A3B7-412A-8347-2CB3875BE881}" type="pres">
      <dgm:prSet presAssocID="{A5675FCA-FADD-483E-936A-2FB2E1FFDAC8}" presName="chTx" presStyleLbl="revTx" presStyleIdx="21" presStyleCnt="23"/>
      <dgm:spPr/>
      <dgm:t>
        <a:bodyPr/>
        <a:lstStyle/>
        <a:p>
          <a:endParaRPr lang="en-US"/>
        </a:p>
      </dgm:t>
    </dgm:pt>
    <dgm:pt modelId="{E0801F42-D9D7-4121-8EA7-37E2F6C10CE6}" type="pres">
      <dgm:prSet presAssocID="{A5675FCA-FADD-483E-936A-2FB2E1FFDAC8}" presName="desTx" presStyleLbl="revTx" presStyleIdx="22" presStyleCnt="23">
        <dgm:presLayoutVars>
          <dgm:bulletEnabled val="1"/>
        </dgm:presLayoutVars>
      </dgm:prSet>
      <dgm:spPr/>
    </dgm:pt>
    <dgm:pt modelId="{61D7F4FF-3846-489A-913E-E2DF81FF57E1}" type="pres">
      <dgm:prSet presAssocID="{A5675FCA-FADD-483E-936A-2FB2E1FFDAC8}" presName="desBackupRightNorm" presStyleCnt="0"/>
      <dgm:spPr/>
    </dgm:pt>
    <dgm:pt modelId="{0818D7B0-CAEF-4E46-8A4F-D5D2B3BF7164}" type="pres">
      <dgm:prSet presAssocID="{0FD28D95-D744-4AB3-98C6-799646057615}" presName="desSpace" presStyleCnt="0"/>
      <dgm:spPr/>
    </dgm:pt>
  </dgm:ptLst>
  <dgm:cxnLst>
    <dgm:cxn modelId="{EB2DEEAE-9188-487B-ABF7-49982FD5662E}" type="presOf" srcId="{EA081A33-457C-491D-8E72-0170ED035D2F}" destId="{6A9B88D1-5187-4D51-8DA0-D08251759FCA}" srcOrd="0" destOrd="0" presId="urn:microsoft.com/office/officeart/2008/layout/CircleAccentTimeline"/>
    <dgm:cxn modelId="{C941EBD1-7E68-45B8-B6A1-C16B8A270203}" srcId="{5A4026D0-E888-4020-9ABA-4B4DDA31D5A6}" destId="{2B1E44DB-29CE-45B3-854F-7469DE12DB5E}" srcOrd="0" destOrd="0" parTransId="{C9282119-E88F-47EB-B643-B989EDA020DA}" sibTransId="{345C9432-32B2-4101-A8A1-4BFAAB5F788E}"/>
    <dgm:cxn modelId="{362B83E1-8D10-4792-AB98-49EE3F9D272B}" srcId="{88FBBA43-E922-4CE8-987F-895A9A0A75D0}" destId="{47477880-40D4-4575-974F-8EA13A859468}" srcOrd="1" destOrd="0" parTransId="{9DDCAB7A-5EF3-4879-8EA4-1C25C55592D3}" sibTransId="{810E99BD-284D-4F76-86A7-1293F834C92E}"/>
    <dgm:cxn modelId="{E265B27F-360D-4254-B59F-2E61DFEF069A}" type="presOf" srcId="{B7DD7657-245C-4B20-913A-272E8638C99D}" destId="{4B94A115-B9FD-4C91-894E-2FCD1F1C433E}" srcOrd="0" destOrd="0" presId="urn:microsoft.com/office/officeart/2008/layout/CircleAccentTimeline"/>
    <dgm:cxn modelId="{F1C9E066-DDB8-4EA4-B29A-431BA5CA37D5}" type="presOf" srcId="{88FBBA43-E922-4CE8-987F-895A9A0A75D0}" destId="{1D63A320-2B0E-467E-9BC7-118D88ACABA0}" srcOrd="0" destOrd="0" presId="urn:microsoft.com/office/officeart/2008/layout/CircleAccentTimeline"/>
    <dgm:cxn modelId="{AFC76181-EA2F-468A-BBF3-D269FDE905DF}" type="presOf" srcId="{1BFDB456-E61F-4219-BA21-FA3BECC15642}" destId="{1D4C1496-FC17-4F59-A78D-C8133639A5FF}" srcOrd="0" destOrd="0" presId="urn:microsoft.com/office/officeart/2008/layout/CircleAccentTimeline"/>
    <dgm:cxn modelId="{7BD9CEC1-2FB5-4B16-AB72-9FF7E8BDE3B6}" type="presOf" srcId="{A5675FCA-FADD-483E-936A-2FB2E1FFDAC8}" destId="{AA6C39DC-A3B7-412A-8347-2CB3875BE881}" srcOrd="0" destOrd="0" presId="urn:microsoft.com/office/officeart/2008/layout/CircleAccentTimeline"/>
    <dgm:cxn modelId="{C78A978B-3BFA-4C9E-9594-9922E20003FA}" srcId="{E1C8C67C-45E8-4CA5-A866-9B1A836B2CBD}" destId="{5A4026D0-E888-4020-9ABA-4B4DDA31D5A6}" srcOrd="1" destOrd="0" parTransId="{5160B93D-F5E7-40D7-B86C-6855DF2479EC}" sibTransId="{6690381F-6AF6-4E20-AB35-F7B6569FC5E5}"/>
    <dgm:cxn modelId="{6B325A4A-C7A7-4312-B9E6-ECC6A2ACD4A2}" type="presOf" srcId="{2B1E44DB-29CE-45B3-854F-7469DE12DB5E}" destId="{259D63CE-56B2-423C-80CE-F5E6B51A276C}" srcOrd="0" destOrd="0" presId="urn:microsoft.com/office/officeart/2008/layout/CircleAccentTimeline"/>
    <dgm:cxn modelId="{666E5192-AC4C-4F3C-BB2C-855B21AC1097}" type="presOf" srcId="{4E3A5A9E-34FF-4C64-A11B-A784EC1B51A5}" destId="{2152F2D6-B621-4F96-A7DC-4795913CFD67}" srcOrd="0" destOrd="0" presId="urn:microsoft.com/office/officeart/2008/layout/CircleAccentTimeline"/>
    <dgm:cxn modelId="{099F305B-C46C-4AEA-A24D-6E10454D618C}" srcId="{5A4026D0-E888-4020-9ABA-4B4DDA31D5A6}" destId="{1BFDB456-E61F-4219-BA21-FA3BECC15642}" srcOrd="2" destOrd="0" parTransId="{751104F5-22D7-4C38-AC73-30CDA8E9DBA3}" sibTransId="{714E9BA9-46F4-432F-B031-ECD0780A45E7}"/>
    <dgm:cxn modelId="{60791B72-825B-4851-86E3-395E31BABFF2}" type="presOf" srcId="{487188E3-80A1-471C-A0C0-FB4314E0B81E}" destId="{24847407-A730-429D-9354-FD3123594022}" srcOrd="0" destOrd="0" presId="urn:microsoft.com/office/officeart/2008/layout/CircleAccentTimeline"/>
    <dgm:cxn modelId="{B2DDDB8C-6453-4529-9CBF-5B750D79A451}" type="presOf" srcId="{5A4026D0-E888-4020-9ABA-4B4DDA31D5A6}" destId="{E713C62A-2231-4330-9744-1D757A0DE4C6}" srcOrd="0" destOrd="0" presId="urn:microsoft.com/office/officeart/2008/layout/CircleAccentTimeline"/>
    <dgm:cxn modelId="{79355F64-EC09-4BE8-A373-E89F531E310B}" srcId="{5A4026D0-E888-4020-9ABA-4B4DDA31D5A6}" destId="{86D288AD-2BE5-4E88-ACBD-0293AB3688F8}" srcOrd="1" destOrd="0" parTransId="{B9CFFAB0-DE53-46FB-B439-35343B69EF65}" sibTransId="{AEC52520-838B-4F3B-8747-BA991555DB2C}"/>
    <dgm:cxn modelId="{A0DC969A-CFCF-4E09-B327-C7D176FA0949}" srcId="{88FBBA43-E922-4CE8-987F-895A9A0A75D0}" destId="{EA081A33-457C-491D-8E72-0170ED035D2F}" srcOrd="0" destOrd="0" parTransId="{ED447F57-A693-4E6E-96AD-82634E2CC1B3}" sibTransId="{2873777B-CE5D-44B3-9F0D-5700F67C1AA7}"/>
    <dgm:cxn modelId="{63F1ED0C-44E2-4C48-9975-F1636D682A6D}" srcId="{E1C8C67C-45E8-4CA5-A866-9B1A836B2CBD}" destId="{88FBBA43-E922-4CE8-987F-895A9A0A75D0}" srcOrd="0" destOrd="0" parTransId="{6B88C96E-8977-4FF9-A3BB-858894301DB6}" sibTransId="{83EAB6E1-EFEC-4D16-ACC2-7D99134B7A95}"/>
    <dgm:cxn modelId="{CE8F5D6D-B28F-42CF-BE1A-AB4F11B128EC}" srcId="{B7DD7657-245C-4B20-913A-272E8638C99D}" destId="{4E3A5A9E-34FF-4C64-A11B-A784EC1B51A5}" srcOrd="2" destOrd="0" parTransId="{4397DF62-8AB6-4E6D-8F71-82F2BB4B7D68}" sibTransId="{41E79890-E46B-46B5-91F4-0AFB127DFA56}"/>
    <dgm:cxn modelId="{7C074108-28FB-4578-9EC9-0EF8C20E675E}" srcId="{B7DD7657-245C-4B20-913A-272E8638C99D}" destId="{326D46C5-4317-465F-B6DF-739496BEFAC5}" srcOrd="1" destOrd="0" parTransId="{834E474D-4682-4BD4-B3DD-88E8A08E74A3}" sibTransId="{9C7B1AD2-C60D-4ED4-839D-44C412F32CFA}"/>
    <dgm:cxn modelId="{9BB4E980-42F4-4C52-95EA-EFA715D5ECD6}" type="presOf" srcId="{326D46C5-4317-465F-B6DF-739496BEFAC5}" destId="{ED323248-591F-47B4-A392-D53F52CDAF39}" srcOrd="0" destOrd="0" presId="urn:microsoft.com/office/officeart/2008/layout/CircleAccentTimeline"/>
    <dgm:cxn modelId="{353E061A-76E8-4826-A2A8-5973C53C566E}" srcId="{E1C8C67C-45E8-4CA5-A866-9B1A836B2CBD}" destId="{B7DD7657-245C-4B20-913A-272E8638C99D}" srcOrd="2" destOrd="0" parTransId="{7C829613-9AF6-4847-9E62-3D4411501918}" sibTransId="{5E1C3591-7D64-45D5-9436-BB4B2D6DD05D}"/>
    <dgm:cxn modelId="{2636CD7C-6FE9-4A0F-93F3-A9BCCE69640D}" type="presOf" srcId="{AD723898-50FB-44FE-BD40-6B8404D15640}" destId="{A3E5CE4E-62FC-4EF7-B3A5-DC7C534B11D9}" srcOrd="0" destOrd="0" presId="urn:microsoft.com/office/officeart/2008/layout/CircleAccentTimeline"/>
    <dgm:cxn modelId="{973D76A4-8395-4EFF-B7B2-52C72FF68B8F}" type="presOf" srcId="{E1C8C67C-45E8-4CA5-A866-9B1A836B2CBD}" destId="{BF8689E0-B7AB-4BE6-91B8-3A5EBFBDA5B2}" srcOrd="0" destOrd="0" presId="urn:microsoft.com/office/officeart/2008/layout/CircleAccentTimeline"/>
    <dgm:cxn modelId="{ED8AD8C8-4728-47B0-8251-0CA02D35D683}" type="presOf" srcId="{86D288AD-2BE5-4E88-ACBD-0293AB3688F8}" destId="{499E2296-458F-4C7F-BD29-39217B65B649}" srcOrd="0" destOrd="0" presId="urn:microsoft.com/office/officeart/2008/layout/CircleAccentTimeline"/>
    <dgm:cxn modelId="{BE4361D4-1A51-497A-BC6A-71A3E3B4580D}" type="presOf" srcId="{47477880-40D4-4575-974F-8EA13A859468}" destId="{26AE3BE4-054B-4F6C-BFDA-C396C985F29D}" srcOrd="0" destOrd="0" presId="urn:microsoft.com/office/officeart/2008/layout/CircleAccentTimeline"/>
    <dgm:cxn modelId="{85DC5AE6-EB46-48C8-81BD-A5AC3907B2FF}" srcId="{B7DD7657-245C-4B20-913A-272E8638C99D}" destId="{A5675FCA-FADD-483E-936A-2FB2E1FFDAC8}" srcOrd="3" destOrd="0" parTransId="{41701C36-EB23-4F9C-BE05-D4A549607711}" sibTransId="{0FD28D95-D744-4AB3-98C6-799646057615}"/>
    <dgm:cxn modelId="{9A08F9ED-5D00-4BF4-96F7-01A779844DF9}" srcId="{5A4026D0-E888-4020-9ABA-4B4DDA31D5A6}" destId="{487188E3-80A1-471C-A0C0-FB4314E0B81E}" srcOrd="3" destOrd="0" parTransId="{4F537592-14F8-4E99-89B4-FA90C1534363}" sibTransId="{717CBAB0-348A-4F66-A74B-726BDA697D6C}"/>
    <dgm:cxn modelId="{BA9A2260-E3C8-4449-B3F8-29621C5B1D75}" srcId="{B7DD7657-245C-4B20-913A-272E8638C99D}" destId="{AD723898-50FB-44FE-BD40-6B8404D15640}" srcOrd="0" destOrd="0" parTransId="{06D3816A-A62A-4877-8E1F-72D7610A9A6E}" sibTransId="{99AD98DA-EA8B-4848-9F56-7C4073FAE1C9}"/>
    <dgm:cxn modelId="{FFEEA117-21F9-47ED-9B0D-ADAE8361ECBE}" type="presParOf" srcId="{BF8689E0-B7AB-4BE6-91B8-3A5EBFBDA5B2}" destId="{B8B09FED-A40D-4821-8696-2D1663767D17}" srcOrd="0" destOrd="0" presId="urn:microsoft.com/office/officeart/2008/layout/CircleAccentTimeline"/>
    <dgm:cxn modelId="{3BFC9238-47CB-4782-A6DC-7D221A10A907}" type="presParOf" srcId="{B8B09FED-A40D-4821-8696-2D1663767D17}" destId="{8651A11F-889C-49F9-92DF-7844915A1626}" srcOrd="0" destOrd="0" presId="urn:microsoft.com/office/officeart/2008/layout/CircleAccentTimeline"/>
    <dgm:cxn modelId="{3EC06B75-B0B4-4EFA-8191-F17F477B9F33}" type="presParOf" srcId="{B8B09FED-A40D-4821-8696-2D1663767D17}" destId="{1D63A320-2B0E-467E-9BC7-118D88ACABA0}" srcOrd="1" destOrd="0" presId="urn:microsoft.com/office/officeart/2008/layout/CircleAccentTimeline"/>
    <dgm:cxn modelId="{4F99261F-57C7-4CE5-8646-6E058CA12A4C}" type="presParOf" srcId="{B8B09FED-A40D-4821-8696-2D1663767D17}" destId="{00925860-BD50-41C0-B940-82FB5E5518E7}" srcOrd="2" destOrd="0" presId="urn:microsoft.com/office/officeart/2008/layout/CircleAccentTimeline"/>
    <dgm:cxn modelId="{183F508D-A53B-4AA7-AE59-B9C4EF62C29B}" type="presParOf" srcId="{BF8689E0-B7AB-4BE6-91B8-3A5EBFBDA5B2}" destId="{A0B976FA-139A-4486-BF63-A559DF3F2616}" srcOrd="1" destOrd="0" presId="urn:microsoft.com/office/officeart/2008/layout/CircleAccentTimeline"/>
    <dgm:cxn modelId="{586883C1-4A6E-4302-8B07-524B19EF2711}" type="presParOf" srcId="{BF8689E0-B7AB-4BE6-91B8-3A5EBFBDA5B2}" destId="{793BB720-033D-4EF8-A720-AE9ED074FF1A}" srcOrd="2" destOrd="0" presId="urn:microsoft.com/office/officeart/2008/layout/CircleAccentTimeline"/>
    <dgm:cxn modelId="{4931C477-F4B8-4D23-9CE2-C8740FC0635B}" type="presParOf" srcId="{BF8689E0-B7AB-4BE6-91B8-3A5EBFBDA5B2}" destId="{3328402A-FBCB-462D-ABEB-70CF32142625}" srcOrd="3" destOrd="0" presId="urn:microsoft.com/office/officeart/2008/layout/CircleAccentTimeline"/>
    <dgm:cxn modelId="{7C89612B-0E61-4DB1-8BEB-E7BEEC693353}" type="presParOf" srcId="{BF8689E0-B7AB-4BE6-91B8-3A5EBFBDA5B2}" destId="{87F36EAB-B9F0-41D7-B3E2-831325DFC045}" srcOrd="4" destOrd="0" presId="urn:microsoft.com/office/officeart/2008/layout/CircleAccentTimeline"/>
    <dgm:cxn modelId="{EA66332A-3C25-4651-ABAB-ABF8DC17F811}" type="presParOf" srcId="{87F36EAB-B9F0-41D7-B3E2-831325DFC045}" destId="{8DA4D680-05DE-4295-A951-67C5FAE68E8E}" srcOrd="0" destOrd="0" presId="urn:microsoft.com/office/officeart/2008/layout/CircleAccentTimeline"/>
    <dgm:cxn modelId="{672591B1-AB66-45A5-928E-9CB50D2D5C97}" type="presParOf" srcId="{87F36EAB-B9F0-41D7-B3E2-831325DFC045}" destId="{6A9B88D1-5187-4D51-8DA0-D08251759FCA}" srcOrd="1" destOrd="0" presId="urn:microsoft.com/office/officeart/2008/layout/CircleAccentTimeline"/>
    <dgm:cxn modelId="{1EF6FC1E-FABE-4413-BC48-DAE762DA2C1B}" type="presParOf" srcId="{87F36EAB-B9F0-41D7-B3E2-831325DFC045}" destId="{AC89DF7B-8615-4E21-8D3E-9BB5FBA71F66}" srcOrd="2" destOrd="0" presId="urn:microsoft.com/office/officeart/2008/layout/CircleAccentTimeline"/>
    <dgm:cxn modelId="{96CDDF84-FEC4-4F37-88C1-208F765B154D}" type="presParOf" srcId="{BF8689E0-B7AB-4BE6-91B8-3A5EBFBDA5B2}" destId="{2B7E5826-52D9-4EA1-A426-4136726BF6DB}" srcOrd="5" destOrd="0" presId="urn:microsoft.com/office/officeart/2008/layout/CircleAccentTimeline"/>
    <dgm:cxn modelId="{F16AFD97-2639-4436-AE79-9D22FDB754AB}" type="presParOf" srcId="{BF8689E0-B7AB-4BE6-91B8-3A5EBFBDA5B2}" destId="{01A42D5D-C982-4584-A3BB-C9BB6E3404D3}" srcOrd="6" destOrd="0" presId="urn:microsoft.com/office/officeart/2008/layout/CircleAccentTimeline"/>
    <dgm:cxn modelId="{AAE7AE7C-91FF-42BE-9154-D9F59E021323}" type="presParOf" srcId="{BF8689E0-B7AB-4BE6-91B8-3A5EBFBDA5B2}" destId="{2EB9FBC1-AD71-4B20-96F5-F9BE32D42172}" srcOrd="7" destOrd="0" presId="urn:microsoft.com/office/officeart/2008/layout/CircleAccentTimeline"/>
    <dgm:cxn modelId="{5AB560C3-9FDB-4D00-A8C6-46D79C51AAC3}" type="presParOf" srcId="{BF8689E0-B7AB-4BE6-91B8-3A5EBFBDA5B2}" destId="{F3CAA2AA-9C42-43A4-89F4-F76EF0629734}" srcOrd="8" destOrd="0" presId="urn:microsoft.com/office/officeart/2008/layout/CircleAccentTimeline"/>
    <dgm:cxn modelId="{C463E89B-451C-4964-B840-DD632309B520}" type="presParOf" srcId="{F3CAA2AA-9C42-43A4-89F4-F76EF0629734}" destId="{565CF827-8DDC-4BDB-86AF-C2928E756B48}" srcOrd="0" destOrd="0" presId="urn:microsoft.com/office/officeart/2008/layout/CircleAccentTimeline"/>
    <dgm:cxn modelId="{6C028167-4C58-4DB3-979A-B44827B76907}" type="presParOf" srcId="{F3CAA2AA-9C42-43A4-89F4-F76EF0629734}" destId="{26AE3BE4-054B-4F6C-BFDA-C396C985F29D}" srcOrd="1" destOrd="0" presId="urn:microsoft.com/office/officeart/2008/layout/CircleAccentTimeline"/>
    <dgm:cxn modelId="{2446D6C0-F37F-481F-9855-79B301BA28CC}" type="presParOf" srcId="{F3CAA2AA-9C42-43A4-89F4-F76EF0629734}" destId="{3D4764E1-3DBE-481F-AFD1-717FF02773DA}" srcOrd="2" destOrd="0" presId="urn:microsoft.com/office/officeart/2008/layout/CircleAccentTimeline"/>
    <dgm:cxn modelId="{909FFDFE-E8E7-496E-8D22-9F843F7141E9}" type="presParOf" srcId="{BF8689E0-B7AB-4BE6-91B8-3A5EBFBDA5B2}" destId="{68175D55-3C18-4AD8-8F70-803CF9E653BA}" srcOrd="9" destOrd="0" presId="urn:microsoft.com/office/officeart/2008/layout/CircleAccentTimeline"/>
    <dgm:cxn modelId="{C4B6580C-22C6-47D3-8844-4E8D711C8A7E}" type="presParOf" srcId="{BF8689E0-B7AB-4BE6-91B8-3A5EBFBDA5B2}" destId="{0173A139-08DA-485F-B2EE-DAB121A5F0F3}" srcOrd="10" destOrd="0" presId="urn:microsoft.com/office/officeart/2008/layout/CircleAccentTimeline"/>
    <dgm:cxn modelId="{7800F852-1884-44BA-976F-D7CCB6D40759}" type="presParOf" srcId="{BF8689E0-B7AB-4BE6-91B8-3A5EBFBDA5B2}" destId="{6DCCDEFF-1E51-4204-913B-23D19212F1AE}" srcOrd="11" destOrd="0" presId="urn:microsoft.com/office/officeart/2008/layout/CircleAccentTimeline"/>
    <dgm:cxn modelId="{7E12F279-B1A8-4340-BB71-543C54F2B8DA}" type="presParOf" srcId="{6DCCDEFF-1E51-4204-913B-23D19212F1AE}" destId="{0D86243E-D606-4697-A1A8-7EF435F8B34F}" srcOrd="0" destOrd="0" presId="urn:microsoft.com/office/officeart/2008/layout/CircleAccentTimeline"/>
    <dgm:cxn modelId="{C3E6E623-2725-48C2-9C7E-43FFE0864271}" type="presParOf" srcId="{6DCCDEFF-1E51-4204-913B-23D19212F1AE}" destId="{E713C62A-2231-4330-9744-1D757A0DE4C6}" srcOrd="1" destOrd="0" presId="urn:microsoft.com/office/officeart/2008/layout/CircleAccentTimeline"/>
    <dgm:cxn modelId="{59667AFA-1CDD-488B-96F4-52D3D2680CC7}" type="presParOf" srcId="{6DCCDEFF-1E51-4204-913B-23D19212F1AE}" destId="{5BC20FFB-91ED-49CB-8AD2-F346F1DAC2CF}" srcOrd="2" destOrd="0" presId="urn:microsoft.com/office/officeart/2008/layout/CircleAccentTimeline"/>
    <dgm:cxn modelId="{D27B8F9D-A869-4236-9DF2-36F55F884D27}" type="presParOf" srcId="{BF8689E0-B7AB-4BE6-91B8-3A5EBFBDA5B2}" destId="{9BA30F69-2DA8-49D0-8732-86BA5FC5A39A}" srcOrd="12" destOrd="0" presId="urn:microsoft.com/office/officeart/2008/layout/CircleAccentTimeline"/>
    <dgm:cxn modelId="{4B86F73C-6859-472A-905B-7AE9762EDE9B}" type="presParOf" srcId="{BF8689E0-B7AB-4BE6-91B8-3A5EBFBDA5B2}" destId="{3B3ABC57-7447-4595-856C-C8B8BEC1CD66}" srcOrd="13" destOrd="0" presId="urn:microsoft.com/office/officeart/2008/layout/CircleAccentTimeline"/>
    <dgm:cxn modelId="{DA18F4C7-32C0-4828-8BD5-48DA5071D583}" type="presParOf" srcId="{BF8689E0-B7AB-4BE6-91B8-3A5EBFBDA5B2}" destId="{960BADDE-3BF3-4155-9D02-22646135DEFA}" srcOrd="14" destOrd="0" presId="urn:microsoft.com/office/officeart/2008/layout/CircleAccentTimeline"/>
    <dgm:cxn modelId="{F00CC9E9-A87E-4108-8FE4-909AAA19311D}" type="presParOf" srcId="{BF8689E0-B7AB-4BE6-91B8-3A5EBFBDA5B2}" destId="{470CEF83-7579-4068-B5BE-909E6B3EFC56}" srcOrd="15" destOrd="0" presId="urn:microsoft.com/office/officeart/2008/layout/CircleAccentTimeline"/>
    <dgm:cxn modelId="{3450D8C4-D6B4-4C9C-9759-A1537155F6AD}" type="presParOf" srcId="{470CEF83-7579-4068-B5BE-909E6B3EFC56}" destId="{5A4DBE03-E94F-40E8-8443-7987771395BC}" srcOrd="0" destOrd="0" presId="urn:microsoft.com/office/officeart/2008/layout/CircleAccentTimeline"/>
    <dgm:cxn modelId="{DF12B342-B66F-4E6A-A0F6-3C61359E45EE}" type="presParOf" srcId="{470CEF83-7579-4068-B5BE-909E6B3EFC56}" destId="{259D63CE-56B2-423C-80CE-F5E6B51A276C}" srcOrd="1" destOrd="0" presId="urn:microsoft.com/office/officeart/2008/layout/CircleAccentTimeline"/>
    <dgm:cxn modelId="{A490577B-EF57-4BAE-A47E-9A772ADFB549}" type="presParOf" srcId="{470CEF83-7579-4068-B5BE-909E6B3EFC56}" destId="{8E544255-27B9-48F9-92C2-D41007B3F98C}" srcOrd="2" destOrd="0" presId="urn:microsoft.com/office/officeart/2008/layout/CircleAccentTimeline"/>
    <dgm:cxn modelId="{7F30FE70-75FE-412F-B472-CEB83CE5D89E}" type="presParOf" srcId="{BF8689E0-B7AB-4BE6-91B8-3A5EBFBDA5B2}" destId="{A54237E2-B433-4EF5-AFD5-B2EC8D9A0358}" srcOrd="16" destOrd="0" presId="urn:microsoft.com/office/officeart/2008/layout/CircleAccentTimeline"/>
    <dgm:cxn modelId="{576E3332-1A60-4B19-8231-22B5FBE5E199}" type="presParOf" srcId="{BF8689E0-B7AB-4BE6-91B8-3A5EBFBDA5B2}" destId="{241FE4EC-D924-4148-98B9-F8A053F7345E}" srcOrd="17" destOrd="0" presId="urn:microsoft.com/office/officeart/2008/layout/CircleAccentTimeline"/>
    <dgm:cxn modelId="{3B76A2B1-77D8-4E26-98A8-680E9899B227}" type="presParOf" srcId="{BF8689E0-B7AB-4BE6-91B8-3A5EBFBDA5B2}" destId="{4DC60976-4C23-4FAE-902D-B73B8C4D6FE8}" srcOrd="18" destOrd="0" presId="urn:microsoft.com/office/officeart/2008/layout/CircleAccentTimeline"/>
    <dgm:cxn modelId="{44244754-EB72-425A-9BCA-EC33A8FB16A6}" type="presParOf" srcId="{BF8689E0-B7AB-4BE6-91B8-3A5EBFBDA5B2}" destId="{1F2AE4C4-B3E6-40A9-B9DA-557B041BB3ED}" srcOrd="19" destOrd="0" presId="urn:microsoft.com/office/officeart/2008/layout/CircleAccentTimeline"/>
    <dgm:cxn modelId="{1FA6E0F4-3DF4-48AD-BDC4-26AAB91F9156}" type="presParOf" srcId="{1F2AE4C4-B3E6-40A9-B9DA-557B041BB3ED}" destId="{A4B4D4B0-84A1-458B-AC61-1952005464DD}" srcOrd="0" destOrd="0" presId="urn:microsoft.com/office/officeart/2008/layout/CircleAccentTimeline"/>
    <dgm:cxn modelId="{C09C2ACB-9419-46E6-8021-711A6BFA448F}" type="presParOf" srcId="{1F2AE4C4-B3E6-40A9-B9DA-557B041BB3ED}" destId="{499E2296-458F-4C7F-BD29-39217B65B649}" srcOrd="1" destOrd="0" presId="urn:microsoft.com/office/officeart/2008/layout/CircleAccentTimeline"/>
    <dgm:cxn modelId="{C3725141-23F2-4633-8117-2C202C9FA2EF}" type="presParOf" srcId="{1F2AE4C4-B3E6-40A9-B9DA-557B041BB3ED}" destId="{4EA67EF8-444D-4986-B7D9-60886DC103E1}" srcOrd="2" destOrd="0" presId="urn:microsoft.com/office/officeart/2008/layout/CircleAccentTimeline"/>
    <dgm:cxn modelId="{8A446DC1-E869-4C40-B524-29A9AB3AF5F8}" type="presParOf" srcId="{BF8689E0-B7AB-4BE6-91B8-3A5EBFBDA5B2}" destId="{E2119A81-D0FC-4AC5-B784-3B747B6DEE1B}" srcOrd="20" destOrd="0" presId="urn:microsoft.com/office/officeart/2008/layout/CircleAccentTimeline"/>
    <dgm:cxn modelId="{DABD9392-3474-4124-B5F5-157508A1EC10}" type="presParOf" srcId="{BF8689E0-B7AB-4BE6-91B8-3A5EBFBDA5B2}" destId="{7E6B61FF-BE7F-4843-AE40-01A1B6C32809}" srcOrd="21" destOrd="0" presId="urn:microsoft.com/office/officeart/2008/layout/CircleAccentTimeline"/>
    <dgm:cxn modelId="{B5DB9838-EEC1-4AC4-BC4F-A13C9FBD6575}" type="presParOf" srcId="{BF8689E0-B7AB-4BE6-91B8-3A5EBFBDA5B2}" destId="{2084A5BA-4B9F-46C6-B9C4-16176E860395}" srcOrd="22" destOrd="0" presId="urn:microsoft.com/office/officeart/2008/layout/CircleAccentTimeline"/>
    <dgm:cxn modelId="{DBFB4A1D-D7B9-4F67-8663-E0D7C5F3C942}" type="presParOf" srcId="{BF8689E0-B7AB-4BE6-91B8-3A5EBFBDA5B2}" destId="{69028A00-9C63-451A-A1AF-CF878A32633E}" srcOrd="23" destOrd="0" presId="urn:microsoft.com/office/officeart/2008/layout/CircleAccentTimeline"/>
    <dgm:cxn modelId="{B97592B3-ABE7-4363-93B3-00C77A2A84BB}" type="presParOf" srcId="{69028A00-9C63-451A-A1AF-CF878A32633E}" destId="{5B06115C-BFA4-44C4-9FA4-46509E3364EB}" srcOrd="0" destOrd="0" presId="urn:microsoft.com/office/officeart/2008/layout/CircleAccentTimeline"/>
    <dgm:cxn modelId="{85642FBA-5975-48FA-8F07-B012BD894FEB}" type="presParOf" srcId="{69028A00-9C63-451A-A1AF-CF878A32633E}" destId="{1D4C1496-FC17-4F59-A78D-C8133639A5FF}" srcOrd="1" destOrd="0" presId="urn:microsoft.com/office/officeart/2008/layout/CircleAccentTimeline"/>
    <dgm:cxn modelId="{12004155-E412-446C-A927-BA62B08E02BA}" type="presParOf" srcId="{69028A00-9C63-451A-A1AF-CF878A32633E}" destId="{5DECA313-54D5-4583-B8D8-90C6F01E9666}" srcOrd="2" destOrd="0" presId="urn:microsoft.com/office/officeart/2008/layout/CircleAccentTimeline"/>
    <dgm:cxn modelId="{9C93A7B8-3E97-407B-8C94-49F57BB04C1B}" type="presParOf" srcId="{BF8689E0-B7AB-4BE6-91B8-3A5EBFBDA5B2}" destId="{F8BC1B9A-BB9C-42A6-92F7-A21E3C6831F9}" srcOrd="24" destOrd="0" presId="urn:microsoft.com/office/officeart/2008/layout/CircleAccentTimeline"/>
    <dgm:cxn modelId="{1AF60293-064D-4ECA-A2DA-BBBEE0A7E63C}" type="presParOf" srcId="{BF8689E0-B7AB-4BE6-91B8-3A5EBFBDA5B2}" destId="{FE3D2AB0-7545-41BA-847D-7037D3367DC2}" srcOrd="25" destOrd="0" presId="urn:microsoft.com/office/officeart/2008/layout/CircleAccentTimeline"/>
    <dgm:cxn modelId="{526B40C2-7787-4CBF-A3A3-E2AA7B0D6942}" type="presParOf" srcId="{BF8689E0-B7AB-4BE6-91B8-3A5EBFBDA5B2}" destId="{AD48F6A3-8325-4A6D-A6F6-D24FD274E5D2}" srcOrd="26" destOrd="0" presId="urn:microsoft.com/office/officeart/2008/layout/CircleAccentTimeline"/>
    <dgm:cxn modelId="{F77C3EBA-3FCA-49A8-9FFC-1B792BDBB730}" type="presParOf" srcId="{BF8689E0-B7AB-4BE6-91B8-3A5EBFBDA5B2}" destId="{4775D844-5EC2-4295-A064-CE118A6E7A36}" srcOrd="27" destOrd="0" presId="urn:microsoft.com/office/officeart/2008/layout/CircleAccentTimeline"/>
    <dgm:cxn modelId="{787FFD53-0D57-459F-BAEC-9BC55EA8A294}" type="presParOf" srcId="{4775D844-5EC2-4295-A064-CE118A6E7A36}" destId="{B50620DE-8C6E-44E7-A86B-26D7C965EF24}" srcOrd="0" destOrd="0" presId="urn:microsoft.com/office/officeart/2008/layout/CircleAccentTimeline"/>
    <dgm:cxn modelId="{DEEE8330-6C4D-4015-A38D-5480DBA44D96}" type="presParOf" srcId="{4775D844-5EC2-4295-A064-CE118A6E7A36}" destId="{24847407-A730-429D-9354-FD3123594022}" srcOrd="1" destOrd="0" presId="urn:microsoft.com/office/officeart/2008/layout/CircleAccentTimeline"/>
    <dgm:cxn modelId="{47E72447-2B04-41AB-8981-BAFD5BA7CC22}" type="presParOf" srcId="{4775D844-5EC2-4295-A064-CE118A6E7A36}" destId="{F069CC81-F52A-400E-BBCC-BB58F51542BB}" srcOrd="2" destOrd="0" presId="urn:microsoft.com/office/officeart/2008/layout/CircleAccentTimeline"/>
    <dgm:cxn modelId="{F9F52AAA-CE1F-4BA1-BCE8-F8592510160F}" type="presParOf" srcId="{BF8689E0-B7AB-4BE6-91B8-3A5EBFBDA5B2}" destId="{68DBFE22-3636-4D05-9765-861F799CD918}" srcOrd="28" destOrd="0" presId="urn:microsoft.com/office/officeart/2008/layout/CircleAccentTimeline"/>
    <dgm:cxn modelId="{E2FE3D27-CD32-4415-80D8-A373086A07B6}" type="presParOf" srcId="{BF8689E0-B7AB-4BE6-91B8-3A5EBFBDA5B2}" destId="{A4F2137C-2C7D-4F2E-A3C1-972E12974C9D}" srcOrd="29" destOrd="0" presId="urn:microsoft.com/office/officeart/2008/layout/CircleAccentTimeline"/>
    <dgm:cxn modelId="{150A2C4A-391F-4803-B35B-A65216F9CEBD}" type="presParOf" srcId="{BF8689E0-B7AB-4BE6-91B8-3A5EBFBDA5B2}" destId="{5FB319DD-871C-4EA3-91FC-365B814A8B5F}" srcOrd="30" destOrd="0" presId="urn:microsoft.com/office/officeart/2008/layout/CircleAccentTimeline"/>
    <dgm:cxn modelId="{AC12D1AB-0D9B-4384-A791-4160EB0170A1}" type="presParOf" srcId="{5FB319DD-871C-4EA3-91FC-365B814A8B5F}" destId="{178FB35B-0538-4528-B836-C2B5E2AFAE9E}" srcOrd="0" destOrd="0" presId="urn:microsoft.com/office/officeart/2008/layout/CircleAccentTimeline"/>
    <dgm:cxn modelId="{1AFDB99A-FA51-42C1-9073-209C68C90EA0}" type="presParOf" srcId="{5FB319DD-871C-4EA3-91FC-365B814A8B5F}" destId="{4B94A115-B9FD-4C91-894E-2FCD1F1C433E}" srcOrd="1" destOrd="0" presId="urn:microsoft.com/office/officeart/2008/layout/CircleAccentTimeline"/>
    <dgm:cxn modelId="{4412BA2B-BE5D-4675-BB8F-0206777D2522}" type="presParOf" srcId="{5FB319DD-871C-4EA3-91FC-365B814A8B5F}" destId="{ADB40D49-DAB7-4D07-B294-8C34AFA2CDF8}" srcOrd="2" destOrd="0" presId="urn:microsoft.com/office/officeart/2008/layout/CircleAccentTimeline"/>
    <dgm:cxn modelId="{5E2CAA63-AEFF-4345-9EB6-9A9FB2601BCA}" type="presParOf" srcId="{BF8689E0-B7AB-4BE6-91B8-3A5EBFBDA5B2}" destId="{1DCD7E7A-678E-4824-860E-C3532CA1912D}" srcOrd="31" destOrd="0" presId="urn:microsoft.com/office/officeart/2008/layout/CircleAccentTimeline"/>
    <dgm:cxn modelId="{4B628C44-2ED1-4AC2-9F36-282AE94A3680}" type="presParOf" srcId="{BF8689E0-B7AB-4BE6-91B8-3A5EBFBDA5B2}" destId="{1A3E13EF-4F18-4F10-8AA4-AABBE6522AB0}" srcOrd="32" destOrd="0" presId="urn:microsoft.com/office/officeart/2008/layout/CircleAccentTimeline"/>
    <dgm:cxn modelId="{1C7A3E11-C0B4-4053-85EA-FB730BB59A37}" type="presParOf" srcId="{BF8689E0-B7AB-4BE6-91B8-3A5EBFBDA5B2}" destId="{CEF29784-E144-4667-A77D-86E3E4E1B40F}" srcOrd="33" destOrd="0" presId="urn:microsoft.com/office/officeart/2008/layout/CircleAccentTimeline"/>
    <dgm:cxn modelId="{FAAE981F-4BCD-4DAC-98E1-2DD148F917A7}" type="presParOf" srcId="{BF8689E0-B7AB-4BE6-91B8-3A5EBFBDA5B2}" destId="{30DF8A22-EE94-43F6-8988-FA52238FC16C}" srcOrd="34" destOrd="0" presId="urn:microsoft.com/office/officeart/2008/layout/CircleAccentTimeline"/>
    <dgm:cxn modelId="{5AEC328A-5CBD-493F-9262-94F52CEA0546}" type="presParOf" srcId="{30DF8A22-EE94-43F6-8988-FA52238FC16C}" destId="{93D679AD-74DC-4145-9298-164E57FF883D}" srcOrd="0" destOrd="0" presId="urn:microsoft.com/office/officeart/2008/layout/CircleAccentTimeline"/>
    <dgm:cxn modelId="{2D53C0F7-CBDE-45B7-BF97-200B423066E9}" type="presParOf" srcId="{30DF8A22-EE94-43F6-8988-FA52238FC16C}" destId="{A3E5CE4E-62FC-4EF7-B3A5-DC7C534B11D9}" srcOrd="1" destOrd="0" presId="urn:microsoft.com/office/officeart/2008/layout/CircleAccentTimeline"/>
    <dgm:cxn modelId="{A51B066F-FE81-4FA9-B668-271E38AEEF94}" type="presParOf" srcId="{30DF8A22-EE94-43F6-8988-FA52238FC16C}" destId="{590E39DD-2216-46CA-8799-F8997CBC8AE2}" srcOrd="2" destOrd="0" presId="urn:microsoft.com/office/officeart/2008/layout/CircleAccentTimeline"/>
    <dgm:cxn modelId="{9F20EF3E-5103-4A0C-944C-216EB1A888E1}" type="presParOf" srcId="{BF8689E0-B7AB-4BE6-91B8-3A5EBFBDA5B2}" destId="{17B6572B-4940-47F7-9B59-AFDAFE1BBF88}" srcOrd="35" destOrd="0" presId="urn:microsoft.com/office/officeart/2008/layout/CircleAccentTimeline"/>
    <dgm:cxn modelId="{BA0B3AA0-4572-4B50-8973-547A5F8D3F77}" type="presParOf" srcId="{BF8689E0-B7AB-4BE6-91B8-3A5EBFBDA5B2}" destId="{BBDD3B6F-F16C-400A-B322-6DF0C584B3E2}" srcOrd="36" destOrd="0" presId="urn:microsoft.com/office/officeart/2008/layout/CircleAccentTimeline"/>
    <dgm:cxn modelId="{5EE77066-72B5-4203-B82D-E90115D6E6AB}" type="presParOf" srcId="{BF8689E0-B7AB-4BE6-91B8-3A5EBFBDA5B2}" destId="{689AED7B-3449-4EF3-B349-3309C28E2CB4}" srcOrd="37" destOrd="0" presId="urn:microsoft.com/office/officeart/2008/layout/CircleAccentTimeline"/>
    <dgm:cxn modelId="{4E089EC2-EA23-4555-8BCE-0ED3EB2DDA47}" type="presParOf" srcId="{BF8689E0-B7AB-4BE6-91B8-3A5EBFBDA5B2}" destId="{899DF10B-63B0-4C40-830E-FCA20641D4BB}" srcOrd="38" destOrd="0" presId="urn:microsoft.com/office/officeart/2008/layout/CircleAccentTimeline"/>
    <dgm:cxn modelId="{545AB304-8278-4A00-9253-E0904273A705}" type="presParOf" srcId="{899DF10B-63B0-4C40-830E-FCA20641D4BB}" destId="{B3EB4744-63C6-4DD0-A1EA-7135D8F4064F}" srcOrd="0" destOrd="0" presId="urn:microsoft.com/office/officeart/2008/layout/CircleAccentTimeline"/>
    <dgm:cxn modelId="{D6E2ED31-21C2-41D2-92D9-479C3500B2D3}" type="presParOf" srcId="{899DF10B-63B0-4C40-830E-FCA20641D4BB}" destId="{ED323248-591F-47B4-A392-D53F52CDAF39}" srcOrd="1" destOrd="0" presId="urn:microsoft.com/office/officeart/2008/layout/CircleAccentTimeline"/>
    <dgm:cxn modelId="{414C789E-612C-4990-A9AD-A434B7344618}" type="presParOf" srcId="{899DF10B-63B0-4C40-830E-FCA20641D4BB}" destId="{84C1088C-7810-4810-B532-6B2437913A83}" srcOrd="2" destOrd="0" presId="urn:microsoft.com/office/officeart/2008/layout/CircleAccentTimeline"/>
    <dgm:cxn modelId="{856CACCF-B55A-4274-AA9C-61E1E1C76506}" type="presParOf" srcId="{BF8689E0-B7AB-4BE6-91B8-3A5EBFBDA5B2}" destId="{85E04C41-E5AE-401A-B968-A009E2FCC3A5}" srcOrd="39" destOrd="0" presId="urn:microsoft.com/office/officeart/2008/layout/CircleAccentTimeline"/>
    <dgm:cxn modelId="{6CA5E1FE-9495-497F-8CE2-00459900B945}" type="presParOf" srcId="{BF8689E0-B7AB-4BE6-91B8-3A5EBFBDA5B2}" destId="{32C4B713-9D1A-4004-A5C6-4A6B08243286}" srcOrd="40" destOrd="0" presId="urn:microsoft.com/office/officeart/2008/layout/CircleAccentTimeline"/>
    <dgm:cxn modelId="{E25C8BC3-835D-4F0E-B155-D4EEBCC574D1}" type="presParOf" srcId="{BF8689E0-B7AB-4BE6-91B8-3A5EBFBDA5B2}" destId="{F8465C58-9F38-49AF-B2CF-8505380C3EBA}" srcOrd="41" destOrd="0" presId="urn:microsoft.com/office/officeart/2008/layout/CircleAccentTimeline"/>
    <dgm:cxn modelId="{9BA2EA2B-FC3E-40F8-A405-5EE517E95CF2}" type="presParOf" srcId="{BF8689E0-B7AB-4BE6-91B8-3A5EBFBDA5B2}" destId="{B3723ABD-B3D0-4B85-97EF-1154B2FCF608}" srcOrd="42" destOrd="0" presId="urn:microsoft.com/office/officeart/2008/layout/CircleAccentTimeline"/>
    <dgm:cxn modelId="{17F64679-B8EE-422F-AEA6-7C3009F88D4D}" type="presParOf" srcId="{B3723ABD-B3D0-4B85-97EF-1154B2FCF608}" destId="{3D87EA71-25D6-48C4-9634-82C298F8F51B}" srcOrd="0" destOrd="0" presId="urn:microsoft.com/office/officeart/2008/layout/CircleAccentTimeline"/>
    <dgm:cxn modelId="{26233264-493E-4B65-A4D0-82016C250860}" type="presParOf" srcId="{B3723ABD-B3D0-4B85-97EF-1154B2FCF608}" destId="{2152F2D6-B621-4F96-A7DC-4795913CFD67}" srcOrd="1" destOrd="0" presId="urn:microsoft.com/office/officeart/2008/layout/CircleAccentTimeline"/>
    <dgm:cxn modelId="{83E40CA6-99F3-468B-BF8C-CB0952A85FA5}" type="presParOf" srcId="{B3723ABD-B3D0-4B85-97EF-1154B2FCF608}" destId="{40987CE4-C808-4EE4-AD6C-193C2BCD04DF}" srcOrd="2" destOrd="0" presId="urn:microsoft.com/office/officeart/2008/layout/CircleAccentTimeline"/>
    <dgm:cxn modelId="{284EC288-D572-4353-8D4B-FA0704DCA7D1}" type="presParOf" srcId="{BF8689E0-B7AB-4BE6-91B8-3A5EBFBDA5B2}" destId="{8AEE3D95-281E-4942-BF26-9759F112E826}" srcOrd="43" destOrd="0" presId="urn:microsoft.com/office/officeart/2008/layout/CircleAccentTimeline"/>
    <dgm:cxn modelId="{7405F7B4-0248-4E93-9E7B-2F806963248B}" type="presParOf" srcId="{BF8689E0-B7AB-4BE6-91B8-3A5EBFBDA5B2}" destId="{C194B920-3DCD-473C-B977-4E76D54C6370}" srcOrd="44" destOrd="0" presId="urn:microsoft.com/office/officeart/2008/layout/CircleAccentTimeline"/>
    <dgm:cxn modelId="{AF4FBB91-2C00-42ED-BFFD-F67C828D1624}" type="presParOf" srcId="{BF8689E0-B7AB-4BE6-91B8-3A5EBFBDA5B2}" destId="{E57D97BF-259B-4574-B6FF-92CB6A4398A8}" srcOrd="45" destOrd="0" presId="urn:microsoft.com/office/officeart/2008/layout/CircleAccentTimeline"/>
    <dgm:cxn modelId="{EED054E8-A717-4A34-8A70-BAA68B797914}" type="presParOf" srcId="{BF8689E0-B7AB-4BE6-91B8-3A5EBFBDA5B2}" destId="{8F139130-823A-439B-9DA1-9E95DAE1AF8B}" srcOrd="46" destOrd="0" presId="urn:microsoft.com/office/officeart/2008/layout/CircleAccentTimeline"/>
    <dgm:cxn modelId="{36709693-5A48-4FAE-AEEC-78DAA469EE42}" type="presParOf" srcId="{8F139130-823A-439B-9DA1-9E95DAE1AF8B}" destId="{C8328903-29FD-4E8A-880B-16314B0CFA9F}" srcOrd="0" destOrd="0" presId="urn:microsoft.com/office/officeart/2008/layout/CircleAccentTimeline"/>
    <dgm:cxn modelId="{F1C267F3-1263-46B6-AE8F-E2DA743E46B4}" type="presParOf" srcId="{8F139130-823A-439B-9DA1-9E95DAE1AF8B}" destId="{AA6C39DC-A3B7-412A-8347-2CB3875BE881}" srcOrd="1" destOrd="0" presId="urn:microsoft.com/office/officeart/2008/layout/CircleAccentTimeline"/>
    <dgm:cxn modelId="{D7399168-C9CE-4911-956B-DD32F858F0AF}" type="presParOf" srcId="{8F139130-823A-439B-9DA1-9E95DAE1AF8B}" destId="{E0801F42-D9D7-4121-8EA7-37E2F6C10CE6}" srcOrd="2" destOrd="0" presId="urn:microsoft.com/office/officeart/2008/layout/CircleAccentTimeline"/>
    <dgm:cxn modelId="{D3EED0AC-D9E7-4FE3-ADD0-521FABE5D7D7}" type="presParOf" srcId="{BF8689E0-B7AB-4BE6-91B8-3A5EBFBDA5B2}" destId="{61D7F4FF-3846-489A-913E-E2DF81FF57E1}" srcOrd="47" destOrd="0" presId="urn:microsoft.com/office/officeart/2008/layout/CircleAccentTimeline"/>
    <dgm:cxn modelId="{7680CA8A-66FD-49A0-80E1-5D7B24BBE36C}" type="presParOf" srcId="{BF8689E0-B7AB-4BE6-91B8-3A5EBFBDA5B2}" destId="{0818D7B0-CAEF-4E46-8A4F-D5D2B3BF7164}" srcOrd="48" destOrd="0" presId="urn:microsoft.com/office/officeart/2008/layout/CircleAccent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3D5EF6-ACF5-4F13-9CC9-056383B20948}" type="doc">
      <dgm:prSet loTypeId="urn:microsoft.com/office/officeart/2005/8/layout/cycle8" loCatId="cycle" qsTypeId="urn:microsoft.com/office/officeart/2005/8/quickstyle/simple1" qsCatId="simple" csTypeId="urn:microsoft.com/office/officeart/2005/8/colors/accent1_2" csCatId="accent1" phldr="1"/>
      <dgm:spPr/>
    </dgm:pt>
    <dgm:pt modelId="{202AECFB-507B-436B-997C-AC56BE78A228}">
      <dgm:prSet phldrT="[Text]"/>
      <dgm:spPr/>
      <dgm:t>
        <a:bodyPr/>
        <a:lstStyle/>
        <a:p>
          <a:r>
            <a:rPr lang="en-US" dirty="0"/>
            <a:t>Explore the Concept</a:t>
          </a:r>
        </a:p>
      </dgm:t>
    </dgm:pt>
    <dgm:pt modelId="{92362FA0-87A4-42FC-8967-C872392A92E6}" type="parTrans" cxnId="{AECCC7FC-2B44-4AC7-8E7A-D511BB574C72}">
      <dgm:prSet/>
      <dgm:spPr/>
      <dgm:t>
        <a:bodyPr/>
        <a:lstStyle/>
        <a:p>
          <a:endParaRPr lang="en-US"/>
        </a:p>
      </dgm:t>
    </dgm:pt>
    <dgm:pt modelId="{6E272348-CB5C-423C-B59A-8161474F4031}" type="sibTrans" cxnId="{AECCC7FC-2B44-4AC7-8E7A-D511BB574C72}">
      <dgm:prSet/>
      <dgm:spPr/>
      <dgm:t>
        <a:bodyPr/>
        <a:lstStyle/>
        <a:p>
          <a:endParaRPr lang="en-US"/>
        </a:p>
      </dgm:t>
    </dgm:pt>
    <dgm:pt modelId="{999BA9CE-4FE1-43E1-99CF-AC2794360CD5}">
      <dgm:prSet phldrT="[Text]"/>
      <dgm:spPr/>
      <dgm:t>
        <a:bodyPr/>
        <a:lstStyle/>
        <a:p>
          <a:r>
            <a:rPr lang="en-US" dirty="0"/>
            <a:t>Introduce the Concept</a:t>
          </a:r>
        </a:p>
      </dgm:t>
    </dgm:pt>
    <dgm:pt modelId="{6EBAEF54-3652-42AA-A9FA-2986A63E5715}" type="parTrans" cxnId="{B99A6D55-6C08-45D5-8CD9-E5186DF686C9}">
      <dgm:prSet/>
      <dgm:spPr/>
      <dgm:t>
        <a:bodyPr/>
        <a:lstStyle/>
        <a:p>
          <a:endParaRPr lang="en-US"/>
        </a:p>
      </dgm:t>
    </dgm:pt>
    <dgm:pt modelId="{02AEF6DD-DF19-4C33-AE36-C7796098BA80}" type="sibTrans" cxnId="{B99A6D55-6C08-45D5-8CD9-E5186DF686C9}">
      <dgm:prSet/>
      <dgm:spPr/>
      <dgm:t>
        <a:bodyPr/>
        <a:lstStyle/>
        <a:p>
          <a:endParaRPr lang="en-US"/>
        </a:p>
      </dgm:t>
    </dgm:pt>
    <dgm:pt modelId="{6FF800F5-A138-482F-9CDC-E8DD861B3E2D}">
      <dgm:prSet phldrT="[Text]"/>
      <dgm:spPr/>
      <dgm:t>
        <a:bodyPr/>
        <a:lstStyle/>
        <a:p>
          <a:r>
            <a:rPr lang="en-US" dirty="0"/>
            <a:t>Apply the Concept</a:t>
          </a:r>
        </a:p>
      </dgm:t>
    </dgm:pt>
    <dgm:pt modelId="{47FD5100-5AAD-4AC1-AEE9-08ACD4A80DBF}" type="parTrans" cxnId="{DA96422D-BC12-4513-92B6-33A5B5598A6E}">
      <dgm:prSet/>
      <dgm:spPr/>
      <dgm:t>
        <a:bodyPr/>
        <a:lstStyle/>
        <a:p>
          <a:endParaRPr lang="en-US"/>
        </a:p>
      </dgm:t>
    </dgm:pt>
    <dgm:pt modelId="{46F14D0E-07A3-4BD2-BBE1-DB546E745AFE}" type="sibTrans" cxnId="{DA96422D-BC12-4513-92B6-33A5B5598A6E}">
      <dgm:prSet/>
      <dgm:spPr/>
      <dgm:t>
        <a:bodyPr/>
        <a:lstStyle/>
        <a:p>
          <a:endParaRPr lang="en-US"/>
        </a:p>
      </dgm:t>
    </dgm:pt>
    <dgm:pt modelId="{B1BAF76D-AEDC-4D95-B195-C9DA37E4CBB2}" type="pres">
      <dgm:prSet presAssocID="{2B3D5EF6-ACF5-4F13-9CC9-056383B20948}" presName="compositeShape" presStyleCnt="0">
        <dgm:presLayoutVars>
          <dgm:chMax val="7"/>
          <dgm:dir/>
          <dgm:resizeHandles val="exact"/>
        </dgm:presLayoutVars>
      </dgm:prSet>
      <dgm:spPr/>
    </dgm:pt>
    <dgm:pt modelId="{25CA43DE-2014-467A-A5A7-013A710543C9}" type="pres">
      <dgm:prSet presAssocID="{2B3D5EF6-ACF5-4F13-9CC9-056383B20948}" presName="wedge1" presStyleLbl="node1" presStyleIdx="0" presStyleCnt="3"/>
      <dgm:spPr/>
      <dgm:t>
        <a:bodyPr/>
        <a:lstStyle/>
        <a:p>
          <a:endParaRPr lang="en-US"/>
        </a:p>
      </dgm:t>
    </dgm:pt>
    <dgm:pt modelId="{45FC9937-AAF0-4C00-BCF8-FC0B2B762737}" type="pres">
      <dgm:prSet presAssocID="{2B3D5EF6-ACF5-4F13-9CC9-056383B20948}" presName="dummy1a" presStyleCnt="0"/>
      <dgm:spPr/>
    </dgm:pt>
    <dgm:pt modelId="{CB9F85AA-3135-4BEF-8793-1395E9F25EA2}" type="pres">
      <dgm:prSet presAssocID="{2B3D5EF6-ACF5-4F13-9CC9-056383B20948}" presName="dummy1b" presStyleCnt="0"/>
      <dgm:spPr/>
    </dgm:pt>
    <dgm:pt modelId="{0E87A37B-880A-499D-A7E4-0F5F98B4F208}" type="pres">
      <dgm:prSet presAssocID="{2B3D5EF6-ACF5-4F13-9CC9-056383B20948}" presName="wedge1Tx" presStyleLbl="node1" presStyleIdx="0" presStyleCnt="3">
        <dgm:presLayoutVars>
          <dgm:chMax val="0"/>
          <dgm:chPref val="0"/>
          <dgm:bulletEnabled val="1"/>
        </dgm:presLayoutVars>
      </dgm:prSet>
      <dgm:spPr/>
      <dgm:t>
        <a:bodyPr/>
        <a:lstStyle/>
        <a:p>
          <a:endParaRPr lang="en-US"/>
        </a:p>
      </dgm:t>
    </dgm:pt>
    <dgm:pt modelId="{440C6C86-20E6-473A-8A20-919C80C7765D}" type="pres">
      <dgm:prSet presAssocID="{2B3D5EF6-ACF5-4F13-9CC9-056383B20948}" presName="wedge2" presStyleLbl="node1" presStyleIdx="1" presStyleCnt="3"/>
      <dgm:spPr/>
      <dgm:t>
        <a:bodyPr/>
        <a:lstStyle/>
        <a:p>
          <a:endParaRPr lang="en-US"/>
        </a:p>
      </dgm:t>
    </dgm:pt>
    <dgm:pt modelId="{25C8AE74-ABFC-41D2-939F-046F38B014EF}" type="pres">
      <dgm:prSet presAssocID="{2B3D5EF6-ACF5-4F13-9CC9-056383B20948}" presName="dummy2a" presStyleCnt="0"/>
      <dgm:spPr/>
    </dgm:pt>
    <dgm:pt modelId="{C089CE06-3D8B-4043-A0BC-7CE784795396}" type="pres">
      <dgm:prSet presAssocID="{2B3D5EF6-ACF5-4F13-9CC9-056383B20948}" presName="dummy2b" presStyleCnt="0"/>
      <dgm:spPr/>
    </dgm:pt>
    <dgm:pt modelId="{1F96FD4A-8ED5-42F2-8B2B-494B48153709}" type="pres">
      <dgm:prSet presAssocID="{2B3D5EF6-ACF5-4F13-9CC9-056383B20948}" presName="wedge2Tx" presStyleLbl="node1" presStyleIdx="1" presStyleCnt="3">
        <dgm:presLayoutVars>
          <dgm:chMax val="0"/>
          <dgm:chPref val="0"/>
          <dgm:bulletEnabled val="1"/>
        </dgm:presLayoutVars>
      </dgm:prSet>
      <dgm:spPr/>
      <dgm:t>
        <a:bodyPr/>
        <a:lstStyle/>
        <a:p>
          <a:endParaRPr lang="en-US"/>
        </a:p>
      </dgm:t>
    </dgm:pt>
    <dgm:pt modelId="{59E72C7A-8967-4240-81A1-0232FD9AEB8A}" type="pres">
      <dgm:prSet presAssocID="{2B3D5EF6-ACF5-4F13-9CC9-056383B20948}" presName="wedge3" presStyleLbl="node1" presStyleIdx="2" presStyleCnt="3"/>
      <dgm:spPr/>
      <dgm:t>
        <a:bodyPr/>
        <a:lstStyle/>
        <a:p>
          <a:endParaRPr lang="en-US"/>
        </a:p>
      </dgm:t>
    </dgm:pt>
    <dgm:pt modelId="{AA6EE3B8-E824-45EA-8539-1A2DC4693D4C}" type="pres">
      <dgm:prSet presAssocID="{2B3D5EF6-ACF5-4F13-9CC9-056383B20948}" presName="dummy3a" presStyleCnt="0"/>
      <dgm:spPr/>
    </dgm:pt>
    <dgm:pt modelId="{DC037891-8DA3-4DFD-92BF-03E1E4060F49}" type="pres">
      <dgm:prSet presAssocID="{2B3D5EF6-ACF5-4F13-9CC9-056383B20948}" presName="dummy3b" presStyleCnt="0"/>
      <dgm:spPr/>
    </dgm:pt>
    <dgm:pt modelId="{13E00F47-D559-4097-82BD-603FBB8EF0CD}" type="pres">
      <dgm:prSet presAssocID="{2B3D5EF6-ACF5-4F13-9CC9-056383B20948}" presName="wedge3Tx" presStyleLbl="node1" presStyleIdx="2" presStyleCnt="3">
        <dgm:presLayoutVars>
          <dgm:chMax val="0"/>
          <dgm:chPref val="0"/>
          <dgm:bulletEnabled val="1"/>
        </dgm:presLayoutVars>
      </dgm:prSet>
      <dgm:spPr/>
      <dgm:t>
        <a:bodyPr/>
        <a:lstStyle/>
        <a:p>
          <a:endParaRPr lang="en-US"/>
        </a:p>
      </dgm:t>
    </dgm:pt>
    <dgm:pt modelId="{69A7B64B-356B-4FAD-95E5-173B878735BA}" type="pres">
      <dgm:prSet presAssocID="{6E272348-CB5C-423C-B59A-8161474F4031}" presName="arrowWedge1" presStyleLbl="fgSibTrans2D1" presStyleIdx="0" presStyleCnt="3"/>
      <dgm:spPr/>
    </dgm:pt>
    <dgm:pt modelId="{A13505B8-7C06-4DD2-8948-B6750BA71713}" type="pres">
      <dgm:prSet presAssocID="{02AEF6DD-DF19-4C33-AE36-C7796098BA80}" presName="arrowWedge2" presStyleLbl="fgSibTrans2D1" presStyleIdx="1" presStyleCnt="3"/>
      <dgm:spPr/>
    </dgm:pt>
    <dgm:pt modelId="{D61339DA-5B6B-4FE9-B20F-9565094067E4}" type="pres">
      <dgm:prSet presAssocID="{46F14D0E-07A3-4BD2-BBE1-DB546E745AFE}" presName="arrowWedge3" presStyleLbl="fgSibTrans2D1" presStyleIdx="2" presStyleCnt="3"/>
      <dgm:spPr/>
    </dgm:pt>
  </dgm:ptLst>
  <dgm:cxnLst>
    <dgm:cxn modelId="{AECCC7FC-2B44-4AC7-8E7A-D511BB574C72}" srcId="{2B3D5EF6-ACF5-4F13-9CC9-056383B20948}" destId="{202AECFB-507B-436B-997C-AC56BE78A228}" srcOrd="0" destOrd="0" parTransId="{92362FA0-87A4-42FC-8967-C872392A92E6}" sibTransId="{6E272348-CB5C-423C-B59A-8161474F4031}"/>
    <dgm:cxn modelId="{152C7BA3-4633-46DA-ADD3-C58CE7E744BD}" type="presOf" srcId="{6FF800F5-A138-482F-9CDC-E8DD861B3E2D}" destId="{59E72C7A-8967-4240-81A1-0232FD9AEB8A}" srcOrd="0" destOrd="0" presId="urn:microsoft.com/office/officeart/2005/8/layout/cycle8"/>
    <dgm:cxn modelId="{C14AE8DE-0645-4A37-8504-D39C8418FEA8}" type="presOf" srcId="{2B3D5EF6-ACF5-4F13-9CC9-056383B20948}" destId="{B1BAF76D-AEDC-4D95-B195-C9DA37E4CBB2}" srcOrd="0" destOrd="0" presId="urn:microsoft.com/office/officeart/2005/8/layout/cycle8"/>
    <dgm:cxn modelId="{DA96422D-BC12-4513-92B6-33A5B5598A6E}" srcId="{2B3D5EF6-ACF5-4F13-9CC9-056383B20948}" destId="{6FF800F5-A138-482F-9CDC-E8DD861B3E2D}" srcOrd="2" destOrd="0" parTransId="{47FD5100-5AAD-4AC1-AEE9-08ACD4A80DBF}" sibTransId="{46F14D0E-07A3-4BD2-BBE1-DB546E745AFE}"/>
    <dgm:cxn modelId="{D07B9CAC-82CB-4B8C-8342-C3200BBAA3E8}" type="presOf" srcId="{202AECFB-507B-436B-997C-AC56BE78A228}" destId="{0E87A37B-880A-499D-A7E4-0F5F98B4F208}" srcOrd="1" destOrd="0" presId="urn:microsoft.com/office/officeart/2005/8/layout/cycle8"/>
    <dgm:cxn modelId="{3BF42B21-922F-40B3-9BB9-0B3D2EBBF705}" type="presOf" srcId="{999BA9CE-4FE1-43E1-99CF-AC2794360CD5}" destId="{440C6C86-20E6-473A-8A20-919C80C7765D}" srcOrd="0" destOrd="0" presId="urn:microsoft.com/office/officeart/2005/8/layout/cycle8"/>
    <dgm:cxn modelId="{CBA467A5-0A3E-4629-924A-D3E79F5A7702}" type="presOf" srcId="{6FF800F5-A138-482F-9CDC-E8DD861B3E2D}" destId="{13E00F47-D559-4097-82BD-603FBB8EF0CD}" srcOrd="1" destOrd="0" presId="urn:microsoft.com/office/officeart/2005/8/layout/cycle8"/>
    <dgm:cxn modelId="{62C03ACA-93EE-4C41-8143-382AF856B39B}" type="presOf" srcId="{999BA9CE-4FE1-43E1-99CF-AC2794360CD5}" destId="{1F96FD4A-8ED5-42F2-8B2B-494B48153709}" srcOrd="1" destOrd="0" presId="urn:microsoft.com/office/officeart/2005/8/layout/cycle8"/>
    <dgm:cxn modelId="{B99A6D55-6C08-45D5-8CD9-E5186DF686C9}" srcId="{2B3D5EF6-ACF5-4F13-9CC9-056383B20948}" destId="{999BA9CE-4FE1-43E1-99CF-AC2794360CD5}" srcOrd="1" destOrd="0" parTransId="{6EBAEF54-3652-42AA-A9FA-2986A63E5715}" sibTransId="{02AEF6DD-DF19-4C33-AE36-C7796098BA80}"/>
    <dgm:cxn modelId="{A4AAA9BF-F312-400E-AE5A-E2B7E8F4DA1E}" type="presOf" srcId="{202AECFB-507B-436B-997C-AC56BE78A228}" destId="{25CA43DE-2014-467A-A5A7-013A710543C9}" srcOrd="0" destOrd="0" presId="urn:microsoft.com/office/officeart/2005/8/layout/cycle8"/>
    <dgm:cxn modelId="{48243837-198B-4FDC-A7B7-4AD868346435}" type="presParOf" srcId="{B1BAF76D-AEDC-4D95-B195-C9DA37E4CBB2}" destId="{25CA43DE-2014-467A-A5A7-013A710543C9}" srcOrd="0" destOrd="0" presId="urn:microsoft.com/office/officeart/2005/8/layout/cycle8"/>
    <dgm:cxn modelId="{EF07C3B0-C613-4DE0-B252-D095EF51C648}" type="presParOf" srcId="{B1BAF76D-AEDC-4D95-B195-C9DA37E4CBB2}" destId="{45FC9937-AAF0-4C00-BCF8-FC0B2B762737}" srcOrd="1" destOrd="0" presId="urn:microsoft.com/office/officeart/2005/8/layout/cycle8"/>
    <dgm:cxn modelId="{B16A36CE-6D60-4E24-8E45-432FAA709063}" type="presParOf" srcId="{B1BAF76D-AEDC-4D95-B195-C9DA37E4CBB2}" destId="{CB9F85AA-3135-4BEF-8793-1395E9F25EA2}" srcOrd="2" destOrd="0" presId="urn:microsoft.com/office/officeart/2005/8/layout/cycle8"/>
    <dgm:cxn modelId="{D2D8A9A7-5C27-4A9E-8B35-CD21B8AC6744}" type="presParOf" srcId="{B1BAF76D-AEDC-4D95-B195-C9DA37E4CBB2}" destId="{0E87A37B-880A-499D-A7E4-0F5F98B4F208}" srcOrd="3" destOrd="0" presId="urn:microsoft.com/office/officeart/2005/8/layout/cycle8"/>
    <dgm:cxn modelId="{9E0697FF-AD28-4CA2-AE0F-9B5EE60771F6}" type="presParOf" srcId="{B1BAF76D-AEDC-4D95-B195-C9DA37E4CBB2}" destId="{440C6C86-20E6-473A-8A20-919C80C7765D}" srcOrd="4" destOrd="0" presId="urn:microsoft.com/office/officeart/2005/8/layout/cycle8"/>
    <dgm:cxn modelId="{F95C3B38-1CF0-4039-BF78-923333461D71}" type="presParOf" srcId="{B1BAF76D-AEDC-4D95-B195-C9DA37E4CBB2}" destId="{25C8AE74-ABFC-41D2-939F-046F38B014EF}" srcOrd="5" destOrd="0" presId="urn:microsoft.com/office/officeart/2005/8/layout/cycle8"/>
    <dgm:cxn modelId="{7A66F6E5-A9C2-4CAF-BA54-8CF77158606A}" type="presParOf" srcId="{B1BAF76D-AEDC-4D95-B195-C9DA37E4CBB2}" destId="{C089CE06-3D8B-4043-A0BC-7CE784795396}" srcOrd="6" destOrd="0" presId="urn:microsoft.com/office/officeart/2005/8/layout/cycle8"/>
    <dgm:cxn modelId="{1E5793BA-6E1E-4CFB-9F04-2916B4F24F5C}" type="presParOf" srcId="{B1BAF76D-AEDC-4D95-B195-C9DA37E4CBB2}" destId="{1F96FD4A-8ED5-42F2-8B2B-494B48153709}" srcOrd="7" destOrd="0" presId="urn:microsoft.com/office/officeart/2005/8/layout/cycle8"/>
    <dgm:cxn modelId="{F71441B0-1B9A-4C15-9028-D33A77B0DCD4}" type="presParOf" srcId="{B1BAF76D-AEDC-4D95-B195-C9DA37E4CBB2}" destId="{59E72C7A-8967-4240-81A1-0232FD9AEB8A}" srcOrd="8" destOrd="0" presId="urn:microsoft.com/office/officeart/2005/8/layout/cycle8"/>
    <dgm:cxn modelId="{21E2AEE7-D7E5-4FD4-840E-531D71D9F34E}" type="presParOf" srcId="{B1BAF76D-AEDC-4D95-B195-C9DA37E4CBB2}" destId="{AA6EE3B8-E824-45EA-8539-1A2DC4693D4C}" srcOrd="9" destOrd="0" presId="urn:microsoft.com/office/officeart/2005/8/layout/cycle8"/>
    <dgm:cxn modelId="{E3A84066-BCA7-4F7D-9166-75FC6769AD36}" type="presParOf" srcId="{B1BAF76D-AEDC-4D95-B195-C9DA37E4CBB2}" destId="{DC037891-8DA3-4DFD-92BF-03E1E4060F49}" srcOrd="10" destOrd="0" presId="urn:microsoft.com/office/officeart/2005/8/layout/cycle8"/>
    <dgm:cxn modelId="{44415B6D-EC4F-4469-B6AB-D60839B43433}" type="presParOf" srcId="{B1BAF76D-AEDC-4D95-B195-C9DA37E4CBB2}" destId="{13E00F47-D559-4097-82BD-603FBB8EF0CD}" srcOrd="11" destOrd="0" presId="urn:microsoft.com/office/officeart/2005/8/layout/cycle8"/>
    <dgm:cxn modelId="{D82BBE92-AE00-4106-8C8C-B7CBCA09F239}" type="presParOf" srcId="{B1BAF76D-AEDC-4D95-B195-C9DA37E4CBB2}" destId="{69A7B64B-356B-4FAD-95E5-173B878735BA}" srcOrd="12" destOrd="0" presId="urn:microsoft.com/office/officeart/2005/8/layout/cycle8"/>
    <dgm:cxn modelId="{FD5AF7C3-5705-40C1-B02F-DF0086DDCB6C}" type="presParOf" srcId="{B1BAF76D-AEDC-4D95-B195-C9DA37E4CBB2}" destId="{A13505B8-7C06-4DD2-8948-B6750BA71713}" srcOrd="13" destOrd="0" presId="urn:microsoft.com/office/officeart/2005/8/layout/cycle8"/>
    <dgm:cxn modelId="{CB396F8B-634A-4D8D-AD52-E90BF870DEA5}" type="presParOf" srcId="{B1BAF76D-AEDC-4D95-B195-C9DA37E4CBB2}" destId="{D61339DA-5B6B-4FE9-B20F-9565094067E4}"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1A11F-889C-49F9-92DF-7844915A1626}">
      <dsp:nvSpPr>
        <dsp:cNvPr id="0" name=""/>
        <dsp:cNvSpPr/>
      </dsp:nvSpPr>
      <dsp:spPr>
        <a:xfrm>
          <a:off x="3498" y="2376621"/>
          <a:ext cx="1084714" cy="1084714"/>
        </a:xfrm>
        <a:prstGeom prst="donut">
          <a:avLst>
            <a:gd name="adj" fmla="val 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3A320-2B0E-467E-9BC7-118D88ACABA0}">
      <dsp:nvSpPr>
        <dsp:cNvPr id="0" name=""/>
        <dsp:cNvSpPr/>
      </dsp:nvSpPr>
      <dsp:spPr>
        <a:xfrm rot="17700000">
          <a:off x="385702" y="1492357"/>
          <a:ext cx="1348420" cy="649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l" defTabSz="889000">
            <a:lnSpc>
              <a:spcPct val="90000"/>
            </a:lnSpc>
            <a:spcBef>
              <a:spcPct val="0"/>
            </a:spcBef>
            <a:spcAft>
              <a:spcPct val="35000"/>
            </a:spcAft>
          </a:pPr>
          <a:r>
            <a:rPr lang="en-US" sz="2000" kern="1200" dirty="0"/>
            <a:t>Back to School</a:t>
          </a:r>
        </a:p>
      </dsp:txBody>
      <dsp:txXfrm>
        <a:off x="385702" y="1492357"/>
        <a:ext cx="1348420" cy="649834"/>
      </dsp:txXfrm>
    </dsp:sp>
    <dsp:sp modelId="{8DA4D680-05DE-4295-A951-67C5FAE68E8E}">
      <dsp:nvSpPr>
        <dsp:cNvPr id="0" name=""/>
        <dsp:cNvSpPr/>
      </dsp:nvSpPr>
      <dsp:spPr>
        <a:xfrm>
          <a:off x="1169917" y="2637460"/>
          <a:ext cx="563035" cy="563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B88D1-5187-4D51-8DA0-D08251759FCA}">
      <dsp:nvSpPr>
        <dsp:cNvPr id="0" name=""/>
        <dsp:cNvSpPr/>
      </dsp:nvSpPr>
      <dsp:spPr>
        <a:xfrm rot="17700000">
          <a:off x="503078" y="3421117"/>
          <a:ext cx="1166447" cy="56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dirty="0"/>
            <a:t>A.S. Degree HIT</a:t>
          </a:r>
        </a:p>
      </dsp:txBody>
      <dsp:txXfrm>
        <a:off x="503078" y="3421117"/>
        <a:ext cx="1166447" cy="562417"/>
      </dsp:txXfrm>
    </dsp:sp>
    <dsp:sp modelId="{AC89DF7B-8615-4E21-8D3E-9BB5FBA71F66}">
      <dsp:nvSpPr>
        <dsp:cNvPr id="0" name=""/>
        <dsp:cNvSpPr/>
      </dsp:nvSpPr>
      <dsp:spPr>
        <a:xfrm rot="17700000">
          <a:off x="1233344" y="1854422"/>
          <a:ext cx="1166447" cy="562417"/>
        </a:xfrm>
        <a:prstGeom prst="rect">
          <a:avLst/>
        </a:prstGeom>
        <a:noFill/>
        <a:ln>
          <a:noFill/>
        </a:ln>
        <a:effectLst/>
      </dsp:spPr>
      <dsp:style>
        <a:lnRef idx="0">
          <a:scrgbClr r="0" g="0" b="0"/>
        </a:lnRef>
        <a:fillRef idx="0">
          <a:scrgbClr r="0" g="0" b="0"/>
        </a:fillRef>
        <a:effectRef idx="0">
          <a:scrgbClr r="0" g="0" b="0"/>
        </a:effectRef>
        <a:fontRef idx="minor"/>
      </dsp:style>
    </dsp:sp>
    <dsp:sp modelId="{565CF827-8DDC-4BDB-86AF-C2928E756B48}">
      <dsp:nvSpPr>
        <dsp:cNvPr id="0" name=""/>
        <dsp:cNvSpPr/>
      </dsp:nvSpPr>
      <dsp:spPr>
        <a:xfrm>
          <a:off x="1814571" y="2637460"/>
          <a:ext cx="563035" cy="563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E3BE4-054B-4F6C-BFDA-C396C985F29D}">
      <dsp:nvSpPr>
        <dsp:cNvPr id="0" name=""/>
        <dsp:cNvSpPr/>
      </dsp:nvSpPr>
      <dsp:spPr>
        <a:xfrm rot="17700000">
          <a:off x="1147732" y="3421117"/>
          <a:ext cx="1166447" cy="56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dirty="0"/>
            <a:t>Passed RHIT</a:t>
          </a:r>
        </a:p>
      </dsp:txBody>
      <dsp:txXfrm>
        <a:off x="1147732" y="3421117"/>
        <a:ext cx="1166447" cy="562417"/>
      </dsp:txXfrm>
    </dsp:sp>
    <dsp:sp modelId="{3D4764E1-3DBE-481F-AFD1-717FF02773DA}">
      <dsp:nvSpPr>
        <dsp:cNvPr id="0" name=""/>
        <dsp:cNvSpPr/>
      </dsp:nvSpPr>
      <dsp:spPr>
        <a:xfrm rot="17700000">
          <a:off x="1877997" y="1854422"/>
          <a:ext cx="1166447" cy="562417"/>
        </a:xfrm>
        <a:prstGeom prst="rect">
          <a:avLst/>
        </a:prstGeom>
        <a:noFill/>
        <a:ln>
          <a:noFill/>
        </a:ln>
        <a:effectLst/>
      </dsp:spPr>
      <dsp:style>
        <a:lnRef idx="0">
          <a:scrgbClr r="0" g="0" b="0"/>
        </a:lnRef>
        <a:fillRef idx="0">
          <a:scrgbClr r="0" g="0" b="0"/>
        </a:fillRef>
        <a:effectRef idx="0">
          <a:scrgbClr r="0" g="0" b="0"/>
        </a:effectRef>
        <a:fontRef idx="minor"/>
      </dsp:style>
    </dsp:sp>
    <dsp:sp modelId="{0D86243E-D606-4697-A1A8-7EF435F8B34F}">
      <dsp:nvSpPr>
        <dsp:cNvPr id="0" name=""/>
        <dsp:cNvSpPr/>
      </dsp:nvSpPr>
      <dsp:spPr>
        <a:xfrm>
          <a:off x="2459311" y="2376621"/>
          <a:ext cx="1084714" cy="1084714"/>
        </a:xfrm>
        <a:prstGeom prst="donut">
          <a:avLst>
            <a:gd name="adj" fmla="val 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13C62A-2231-4330-9744-1D757A0DE4C6}">
      <dsp:nvSpPr>
        <dsp:cNvPr id="0" name=""/>
        <dsp:cNvSpPr/>
      </dsp:nvSpPr>
      <dsp:spPr>
        <a:xfrm rot="17700000">
          <a:off x="2841515" y="1492357"/>
          <a:ext cx="1348420" cy="649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l" defTabSz="889000">
            <a:lnSpc>
              <a:spcPct val="90000"/>
            </a:lnSpc>
            <a:spcBef>
              <a:spcPct val="0"/>
            </a:spcBef>
            <a:spcAft>
              <a:spcPct val="35000"/>
            </a:spcAft>
          </a:pPr>
          <a:r>
            <a:rPr lang="en-US" sz="2000" kern="1200" dirty="0"/>
            <a:t>First job in the field</a:t>
          </a:r>
        </a:p>
      </dsp:txBody>
      <dsp:txXfrm>
        <a:off x="2841515" y="1492357"/>
        <a:ext cx="1348420" cy="649834"/>
      </dsp:txXfrm>
    </dsp:sp>
    <dsp:sp modelId="{5A4DBE03-E94F-40E8-8443-7987771395BC}">
      <dsp:nvSpPr>
        <dsp:cNvPr id="0" name=""/>
        <dsp:cNvSpPr/>
      </dsp:nvSpPr>
      <dsp:spPr>
        <a:xfrm>
          <a:off x="3625730" y="2637460"/>
          <a:ext cx="563035" cy="563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9D63CE-56B2-423C-80CE-F5E6B51A276C}">
      <dsp:nvSpPr>
        <dsp:cNvPr id="0" name=""/>
        <dsp:cNvSpPr/>
      </dsp:nvSpPr>
      <dsp:spPr>
        <a:xfrm rot="17700000">
          <a:off x="2958891" y="3421117"/>
          <a:ext cx="1166447" cy="56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dirty="0"/>
            <a:t>B.S. HIM</a:t>
          </a:r>
        </a:p>
      </dsp:txBody>
      <dsp:txXfrm>
        <a:off x="2958891" y="3421117"/>
        <a:ext cx="1166447" cy="562417"/>
      </dsp:txXfrm>
    </dsp:sp>
    <dsp:sp modelId="{8E544255-27B9-48F9-92C2-D41007B3F98C}">
      <dsp:nvSpPr>
        <dsp:cNvPr id="0" name=""/>
        <dsp:cNvSpPr/>
      </dsp:nvSpPr>
      <dsp:spPr>
        <a:xfrm rot="17700000">
          <a:off x="3689157" y="1854422"/>
          <a:ext cx="1166447" cy="562417"/>
        </a:xfrm>
        <a:prstGeom prst="rect">
          <a:avLst/>
        </a:prstGeom>
        <a:noFill/>
        <a:ln>
          <a:noFill/>
        </a:ln>
        <a:effectLst/>
      </dsp:spPr>
      <dsp:style>
        <a:lnRef idx="0">
          <a:scrgbClr r="0" g="0" b="0"/>
        </a:lnRef>
        <a:fillRef idx="0">
          <a:scrgbClr r="0" g="0" b="0"/>
        </a:fillRef>
        <a:effectRef idx="0">
          <a:scrgbClr r="0" g="0" b="0"/>
        </a:effectRef>
        <a:fontRef idx="minor"/>
      </dsp:style>
    </dsp:sp>
    <dsp:sp modelId="{A4B4D4B0-84A1-458B-AC61-1952005464DD}">
      <dsp:nvSpPr>
        <dsp:cNvPr id="0" name=""/>
        <dsp:cNvSpPr/>
      </dsp:nvSpPr>
      <dsp:spPr>
        <a:xfrm>
          <a:off x="4270383" y="2637460"/>
          <a:ext cx="563035" cy="563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9E2296-458F-4C7F-BD29-39217B65B649}">
      <dsp:nvSpPr>
        <dsp:cNvPr id="0" name=""/>
        <dsp:cNvSpPr/>
      </dsp:nvSpPr>
      <dsp:spPr>
        <a:xfrm rot="17700000">
          <a:off x="3603545" y="3421117"/>
          <a:ext cx="1166447" cy="56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dirty="0"/>
            <a:t>Promoted to director</a:t>
          </a:r>
        </a:p>
      </dsp:txBody>
      <dsp:txXfrm>
        <a:off x="3603545" y="3421117"/>
        <a:ext cx="1166447" cy="562417"/>
      </dsp:txXfrm>
    </dsp:sp>
    <dsp:sp modelId="{4EA67EF8-444D-4986-B7D9-60886DC103E1}">
      <dsp:nvSpPr>
        <dsp:cNvPr id="0" name=""/>
        <dsp:cNvSpPr/>
      </dsp:nvSpPr>
      <dsp:spPr>
        <a:xfrm rot="17700000">
          <a:off x="4333810" y="1854422"/>
          <a:ext cx="1166447" cy="562417"/>
        </a:xfrm>
        <a:prstGeom prst="rect">
          <a:avLst/>
        </a:prstGeom>
        <a:noFill/>
        <a:ln>
          <a:noFill/>
        </a:ln>
        <a:effectLst/>
      </dsp:spPr>
      <dsp:style>
        <a:lnRef idx="0">
          <a:scrgbClr r="0" g="0" b="0"/>
        </a:lnRef>
        <a:fillRef idx="0">
          <a:scrgbClr r="0" g="0" b="0"/>
        </a:fillRef>
        <a:effectRef idx="0">
          <a:scrgbClr r="0" g="0" b="0"/>
        </a:effectRef>
        <a:fontRef idx="minor"/>
      </dsp:style>
    </dsp:sp>
    <dsp:sp modelId="{5B06115C-BFA4-44C4-9FA4-46509E3364EB}">
      <dsp:nvSpPr>
        <dsp:cNvPr id="0" name=""/>
        <dsp:cNvSpPr/>
      </dsp:nvSpPr>
      <dsp:spPr>
        <a:xfrm>
          <a:off x="4915037" y="2637460"/>
          <a:ext cx="563035" cy="563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C1496-FC17-4F59-A78D-C8133639A5FF}">
      <dsp:nvSpPr>
        <dsp:cNvPr id="0" name=""/>
        <dsp:cNvSpPr/>
      </dsp:nvSpPr>
      <dsp:spPr>
        <a:xfrm rot="17700000">
          <a:off x="4248198" y="3421117"/>
          <a:ext cx="1166447" cy="56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dirty="0"/>
            <a:t>Passed RHIA</a:t>
          </a:r>
        </a:p>
      </dsp:txBody>
      <dsp:txXfrm>
        <a:off x="4248198" y="3421117"/>
        <a:ext cx="1166447" cy="562417"/>
      </dsp:txXfrm>
    </dsp:sp>
    <dsp:sp modelId="{5DECA313-54D5-4583-B8D8-90C6F01E9666}">
      <dsp:nvSpPr>
        <dsp:cNvPr id="0" name=""/>
        <dsp:cNvSpPr/>
      </dsp:nvSpPr>
      <dsp:spPr>
        <a:xfrm rot="17700000">
          <a:off x="4978464" y="1854422"/>
          <a:ext cx="1166447" cy="562417"/>
        </a:xfrm>
        <a:prstGeom prst="rect">
          <a:avLst/>
        </a:prstGeom>
        <a:noFill/>
        <a:ln>
          <a:noFill/>
        </a:ln>
        <a:effectLst/>
      </dsp:spPr>
      <dsp:style>
        <a:lnRef idx="0">
          <a:scrgbClr r="0" g="0" b="0"/>
        </a:lnRef>
        <a:fillRef idx="0">
          <a:scrgbClr r="0" g="0" b="0"/>
        </a:fillRef>
        <a:effectRef idx="0">
          <a:scrgbClr r="0" g="0" b="0"/>
        </a:effectRef>
        <a:fontRef idx="minor"/>
      </dsp:style>
    </dsp:sp>
    <dsp:sp modelId="{B50620DE-8C6E-44E7-A86B-26D7C965EF24}">
      <dsp:nvSpPr>
        <dsp:cNvPr id="0" name=""/>
        <dsp:cNvSpPr/>
      </dsp:nvSpPr>
      <dsp:spPr>
        <a:xfrm>
          <a:off x="5559690" y="2637460"/>
          <a:ext cx="563035" cy="563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847407-A730-429D-9354-FD3123594022}">
      <dsp:nvSpPr>
        <dsp:cNvPr id="0" name=""/>
        <dsp:cNvSpPr/>
      </dsp:nvSpPr>
      <dsp:spPr>
        <a:xfrm rot="17700000">
          <a:off x="4892852" y="3421117"/>
          <a:ext cx="1166447" cy="56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dirty="0"/>
            <a:t>M.S. HIM</a:t>
          </a:r>
        </a:p>
      </dsp:txBody>
      <dsp:txXfrm>
        <a:off x="4892852" y="3421117"/>
        <a:ext cx="1166447" cy="562417"/>
      </dsp:txXfrm>
    </dsp:sp>
    <dsp:sp modelId="{F069CC81-F52A-400E-BBCC-BB58F51542BB}">
      <dsp:nvSpPr>
        <dsp:cNvPr id="0" name=""/>
        <dsp:cNvSpPr/>
      </dsp:nvSpPr>
      <dsp:spPr>
        <a:xfrm rot="17700000">
          <a:off x="5623117" y="1854422"/>
          <a:ext cx="1166447" cy="562417"/>
        </a:xfrm>
        <a:prstGeom prst="rect">
          <a:avLst/>
        </a:prstGeom>
        <a:noFill/>
        <a:ln>
          <a:noFill/>
        </a:ln>
        <a:effectLst/>
      </dsp:spPr>
      <dsp:style>
        <a:lnRef idx="0">
          <a:scrgbClr r="0" g="0" b="0"/>
        </a:lnRef>
        <a:fillRef idx="0">
          <a:scrgbClr r="0" g="0" b="0"/>
        </a:fillRef>
        <a:effectRef idx="0">
          <a:scrgbClr r="0" g="0" b="0"/>
        </a:effectRef>
        <a:fontRef idx="minor"/>
      </dsp:style>
    </dsp:sp>
    <dsp:sp modelId="{178FB35B-0538-4528-B836-C2B5E2AFAE9E}">
      <dsp:nvSpPr>
        <dsp:cNvPr id="0" name=""/>
        <dsp:cNvSpPr/>
      </dsp:nvSpPr>
      <dsp:spPr>
        <a:xfrm>
          <a:off x="6204430" y="2376621"/>
          <a:ext cx="1084714" cy="1084714"/>
        </a:xfrm>
        <a:prstGeom prst="donut">
          <a:avLst>
            <a:gd name="adj" fmla="val 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94A115-B9FD-4C91-894E-2FCD1F1C433E}">
      <dsp:nvSpPr>
        <dsp:cNvPr id="0" name=""/>
        <dsp:cNvSpPr/>
      </dsp:nvSpPr>
      <dsp:spPr>
        <a:xfrm rot="17700000">
          <a:off x="6586635" y="1492357"/>
          <a:ext cx="1348420" cy="649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l" defTabSz="889000">
            <a:lnSpc>
              <a:spcPct val="90000"/>
            </a:lnSpc>
            <a:spcBef>
              <a:spcPct val="0"/>
            </a:spcBef>
            <a:spcAft>
              <a:spcPct val="35000"/>
            </a:spcAft>
          </a:pPr>
          <a:r>
            <a:rPr lang="en-US" sz="2000" kern="1200" dirty="0"/>
            <a:t>Change in Scenery</a:t>
          </a:r>
        </a:p>
      </dsp:txBody>
      <dsp:txXfrm>
        <a:off x="6586635" y="1492357"/>
        <a:ext cx="1348420" cy="649834"/>
      </dsp:txXfrm>
    </dsp:sp>
    <dsp:sp modelId="{93D679AD-74DC-4145-9298-164E57FF883D}">
      <dsp:nvSpPr>
        <dsp:cNvPr id="0" name=""/>
        <dsp:cNvSpPr/>
      </dsp:nvSpPr>
      <dsp:spPr>
        <a:xfrm>
          <a:off x="7370850" y="2637460"/>
          <a:ext cx="563035" cy="563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5CE4E-62FC-4EF7-B3A5-DC7C534B11D9}">
      <dsp:nvSpPr>
        <dsp:cNvPr id="0" name=""/>
        <dsp:cNvSpPr/>
      </dsp:nvSpPr>
      <dsp:spPr>
        <a:xfrm rot="17700000">
          <a:off x="6704011" y="3421117"/>
          <a:ext cx="1166447" cy="56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a:t>Survived first year!</a:t>
          </a:r>
          <a:endParaRPr lang="en-US" sz="1700" kern="1200" dirty="0"/>
        </a:p>
      </dsp:txBody>
      <dsp:txXfrm>
        <a:off x="6704011" y="3421117"/>
        <a:ext cx="1166447" cy="562417"/>
      </dsp:txXfrm>
    </dsp:sp>
    <dsp:sp modelId="{590E39DD-2216-46CA-8799-F8997CBC8AE2}">
      <dsp:nvSpPr>
        <dsp:cNvPr id="0" name=""/>
        <dsp:cNvSpPr/>
      </dsp:nvSpPr>
      <dsp:spPr>
        <a:xfrm rot="17700000">
          <a:off x="7434276" y="1854422"/>
          <a:ext cx="1166447" cy="562417"/>
        </a:xfrm>
        <a:prstGeom prst="rect">
          <a:avLst/>
        </a:prstGeom>
        <a:noFill/>
        <a:ln>
          <a:noFill/>
        </a:ln>
        <a:effectLst/>
      </dsp:spPr>
      <dsp:style>
        <a:lnRef idx="0">
          <a:scrgbClr r="0" g="0" b="0"/>
        </a:lnRef>
        <a:fillRef idx="0">
          <a:scrgbClr r="0" g="0" b="0"/>
        </a:fillRef>
        <a:effectRef idx="0">
          <a:scrgbClr r="0" g="0" b="0"/>
        </a:effectRef>
        <a:fontRef idx="minor"/>
      </dsp:style>
    </dsp:sp>
    <dsp:sp modelId="{B3EB4744-63C6-4DD0-A1EA-7135D8F4064F}">
      <dsp:nvSpPr>
        <dsp:cNvPr id="0" name=""/>
        <dsp:cNvSpPr/>
      </dsp:nvSpPr>
      <dsp:spPr>
        <a:xfrm>
          <a:off x="8015503" y="2637460"/>
          <a:ext cx="563035" cy="563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23248-591F-47B4-A392-D53F52CDAF39}">
      <dsp:nvSpPr>
        <dsp:cNvPr id="0" name=""/>
        <dsp:cNvSpPr/>
      </dsp:nvSpPr>
      <dsp:spPr>
        <a:xfrm rot="17700000">
          <a:off x="7348665" y="3421117"/>
          <a:ext cx="1166447" cy="56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dirty="0"/>
            <a:t>ACUE</a:t>
          </a:r>
        </a:p>
      </dsp:txBody>
      <dsp:txXfrm>
        <a:off x="7348665" y="3421117"/>
        <a:ext cx="1166447" cy="562417"/>
      </dsp:txXfrm>
    </dsp:sp>
    <dsp:sp modelId="{84C1088C-7810-4810-B532-6B2437913A83}">
      <dsp:nvSpPr>
        <dsp:cNvPr id="0" name=""/>
        <dsp:cNvSpPr/>
      </dsp:nvSpPr>
      <dsp:spPr>
        <a:xfrm rot="17700000">
          <a:off x="8078930" y="1854422"/>
          <a:ext cx="1166447" cy="562417"/>
        </a:xfrm>
        <a:prstGeom prst="rect">
          <a:avLst/>
        </a:prstGeom>
        <a:noFill/>
        <a:ln>
          <a:noFill/>
        </a:ln>
        <a:effectLst/>
      </dsp:spPr>
      <dsp:style>
        <a:lnRef idx="0">
          <a:scrgbClr r="0" g="0" b="0"/>
        </a:lnRef>
        <a:fillRef idx="0">
          <a:scrgbClr r="0" g="0" b="0"/>
        </a:fillRef>
        <a:effectRef idx="0">
          <a:scrgbClr r="0" g="0" b="0"/>
        </a:effectRef>
        <a:fontRef idx="minor"/>
      </dsp:style>
    </dsp:sp>
    <dsp:sp modelId="{3D87EA71-25D6-48C4-9634-82C298F8F51B}">
      <dsp:nvSpPr>
        <dsp:cNvPr id="0" name=""/>
        <dsp:cNvSpPr/>
      </dsp:nvSpPr>
      <dsp:spPr>
        <a:xfrm>
          <a:off x="8660157" y="2637460"/>
          <a:ext cx="563035" cy="563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52F2D6-B621-4F96-A7DC-4795913CFD67}">
      <dsp:nvSpPr>
        <dsp:cNvPr id="0" name=""/>
        <dsp:cNvSpPr/>
      </dsp:nvSpPr>
      <dsp:spPr>
        <a:xfrm rot="17700000">
          <a:off x="7993318" y="3421117"/>
          <a:ext cx="1166447" cy="56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dirty="0"/>
            <a:t>AFC Conference</a:t>
          </a:r>
        </a:p>
      </dsp:txBody>
      <dsp:txXfrm>
        <a:off x="7993318" y="3421117"/>
        <a:ext cx="1166447" cy="562417"/>
      </dsp:txXfrm>
    </dsp:sp>
    <dsp:sp modelId="{40987CE4-C808-4EE4-AD6C-193C2BCD04DF}">
      <dsp:nvSpPr>
        <dsp:cNvPr id="0" name=""/>
        <dsp:cNvSpPr/>
      </dsp:nvSpPr>
      <dsp:spPr>
        <a:xfrm rot="17700000">
          <a:off x="8723583" y="1854422"/>
          <a:ext cx="1166447" cy="562417"/>
        </a:xfrm>
        <a:prstGeom prst="rect">
          <a:avLst/>
        </a:prstGeom>
        <a:noFill/>
        <a:ln>
          <a:noFill/>
        </a:ln>
        <a:effectLst/>
      </dsp:spPr>
      <dsp:style>
        <a:lnRef idx="0">
          <a:scrgbClr r="0" g="0" b="0"/>
        </a:lnRef>
        <a:fillRef idx="0">
          <a:scrgbClr r="0" g="0" b="0"/>
        </a:fillRef>
        <a:effectRef idx="0">
          <a:scrgbClr r="0" g="0" b="0"/>
        </a:effectRef>
        <a:fontRef idx="minor"/>
      </dsp:style>
    </dsp:sp>
    <dsp:sp modelId="{C8328903-29FD-4E8A-880B-16314B0CFA9F}">
      <dsp:nvSpPr>
        <dsp:cNvPr id="0" name=""/>
        <dsp:cNvSpPr/>
      </dsp:nvSpPr>
      <dsp:spPr>
        <a:xfrm>
          <a:off x="9304810" y="2637460"/>
          <a:ext cx="563035" cy="56303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C39DC-A3B7-412A-8347-2CB3875BE881}">
      <dsp:nvSpPr>
        <dsp:cNvPr id="0" name=""/>
        <dsp:cNvSpPr/>
      </dsp:nvSpPr>
      <dsp:spPr>
        <a:xfrm rot="17700000">
          <a:off x="8637971" y="3421117"/>
          <a:ext cx="1166447" cy="56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dirty="0"/>
            <a:t>?????</a:t>
          </a:r>
        </a:p>
      </dsp:txBody>
      <dsp:txXfrm>
        <a:off x="8637971" y="3421117"/>
        <a:ext cx="1166447" cy="562417"/>
      </dsp:txXfrm>
    </dsp:sp>
    <dsp:sp modelId="{E0801F42-D9D7-4121-8EA7-37E2F6C10CE6}">
      <dsp:nvSpPr>
        <dsp:cNvPr id="0" name=""/>
        <dsp:cNvSpPr/>
      </dsp:nvSpPr>
      <dsp:spPr>
        <a:xfrm rot="17700000">
          <a:off x="9368237" y="1854422"/>
          <a:ext cx="1166447" cy="56241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A43DE-2014-467A-A5A7-013A710543C9}">
      <dsp:nvSpPr>
        <dsp:cNvPr id="0" name=""/>
        <dsp:cNvSpPr/>
      </dsp:nvSpPr>
      <dsp:spPr>
        <a:xfrm>
          <a:off x="2181183" y="389858"/>
          <a:ext cx="5038172" cy="5038172"/>
        </a:xfrm>
        <a:prstGeom prst="pie">
          <a:avLst>
            <a:gd name="adj1" fmla="val 16200000"/>
            <a:gd name="adj2" fmla="val 18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a:t>Explore the Concept</a:t>
          </a:r>
        </a:p>
      </dsp:txBody>
      <dsp:txXfrm>
        <a:off x="4836419" y="1457471"/>
        <a:ext cx="1799347" cy="1499456"/>
      </dsp:txXfrm>
    </dsp:sp>
    <dsp:sp modelId="{440C6C86-20E6-473A-8A20-919C80C7765D}">
      <dsp:nvSpPr>
        <dsp:cNvPr id="0" name=""/>
        <dsp:cNvSpPr/>
      </dsp:nvSpPr>
      <dsp:spPr>
        <a:xfrm>
          <a:off x="2077420" y="569793"/>
          <a:ext cx="5038172" cy="5038172"/>
        </a:xfrm>
        <a:prstGeom prst="pie">
          <a:avLst>
            <a:gd name="adj1" fmla="val 1800000"/>
            <a:gd name="adj2" fmla="val 90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a:t>Introduce the Concept</a:t>
          </a:r>
        </a:p>
      </dsp:txBody>
      <dsp:txXfrm>
        <a:off x="3276985" y="3838607"/>
        <a:ext cx="2699020" cy="1319521"/>
      </dsp:txXfrm>
    </dsp:sp>
    <dsp:sp modelId="{59E72C7A-8967-4240-81A1-0232FD9AEB8A}">
      <dsp:nvSpPr>
        <dsp:cNvPr id="0" name=""/>
        <dsp:cNvSpPr/>
      </dsp:nvSpPr>
      <dsp:spPr>
        <a:xfrm>
          <a:off x="1973658" y="389858"/>
          <a:ext cx="5038172" cy="5038172"/>
        </a:xfrm>
        <a:prstGeom prst="pie">
          <a:avLst>
            <a:gd name="adj1" fmla="val 90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a:t>Apply the Concept</a:t>
          </a:r>
        </a:p>
      </dsp:txBody>
      <dsp:txXfrm>
        <a:off x="2557246" y="1457471"/>
        <a:ext cx="1799347" cy="1499456"/>
      </dsp:txXfrm>
    </dsp:sp>
    <dsp:sp modelId="{69A7B64B-356B-4FAD-95E5-173B878735BA}">
      <dsp:nvSpPr>
        <dsp:cNvPr id="0" name=""/>
        <dsp:cNvSpPr/>
      </dsp:nvSpPr>
      <dsp:spPr>
        <a:xfrm>
          <a:off x="1869712" y="77971"/>
          <a:ext cx="5661945" cy="566194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3505B8-7C06-4DD2-8948-B6750BA71713}">
      <dsp:nvSpPr>
        <dsp:cNvPr id="0" name=""/>
        <dsp:cNvSpPr/>
      </dsp:nvSpPr>
      <dsp:spPr>
        <a:xfrm>
          <a:off x="1765534" y="257587"/>
          <a:ext cx="5661945" cy="566194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1339DA-5B6B-4FE9-B20F-9565094067E4}">
      <dsp:nvSpPr>
        <dsp:cNvPr id="0" name=""/>
        <dsp:cNvSpPr/>
      </dsp:nvSpPr>
      <dsp:spPr>
        <a:xfrm>
          <a:off x="1661355" y="77971"/>
          <a:ext cx="5661945" cy="566194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7D4D4-6C91-4FFD-964C-65ED60FD29F9}" type="datetimeFigureOut">
              <a:rPr lang="en-US" smtClean="0"/>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524B2-3F5C-42E0-989C-A3FFC7CE0AEB}" type="slidenum">
              <a:rPr lang="en-US" smtClean="0"/>
              <a:t>‹#›</a:t>
            </a:fld>
            <a:endParaRPr lang="en-US"/>
          </a:p>
        </p:txBody>
      </p:sp>
    </p:spTree>
    <p:extLst>
      <p:ext uri="{BB962C8B-B14F-4D97-AF65-F5344CB8AC3E}">
        <p14:creationId xmlns:p14="http://schemas.microsoft.com/office/powerpoint/2010/main" val="355447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1</a:t>
            </a:fld>
            <a:endParaRPr lang="en-US"/>
          </a:p>
        </p:txBody>
      </p:sp>
    </p:spTree>
    <p:extLst>
      <p:ext uri="{BB962C8B-B14F-4D97-AF65-F5344CB8AC3E}">
        <p14:creationId xmlns:p14="http://schemas.microsoft.com/office/powerpoint/2010/main" val="357144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Grover and Anne Hendricks “Accommodating Specific Learning Disorders in the Classroom: Minor Effort, Major Benefits.” – an accommodation for input disorders – inputting “ability to understand and receive information.” </a:t>
            </a:r>
            <a:r>
              <a:rPr lang="en-US" dirty="0" smtClean="0"/>
              <a:t>due </a:t>
            </a:r>
            <a:r>
              <a:rPr lang="en-US" dirty="0" err="1" smtClean="0"/>
              <a:t>tp</a:t>
            </a:r>
            <a:r>
              <a:rPr lang="en-US" dirty="0" smtClean="0"/>
              <a:t> poor </a:t>
            </a:r>
            <a:r>
              <a:rPr lang="en-US" dirty="0"/>
              <a:t>auditory discrimination, can’t follow organizational patterns of lecture, cannot </a:t>
            </a:r>
            <a:r>
              <a:rPr lang="en-US" dirty="0" smtClean="0"/>
              <a:t>differentiate </a:t>
            </a:r>
            <a:r>
              <a:rPr lang="en-US" dirty="0"/>
              <a:t>what’s most important vs. least important</a:t>
            </a:r>
          </a:p>
          <a:p>
            <a:endParaRPr lang="en-US" dirty="0"/>
          </a:p>
          <a:p>
            <a:r>
              <a:rPr lang="en-US" dirty="0" smtClean="0"/>
              <a:t>Kinesthetic </a:t>
            </a:r>
            <a:r>
              <a:rPr lang="en-US" dirty="0"/>
              <a:t>activity – keeps student</a:t>
            </a:r>
            <a:r>
              <a:rPr lang="en-US" baseline="0" dirty="0"/>
              <a:t> focused, helps identify areas they missed, shows the relationship amongst all information covered – connections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Benefits:</a:t>
            </a:r>
            <a:r>
              <a:rPr lang="en-US" baseline="0" dirty="0" smtClean="0"/>
              <a:t> easier to fill in gaps or areas missed, less questions, peer-peer support, teaches students how to follow lecture patterns.</a:t>
            </a:r>
            <a:endParaRPr lang="en-US" dirty="0" smtClean="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34524B2-3F5C-42E0-989C-A3FFC7CE0AEB}" type="slidenum">
              <a:rPr lang="en-US" smtClean="0"/>
              <a:t>10</a:t>
            </a:fld>
            <a:endParaRPr lang="en-US"/>
          </a:p>
        </p:txBody>
      </p:sp>
    </p:spTree>
    <p:extLst>
      <p:ext uri="{BB962C8B-B14F-4D97-AF65-F5344CB8AC3E}">
        <p14:creationId xmlns:p14="http://schemas.microsoft.com/office/powerpoint/2010/main" val="119341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Steven Brookfield, University of St. Thomas and a John Ireland endowed chair – lecture gets a bad rap because it’s been misused. ACUE suggests divide your lectures into 10-15 minute segments as research suggests this is how long they pay attention on average. After 10-12 minutes, attention starts to fade, basic blocks and connections, cannot differentiate between what is most important vs. not as important. Lectures become not as</a:t>
            </a:r>
            <a:r>
              <a:rPr lang="en-US" baseline="0" dirty="0"/>
              <a:t> effective.</a:t>
            </a:r>
            <a:endParaRPr lang="en-US" dirty="0"/>
          </a:p>
          <a:p>
            <a:endParaRPr lang="en-US" dirty="0"/>
          </a:p>
          <a:p>
            <a:r>
              <a:rPr lang="en-US" dirty="0"/>
              <a:t>Breaks allow them to refocus, shake it off, check in with each other, compare notes, ask/formulate questions.</a:t>
            </a:r>
          </a:p>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11</a:t>
            </a:fld>
            <a:endParaRPr lang="en-US"/>
          </a:p>
        </p:txBody>
      </p:sp>
    </p:spTree>
    <p:extLst>
      <p:ext uri="{BB962C8B-B14F-4D97-AF65-F5344CB8AC3E}">
        <p14:creationId xmlns:p14="http://schemas.microsoft.com/office/powerpoint/2010/main" val="2663966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12</a:t>
            </a:fld>
            <a:endParaRPr lang="en-US"/>
          </a:p>
        </p:txBody>
      </p:sp>
    </p:spTree>
    <p:extLst>
      <p:ext uri="{BB962C8B-B14F-4D97-AF65-F5344CB8AC3E}">
        <p14:creationId xmlns:p14="http://schemas.microsoft.com/office/powerpoint/2010/main" val="260957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so what, now what is a reflective model developed by Gary Rolfe, Dawn Freshwater, Melanie Jasper in 2001. </a:t>
            </a:r>
          </a:p>
          <a:p>
            <a:endParaRPr lang="en-US" dirty="0"/>
          </a:p>
          <a:p>
            <a:r>
              <a:rPr lang="en-US" dirty="0"/>
              <a:t>What- describe the situation</a:t>
            </a:r>
          </a:p>
          <a:p>
            <a:r>
              <a:rPr lang="en-US" dirty="0"/>
              <a:t>So What- What have you learned, what are the results, analysis, etc.</a:t>
            </a:r>
          </a:p>
          <a:p>
            <a:r>
              <a:rPr lang="en-US" dirty="0"/>
              <a:t>Now What – identify future steps/needs/connections, how will you apply new </a:t>
            </a:r>
            <a:r>
              <a:rPr lang="en-US" dirty="0" smtClean="0"/>
              <a:t>knowledge</a:t>
            </a:r>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13</a:t>
            </a:fld>
            <a:endParaRPr lang="en-US"/>
          </a:p>
        </p:txBody>
      </p:sp>
    </p:spTree>
    <p:extLst>
      <p:ext uri="{BB962C8B-B14F-4D97-AF65-F5344CB8AC3E}">
        <p14:creationId xmlns:p14="http://schemas.microsoft.com/office/powerpoint/2010/main" val="3704474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test questions!</a:t>
            </a:r>
          </a:p>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14</a:t>
            </a:fld>
            <a:endParaRPr lang="en-US"/>
          </a:p>
        </p:txBody>
      </p:sp>
    </p:spTree>
    <p:extLst>
      <p:ext uri="{BB962C8B-B14F-4D97-AF65-F5344CB8AC3E}">
        <p14:creationId xmlns:p14="http://schemas.microsoft.com/office/powerpoint/2010/main" val="36316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15</a:t>
            </a:fld>
            <a:endParaRPr lang="en-US"/>
          </a:p>
        </p:txBody>
      </p:sp>
    </p:spTree>
    <p:extLst>
      <p:ext uri="{BB962C8B-B14F-4D97-AF65-F5344CB8AC3E}">
        <p14:creationId xmlns:p14="http://schemas.microsoft.com/office/powerpoint/2010/main" val="1183655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technique</a:t>
            </a:r>
            <a:r>
              <a:rPr lang="en-US" baseline="0" dirty="0"/>
              <a:t> to check for understanding </a:t>
            </a:r>
          </a:p>
          <a:p>
            <a:endParaRPr lang="en-US" baseline="0" dirty="0"/>
          </a:p>
          <a:p>
            <a:r>
              <a:rPr lang="en-US" baseline="0" dirty="0"/>
              <a:t>Very important to address what you’re doing with this information</a:t>
            </a:r>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16</a:t>
            </a:fld>
            <a:endParaRPr lang="en-US"/>
          </a:p>
        </p:txBody>
      </p:sp>
    </p:spTree>
    <p:extLst>
      <p:ext uri="{BB962C8B-B14F-4D97-AF65-F5344CB8AC3E}">
        <p14:creationId xmlns:p14="http://schemas.microsoft.com/office/powerpoint/2010/main" val="234323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students must reflect on everything they learned that day, and summarize into useful feedback for the instructor. Provides rapid feedback because the professor and the student’s idea of what is important and meaningful may not be the same! </a:t>
            </a:r>
          </a:p>
          <a:p>
            <a:endParaRPr lang="en-US" baseline="0" dirty="0"/>
          </a:p>
          <a:p>
            <a:r>
              <a:rPr lang="en-US" baseline="0" dirty="0"/>
              <a:t>Helps them organize their thinking</a:t>
            </a:r>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17</a:t>
            </a:fld>
            <a:endParaRPr lang="en-US"/>
          </a:p>
        </p:txBody>
      </p:sp>
    </p:spTree>
    <p:extLst>
      <p:ext uri="{BB962C8B-B14F-4D97-AF65-F5344CB8AC3E}">
        <p14:creationId xmlns:p14="http://schemas.microsoft.com/office/powerpoint/2010/main" val="416232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done online or in-class. May work particularly well for long-term group project, with a more complex scenario.</a:t>
            </a:r>
          </a:p>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18</a:t>
            </a:fld>
            <a:endParaRPr lang="en-US"/>
          </a:p>
        </p:txBody>
      </p:sp>
    </p:spTree>
    <p:extLst>
      <p:ext uri="{BB962C8B-B14F-4D97-AF65-F5344CB8AC3E}">
        <p14:creationId xmlns:p14="http://schemas.microsoft.com/office/powerpoint/2010/main" val="299879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don’t want to be retained, they want to persist. Related but</a:t>
            </a:r>
            <a:r>
              <a:rPr lang="en-US" baseline="0" dirty="0"/>
              <a:t> different perspectives. Vincent Tinto asks what can the college do so more students want to persist?</a:t>
            </a:r>
            <a:endParaRPr lang="en-US" dirty="0"/>
          </a:p>
          <a:p>
            <a:endParaRPr lang="en-US" dirty="0"/>
          </a:p>
          <a:p>
            <a:r>
              <a:rPr lang="en-US" dirty="0"/>
              <a:t>Article by Michelle Berkeley, The Three Keys</a:t>
            </a:r>
            <a:r>
              <a:rPr lang="en-US" baseline="0" dirty="0"/>
              <a:t> to College Persistence</a:t>
            </a:r>
            <a:r>
              <a:rPr lang="en-US" dirty="0"/>
              <a:t> states there are three things</a:t>
            </a:r>
            <a:r>
              <a:rPr lang="en-US" baseline="0" dirty="0"/>
              <a:t> that indicate a likelihood to persists. Readiness for college is the toolkit, college persistence is the application of these tools.</a:t>
            </a:r>
          </a:p>
          <a:p>
            <a:endParaRPr lang="en-US" baseline="0" dirty="0"/>
          </a:p>
          <a:p>
            <a:r>
              <a:rPr lang="en-US" baseline="0" dirty="0" smtClean="0"/>
              <a:t>Motivation what </a:t>
            </a:r>
            <a:r>
              <a:rPr lang="en-US" baseline="0" dirty="0"/>
              <a:t>motivates the student, how can we enhance that motivation?</a:t>
            </a:r>
          </a:p>
          <a:p>
            <a:r>
              <a:rPr lang="en-US" baseline="0" dirty="0"/>
              <a:t>	self-efficacy (they must be confident in their own abilities) – belief in their own abilities to succeed</a:t>
            </a:r>
          </a:p>
          <a:p>
            <a:r>
              <a:rPr lang="en-US" baseline="0" dirty="0"/>
              <a:t>	a sense of belonging – this increases motivation, how do they perceive their own sense of belonging?</a:t>
            </a:r>
          </a:p>
          <a:p>
            <a:r>
              <a:rPr lang="en-US" baseline="0" dirty="0"/>
              <a:t>	perception of value – matched with the right track and career, instructors cab help make meaningful connections, inclusive </a:t>
            </a:r>
            <a:r>
              <a:rPr lang="en-US" baseline="0" dirty="0" smtClean="0"/>
              <a:t>material</a:t>
            </a:r>
          </a:p>
          <a:p>
            <a:endParaRPr lang="en-US" baseline="0" dirty="0" smtClean="0"/>
          </a:p>
          <a:p>
            <a:r>
              <a:rPr lang="en-US" baseline="0" dirty="0" smtClean="0"/>
              <a:t>Markers are indicators </a:t>
            </a:r>
            <a:r>
              <a:rPr lang="en-US" baseline="0" dirty="0"/>
              <a:t>(precollege, college, and life experience) that affect persistence</a:t>
            </a:r>
          </a:p>
          <a:p>
            <a:r>
              <a:rPr lang="en-US" baseline="0" dirty="0"/>
              <a:t>	precollege – college readiness</a:t>
            </a:r>
          </a:p>
          <a:p>
            <a:r>
              <a:rPr lang="en-US" baseline="0" dirty="0"/>
              <a:t>	academic behavior and social experience (participation in activities, faculty-student interaction, GPA, remedial courses, full vs. part time, withdrawals, etc.)</a:t>
            </a:r>
          </a:p>
          <a:p>
            <a:r>
              <a:rPr lang="en-US" baseline="0" dirty="0"/>
              <a:t>	life experience financial aid, FTE, single parents – all can effect engagement and focus</a:t>
            </a:r>
          </a:p>
          <a:p>
            <a:endParaRPr lang="en-US" baseline="0" dirty="0" smtClean="0"/>
          </a:p>
          <a:p>
            <a:r>
              <a:rPr lang="en-US" baseline="0" dirty="0" smtClean="0"/>
              <a:t>Momentum builds </a:t>
            </a:r>
            <a:r>
              <a:rPr lang="en-US" baseline="0" dirty="0"/>
              <a:t>momentum through momentum points (college pre experience) ex. </a:t>
            </a:r>
            <a:r>
              <a:rPr lang="en-US" baseline="0" dirty="0" err="1"/>
              <a:t>Rigourous</a:t>
            </a:r>
            <a:r>
              <a:rPr lang="en-US" baseline="0" dirty="0"/>
              <a:t> </a:t>
            </a:r>
            <a:r>
              <a:rPr lang="en-US" baseline="0" dirty="0" err="1"/>
              <a:t>hs</a:t>
            </a:r>
            <a:r>
              <a:rPr lang="en-US" baseline="0" dirty="0"/>
              <a:t> curriculum, AP or IB, earn a high GPA, attain credits during </a:t>
            </a:r>
            <a:r>
              <a:rPr lang="en-US" baseline="0" dirty="0" err="1"/>
              <a:t>hs</a:t>
            </a:r>
            <a:r>
              <a:rPr lang="en-US" baseline="0" dirty="0"/>
              <a:t>, attendance, exposure to college norms, complete college application, complete </a:t>
            </a:r>
            <a:r>
              <a:rPr lang="en-US" baseline="0" dirty="0" err="1"/>
              <a:t>fafsa</a:t>
            </a:r>
            <a:r>
              <a:rPr lang="en-US" baseline="0" dirty="0"/>
              <a:t>. </a:t>
            </a:r>
            <a:r>
              <a:rPr lang="en-US" baseline="0" dirty="0" smtClean="0"/>
              <a:t>These </a:t>
            </a:r>
            <a:r>
              <a:rPr lang="en-US" baseline="0" dirty="0"/>
              <a:t>momentum points creates a path in which the student moved with increasing forward motion. K-12 and college must work together for these momentum points = shared responsibility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19</a:t>
            </a:fld>
            <a:endParaRPr lang="en-US"/>
          </a:p>
        </p:txBody>
      </p:sp>
    </p:spTree>
    <p:extLst>
      <p:ext uri="{BB962C8B-B14F-4D97-AF65-F5344CB8AC3E}">
        <p14:creationId xmlns:p14="http://schemas.microsoft.com/office/powerpoint/2010/main" val="204757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Currently work as an instructor in the Health Information Technology Department at Indian River State College. I teach a variety of health information management and healthcare courses, specializing in online courses. I recently participated in a year-long course by the Association of College and University Educators (ACUE), and earned a Certificate in Effective College Instruction</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2</a:t>
            </a:fld>
            <a:endParaRPr lang="en-US"/>
          </a:p>
        </p:txBody>
      </p:sp>
    </p:spTree>
    <p:extLst>
      <p:ext uri="{BB962C8B-B14F-4D97-AF65-F5344CB8AC3E}">
        <p14:creationId xmlns:p14="http://schemas.microsoft.com/office/powerpoint/2010/main" val="1369773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Students may not have intrinsic</a:t>
            </a:r>
            <a:r>
              <a:rPr lang="en-US" sz="1200" baseline="0" dirty="0" smtClean="0"/>
              <a:t> motivation, so we need to help them find it.</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Amnesty</a:t>
            </a:r>
            <a:r>
              <a:rPr lang="en-US" sz="1200" baseline="0" dirty="0" smtClean="0"/>
              <a:t> coupons – late assignment passes, quiz retakes </a:t>
            </a:r>
            <a:endParaRPr lang="en-US" sz="1200" dirty="0"/>
          </a:p>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20</a:t>
            </a:fld>
            <a:endParaRPr lang="en-US"/>
          </a:p>
        </p:txBody>
      </p:sp>
    </p:spTree>
    <p:extLst>
      <p:ext uri="{BB962C8B-B14F-4D97-AF65-F5344CB8AC3E}">
        <p14:creationId xmlns:p14="http://schemas.microsoft.com/office/powerpoint/2010/main" val="664377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21</a:t>
            </a:fld>
            <a:endParaRPr lang="en-US"/>
          </a:p>
        </p:txBody>
      </p:sp>
    </p:spTree>
    <p:extLst>
      <p:ext uri="{BB962C8B-B14F-4D97-AF65-F5344CB8AC3E}">
        <p14:creationId xmlns:p14="http://schemas.microsoft.com/office/powerpoint/2010/main" val="3073342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22</a:t>
            </a:fld>
            <a:endParaRPr lang="en-US"/>
          </a:p>
        </p:txBody>
      </p:sp>
    </p:spTree>
    <p:extLst>
      <p:ext uri="{BB962C8B-B14F-4D97-AF65-F5344CB8AC3E}">
        <p14:creationId xmlns:p14="http://schemas.microsoft.com/office/powerpoint/2010/main" val="360283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Implementing simple, yet effective teaching practices engages students, promotes high order learning, and supports student success. The Association of College and University Educators (ACUE) provides a course for educators to develop and hone these techniques, and last year, I was given the opportunity to participate. In this presentation, I will be sharing some of the knowledge I gained. We will be discussing several teaching practices and active learning strategies that I think are particularly useful in healthcare education. I will be sharing tips for implementation, as well as some classroom results from these teaching practices in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3</a:t>
            </a:fld>
            <a:endParaRPr lang="en-US"/>
          </a:p>
        </p:txBody>
      </p:sp>
    </p:spTree>
    <p:extLst>
      <p:ext uri="{BB962C8B-B14F-4D97-AF65-F5344CB8AC3E}">
        <p14:creationId xmlns:p14="http://schemas.microsoft.com/office/powerpoint/2010/main" val="179266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 </a:t>
            </a:r>
            <a:r>
              <a:rPr lang="en-US" dirty="0"/>
              <a:t>learning consists</a:t>
            </a:r>
            <a:r>
              <a:rPr lang="en-US" baseline="0" dirty="0"/>
              <a:t> of teaching strategies which make the students active participants in their own learning. This can involve individual or group reflection/work. How much activity is necessary? They are considered to be actively learning when they are cognitively engaged – what am I doing, how is this helping me learn? </a:t>
            </a:r>
            <a:endParaRPr lang="en-US" dirty="0"/>
          </a:p>
          <a:p>
            <a:endParaRPr lang="en-US" dirty="0"/>
          </a:p>
          <a:p>
            <a:r>
              <a:rPr lang="en-US" dirty="0"/>
              <a:t>Explore</a:t>
            </a:r>
            <a:r>
              <a:rPr lang="en-US" baseline="0" dirty="0"/>
              <a:t> – activity that makes students think about concept, raise questions, identify misconceptions – establish the “need to know”</a:t>
            </a:r>
          </a:p>
          <a:p>
            <a:r>
              <a:rPr lang="en-US" baseline="0" dirty="0" smtClean="0"/>
              <a:t>Introduce </a:t>
            </a:r>
            <a:r>
              <a:rPr lang="en-US" baseline="0" dirty="0"/>
              <a:t>– provide answers to student exploratory questions </a:t>
            </a:r>
          </a:p>
          <a:p>
            <a:r>
              <a:rPr lang="en-US" baseline="0" dirty="0" smtClean="0"/>
              <a:t>Apply </a:t>
            </a:r>
            <a:r>
              <a:rPr lang="en-US" baseline="0" dirty="0"/>
              <a:t>– apply what they learned to real-life problems, answer questions, predict</a:t>
            </a:r>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4</a:t>
            </a:fld>
            <a:endParaRPr lang="en-US"/>
          </a:p>
        </p:txBody>
      </p:sp>
    </p:spTree>
    <p:extLst>
      <p:ext uri="{BB962C8B-B14F-4D97-AF65-F5344CB8AC3E}">
        <p14:creationId xmlns:p14="http://schemas.microsoft.com/office/powerpoint/2010/main" val="251482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5</a:t>
            </a:fld>
            <a:endParaRPr lang="en-US"/>
          </a:p>
        </p:txBody>
      </p:sp>
    </p:spTree>
    <p:extLst>
      <p:ext uri="{BB962C8B-B14F-4D97-AF65-F5344CB8AC3E}">
        <p14:creationId xmlns:p14="http://schemas.microsoft.com/office/powerpoint/2010/main" val="93424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524B2-3F5C-42E0-989C-A3FFC7CE0AEB}" type="slidenum">
              <a:rPr lang="en-US" smtClean="0"/>
              <a:t>6</a:t>
            </a:fld>
            <a:endParaRPr lang="en-US"/>
          </a:p>
        </p:txBody>
      </p:sp>
    </p:spTree>
    <p:extLst>
      <p:ext uri="{BB962C8B-B14F-4D97-AF65-F5344CB8AC3E}">
        <p14:creationId xmlns:p14="http://schemas.microsoft.com/office/powerpoint/2010/main" val="8189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reconnaissance?</a:t>
            </a:r>
          </a:p>
          <a:p>
            <a:endParaRPr lang="en-US" dirty="0" smtClean="0"/>
          </a:p>
          <a:p>
            <a:r>
              <a:rPr lang="en-US" dirty="0" smtClean="0"/>
              <a:t>No </a:t>
            </a:r>
            <a:r>
              <a:rPr lang="en-US" dirty="0"/>
              <a:t>second chance to make a first impression</a:t>
            </a:r>
            <a:r>
              <a:rPr lang="en-US" baseline="0" dirty="0"/>
              <a:t> – introducing them to the course, to yourself, to your style</a:t>
            </a:r>
            <a:endParaRPr lang="en-US" dirty="0"/>
          </a:p>
          <a:p>
            <a:endParaRPr lang="en-US" dirty="0"/>
          </a:p>
          <a:p>
            <a:r>
              <a:rPr lang="en-US" dirty="0"/>
              <a:t>My students</a:t>
            </a:r>
            <a:r>
              <a:rPr lang="en-US" baseline="0" dirty="0"/>
              <a:t> generally note the following:</a:t>
            </a:r>
          </a:p>
          <a:p>
            <a:r>
              <a:rPr lang="en-US" baseline="0" dirty="0"/>
              <a:t>Due dates</a:t>
            </a:r>
          </a:p>
          <a:p>
            <a:r>
              <a:rPr lang="en-US" baseline="0" dirty="0"/>
              <a:t>Class meeting dates</a:t>
            </a:r>
          </a:p>
          <a:p>
            <a:r>
              <a:rPr lang="en-US" baseline="0" dirty="0"/>
              <a:t>Classroom policies</a:t>
            </a:r>
          </a:p>
          <a:p>
            <a:r>
              <a:rPr lang="en-US" baseline="0" dirty="0"/>
              <a:t>Grading scale</a:t>
            </a:r>
          </a:p>
          <a:p>
            <a:r>
              <a:rPr lang="en-US" baseline="0" dirty="0"/>
              <a:t>Writing format (APA vs. MLA)</a:t>
            </a:r>
          </a:p>
          <a:p>
            <a:endParaRPr lang="en-US" baseline="0" dirty="0"/>
          </a:p>
          <a:p>
            <a:r>
              <a:rPr lang="en-US" baseline="0" dirty="0"/>
              <a:t>What most don’t note:</a:t>
            </a:r>
          </a:p>
          <a:p>
            <a:r>
              <a:rPr lang="en-US" baseline="0" dirty="0"/>
              <a:t>Learning objectives – problem!!</a:t>
            </a:r>
          </a:p>
          <a:p>
            <a:endParaRPr lang="en-US" baseline="0" dirty="0"/>
          </a:p>
          <a:p>
            <a:r>
              <a:rPr lang="en-US" baseline="0" dirty="0"/>
              <a:t>This helps identify what your students are focused on – a tip-off of </a:t>
            </a:r>
            <a:r>
              <a:rPr lang="en-US" baseline="0" dirty="0" smtClean="0"/>
              <a:t>potential </a:t>
            </a:r>
            <a:r>
              <a:rPr lang="en-US" baseline="0" dirty="0"/>
              <a:t>future emails.</a:t>
            </a:r>
          </a:p>
          <a:p>
            <a:endParaRPr lang="en-US" baseline="0" dirty="0"/>
          </a:p>
        </p:txBody>
      </p:sp>
      <p:sp>
        <p:nvSpPr>
          <p:cNvPr id="4" name="Slide Number Placeholder 3"/>
          <p:cNvSpPr>
            <a:spLocks noGrp="1"/>
          </p:cNvSpPr>
          <p:nvPr>
            <p:ph type="sldNum" sz="quarter" idx="10"/>
          </p:nvPr>
        </p:nvSpPr>
        <p:spPr/>
        <p:txBody>
          <a:bodyPr/>
          <a:lstStyle/>
          <a:p>
            <a:fld id="{734524B2-3F5C-42E0-989C-A3FFC7CE0AEB}" type="slidenum">
              <a:rPr lang="en-US" smtClean="0"/>
              <a:t>7</a:t>
            </a:fld>
            <a:endParaRPr lang="en-US"/>
          </a:p>
        </p:txBody>
      </p:sp>
    </p:spTree>
    <p:extLst>
      <p:ext uri="{BB962C8B-B14F-4D97-AF65-F5344CB8AC3E}">
        <p14:creationId xmlns:p14="http://schemas.microsoft.com/office/powerpoint/2010/main" val="29294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Purpose: make sure student is reading syllabus and knows how to navigate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Results</a:t>
            </a:r>
            <a:r>
              <a:rPr lang="en-US" baseline="0" dirty="0"/>
              <a:t>: less emails!!!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4524B2-3F5C-42E0-989C-A3FFC7CE0AEB}" type="slidenum">
              <a:rPr lang="en-US" smtClean="0"/>
              <a:t>8</a:t>
            </a:fld>
            <a:endParaRPr lang="en-US"/>
          </a:p>
        </p:txBody>
      </p:sp>
    </p:spTree>
    <p:extLst>
      <p:ext uri="{BB962C8B-B14F-4D97-AF65-F5344CB8AC3E}">
        <p14:creationId xmlns:p14="http://schemas.microsoft.com/office/powerpoint/2010/main" val="399592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the class to maximize learning. Beginning and end of class are best times to learn, so grab their attention right from the start</a:t>
            </a:r>
            <a:r>
              <a:rPr lang="en-US" dirty="0" smtClean="0"/>
              <a:t>.</a:t>
            </a:r>
            <a:r>
              <a:rPr lang="en-US" baseline="0" dirty="0" smtClean="0"/>
              <a:t> - </a:t>
            </a:r>
            <a:r>
              <a:rPr lang="en-US" dirty="0" smtClean="0"/>
              <a:t>“</a:t>
            </a:r>
            <a:r>
              <a:rPr lang="en-US" dirty="0"/>
              <a:t>Primacy-Recency effect</a:t>
            </a:r>
            <a:r>
              <a:rPr lang="en-US" dirty="0" smtClean="0"/>
              <a:t>”</a:t>
            </a:r>
            <a:endParaRPr lang="en-US" dirty="0"/>
          </a:p>
          <a:p>
            <a:r>
              <a:rPr lang="en-US" dirty="0"/>
              <a:t>I Do, We Do, You Do – this model gradually puts the responsibility more on the learner. </a:t>
            </a:r>
            <a:r>
              <a:rPr lang="en-US" dirty="0" smtClean="0"/>
              <a:t>[Demonstration</a:t>
            </a:r>
            <a:r>
              <a:rPr lang="en-US" dirty="0"/>
              <a:t>, prompt, </a:t>
            </a:r>
            <a:r>
              <a:rPr lang="en-US" dirty="0" smtClean="0"/>
              <a:t>practice]</a:t>
            </a:r>
            <a:endParaRPr lang="en-US" dirty="0"/>
          </a:p>
          <a:p>
            <a:endParaRPr lang="en-US" dirty="0"/>
          </a:p>
          <a:p>
            <a:r>
              <a:rPr lang="en-US" dirty="0" smtClean="0"/>
              <a:t>Build </a:t>
            </a:r>
            <a:r>
              <a:rPr lang="en-US" dirty="0"/>
              <a:t>the foundation for that class – make sure it relates! </a:t>
            </a:r>
            <a:r>
              <a:rPr lang="en-US" dirty="0" smtClean="0"/>
              <a:t>Examples:</a:t>
            </a:r>
            <a:r>
              <a:rPr lang="en-US" baseline="0" dirty="0" smtClean="0"/>
              <a:t> Med Terminology course : </a:t>
            </a:r>
            <a:r>
              <a:rPr lang="en-US" dirty="0" err="1" smtClean="0"/>
              <a:t>Youtube</a:t>
            </a:r>
            <a:r>
              <a:rPr lang="en-US" dirty="0" smtClean="0"/>
              <a:t> video </a:t>
            </a:r>
            <a:r>
              <a:rPr lang="en-US" dirty="0"/>
              <a:t>either about </a:t>
            </a:r>
            <a:r>
              <a:rPr lang="en-US" dirty="0" smtClean="0"/>
              <a:t>specific body system or </a:t>
            </a:r>
            <a:r>
              <a:rPr lang="en-US" dirty="0"/>
              <a:t>memory </a:t>
            </a:r>
            <a:r>
              <a:rPr lang="en-US" dirty="0" smtClean="0"/>
              <a:t>tips. Module</a:t>
            </a:r>
            <a:r>
              <a:rPr lang="en-US" baseline="0" dirty="0" smtClean="0"/>
              <a:t> on HIPAA: start with statistics on breaches and financial impacts/fines</a:t>
            </a:r>
            <a:endParaRPr lang="en-US" dirty="0"/>
          </a:p>
          <a:p>
            <a:endParaRPr lang="en-US" dirty="0" smtClean="0"/>
          </a:p>
          <a:p>
            <a:r>
              <a:rPr lang="en-US" dirty="0" smtClean="0"/>
              <a:t>Move </a:t>
            </a:r>
            <a:r>
              <a:rPr lang="en-US" dirty="0"/>
              <a:t>the administrative stuff to the middle while students are working and reflecting on the new material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Benefits: less students coming in late. Easier to start class, more engaged throughout</a:t>
            </a:r>
            <a:r>
              <a:rPr lang="en-US" sz="1200" b="0" i="0" kern="1200" dirty="0" smtClean="0">
                <a:solidFill>
                  <a:schemeClr val="tx1"/>
                </a:solidFill>
                <a:effectLst/>
                <a:latin typeface="+mn-lt"/>
                <a:ea typeface="+mn-ea"/>
                <a:cs typeface="+mn-cs"/>
              </a:rPr>
              <a:t>. Grab attention right at beginning</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4524B2-3F5C-42E0-989C-A3FFC7CE0AEB}" type="slidenum">
              <a:rPr lang="en-US" smtClean="0"/>
              <a:t>9</a:t>
            </a:fld>
            <a:endParaRPr lang="en-US"/>
          </a:p>
        </p:txBody>
      </p:sp>
    </p:spTree>
    <p:extLst>
      <p:ext uri="{BB962C8B-B14F-4D97-AF65-F5344CB8AC3E}">
        <p14:creationId xmlns:p14="http://schemas.microsoft.com/office/powerpoint/2010/main" val="324939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345894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247056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C3A2D-768B-499E-A26D-420FC753BBC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054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158805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C3A2D-768B-499E-A26D-420FC753BBC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7917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407657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2228726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381771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281028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162911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26569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374685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54098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409307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4978E0-5C33-44F1-8382-B759701E8071}"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5C3A2D-768B-499E-A26D-420FC753BBC4}" type="slidenum">
              <a:rPr lang="en-US" smtClean="0"/>
              <a:t>‹#›</a:t>
            </a:fld>
            <a:endParaRPr lang="en-US" dirty="0"/>
          </a:p>
        </p:txBody>
      </p:sp>
    </p:spTree>
    <p:extLst>
      <p:ext uri="{BB962C8B-B14F-4D97-AF65-F5344CB8AC3E}">
        <p14:creationId xmlns:p14="http://schemas.microsoft.com/office/powerpoint/2010/main" val="365167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5C3A2D-768B-499E-A26D-420FC753BBC4}" type="slidenum">
              <a:rPr lang="en-US" smtClean="0"/>
              <a:t>‹#›</a:t>
            </a:fld>
            <a:endParaRPr lang="en-US" dirty="0"/>
          </a:p>
        </p:txBody>
      </p:sp>
      <p:sp>
        <p:nvSpPr>
          <p:cNvPr id="5" name="Date Placeholder 4"/>
          <p:cNvSpPr>
            <a:spLocks noGrp="1"/>
          </p:cNvSpPr>
          <p:nvPr>
            <p:ph type="dt" sz="half" idx="10"/>
          </p:nvPr>
        </p:nvSpPr>
        <p:spPr/>
        <p:txBody>
          <a:bodyPr/>
          <a:lstStyle/>
          <a:p>
            <a:fld id="{934978E0-5C33-44F1-8382-B759701E8071}" type="datetimeFigureOut">
              <a:rPr lang="en-US" smtClean="0"/>
              <a:t>11/13/2019</a:t>
            </a:fld>
            <a:endParaRPr lang="en-US" dirty="0"/>
          </a:p>
        </p:txBody>
      </p:sp>
    </p:spTree>
    <p:extLst>
      <p:ext uri="{BB962C8B-B14F-4D97-AF65-F5344CB8AC3E}">
        <p14:creationId xmlns:p14="http://schemas.microsoft.com/office/powerpoint/2010/main" val="52815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4978E0-5C33-44F1-8382-B759701E8071}" type="datetimeFigureOut">
              <a:rPr lang="en-US" smtClean="0"/>
              <a:t>11/13/2019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5C3A2D-768B-499E-A26D-420FC753BBC4}" type="slidenum">
              <a:rPr lang="en-US" smtClean="0"/>
              <a:t>‹#›</a:t>
            </a:fld>
            <a:endParaRPr lang="en-US" dirty="0"/>
          </a:p>
        </p:txBody>
      </p:sp>
    </p:spTree>
    <p:extLst>
      <p:ext uri="{BB962C8B-B14F-4D97-AF65-F5344CB8AC3E}">
        <p14:creationId xmlns:p14="http://schemas.microsoft.com/office/powerpoint/2010/main" val="298711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www.thatsjustweird.com/2010/05/30/theme-park-a-little-too-realistic/"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www.virtuallibrary.info/paraphrasing.html"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godinallthings.com/2014/01/23/god-in-the-er/" TargetMode="External"/><Relationship Id="rId3" Type="http://schemas.openxmlformats.org/officeDocument/2006/relationships/image" Target="../media/image2.jpeg"/><Relationship Id="rId7"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belviderechiropractic.com/case-studies/case-study-how-a-man-with-numbness-and-weakness-in-his-right-hand-went-bow-hunting/" TargetMode="External"/><Relationship Id="rId4" Type="http://schemas.openxmlformats.org/officeDocument/2006/relationships/image" Target="../media/image11.jpeg"/><Relationship Id="rId9"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antoniroigschool.blogspot.com/2014_05_01_archive.html" TargetMode="Externa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pixabay.com/en/mud-bog-truck-dirty-outdoors-2358844/" TargetMode="Externa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eslkidsgames.com/2013/04/5-esl-writing-activities-for-children.html"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versity.org/wiki/Motivation_and_emotion/Book/2015/High-risk_business_motivation" TargetMode="External"/><Relationship Id="rId3" Type="http://schemas.openxmlformats.org/officeDocument/2006/relationships/image" Target="../media/image2.jpeg"/><Relationship Id="rId7"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Get_Out_of_Jail_Free_card" TargetMode="Externa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2.jpeg"/><Relationship Id="rId7" Type="http://schemas.openxmlformats.org/officeDocument/2006/relationships/hyperlink" Target="http://2012.igem.org/wiki/index.php?title=Team:Lyon-INSA/StateArt&amp;oldid=30101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companyfolders.com/blog/best-ways-to-motivate-employees" TargetMode="Externa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youtube.com/watch?v=IOcgBCVbH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insidehighered.com/views/2016/09/26/how-improve-student-persistence-and-completion-essay" TargetMode="External"/><Relationship Id="rId5" Type="http://schemas.openxmlformats.org/officeDocument/2006/relationships/hyperlink" Target="http://kairos.technorhetoric.net/7.1/coverweb/grover_hendricks/accomodating.htm#Skeletal" TargetMode="External"/><Relationship Id="rId4" Type="http://schemas.openxmlformats.org/officeDocument/2006/relationships/hyperlink" Target="https://www.gettingsmart.com/2017/02/three-keys-college-persiste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Reconnaissance"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09C2A3A7-014A-4C26-AEC1-84A0F5BE80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77755"/>
            <a:ext cx="3076231" cy="1828800"/>
          </a:xfrm>
          <a:prstGeom prst="rect">
            <a:avLst/>
          </a:prstGeom>
        </p:spPr>
      </p:pic>
      <p:sp>
        <p:nvSpPr>
          <p:cNvPr id="4" name="Title 3">
            <a:extLst>
              <a:ext uri="{FF2B5EF4-FFF2-40B4-BE49-F238E27FC236}">
                <a16:creationId xmlns:a16="http://schemas.microsoft.com/office/drawing/2014/main" id="{F7B27D21-8169-4245-B1D7-10E11DB09BE2}"/>
              </a:ext>
            </a:extLst>
          </p:cNvPr>
          <p:cNvSpPr>
            <a:spLocks noGrp="1"/>
          </p:cNvSpPr>
          <p:nvPr>
            <p:ph type="ctrTitle"/>
          </p:nvPr>
        </p:nvSpPr>
        <p:spPr>
          <a:xfrm>
            <a:off x="775548" y="1142288"/>
            <a:ext cx="10106334" cy="4573424"/>
          </a:xfrm>
        </p:spPr>
        <p:txBody>
          <a:bodyPr/>
          <a:lstStyle/>
          <a:p>
            <a:pPr algn="l"/>
            <a:r>
              <a:rPr lang="en-US" dirty="0" smtClean="0"/>
              <a:t>ACUE and You: </a:t>
            </a:r>
            <a:r>
              <a:rPr lang="en-US" dirty="0"/>
              <a:t/>
            </a:r>
            <a:br>
              <a:rPr lang="en-US" dirty="0"/>
            </a:br>
            <a:r>
              <a:rPr lang="en-US" dirty="0"/>
              <a:t>Evidence-Based Teaching Practices to Revitalize Your Classroom</a:t>
            </a:r>
          </a:p>
        </p:txBody>
      </p:sp>
      <p:sp>
        <p:nvSpPr>
          <p:cNvPr id="5" name="Subtitle 4">
            <a:extLst>
              <a:ext uri="{FF2B5EF4-FFF2-40B4-BE49-F238E27FC236}">
                <a16:creationId xmlns:a16="http://schemas.microsoft.com/office/drawing/2014/main" id="{D2F22FE1-0712-40ED-AD69-E035C8D7FF14}"/>
              </a:ext>
            </a:extLst>
          </p:cNvPr>
          <p:cNvSpPr>
            <a:spLocks noGrp="1"/>
          </p:cNvSpPr>
          <p:nvPr>
            <p:ph type="subTitle" idx="1"/>
          </p:nvPr>
        </p:nvSpPr>
        <p:spPr>
          <a:xfrm>
            <a:off x="930292" y="5069320"/>
            <a:ext cx="7766936" cy="1096899"/>
          </a:xfrm>
        </p:spPr>
        <p:txBody>
          <a:bodyPr>
            <a:normAutofit lnSpcReduction="10000"/>
          </a:bodyPr>
          <a:lstStyle/>
          <a:p>
            <a:r>
              <a:rPr lang="en-US" dirty="0"/>
              <a:t/>
            </a:r>
            <a:br>
              <a:rPr lang="en-US" dirty="0"/>
            </a:br>
            <a:r>
              <a:rPr lang="en-US" dirty="0"/>
              <a:t>Christine Neubert, MS, RHIA</a:t>
            </a:r>
            <a:br>
              <a:rPr lang="en-US" dirty="0"/>
            </a:br>
            <a:r>
              <a:rPr lang="en-US" dirty="0"/>
              <a:t>Instructor – Health Information Technology</a:t>
            </a:r>
            <a:br>
              <a:rPr lang="en-US" dirty="0"/>
            </a:br>
            <a:r>
              <a:rPr lang="en-US" dirty="0"/>
              <a:t>Indian River State College</a:t>
            </a:r>
          </a:p>
        </p:txBody>
      </p:sp>
    </p:spTree>
    <p:extLst>
      <p:ext uri="{BB962C8B-B14F-4D97-AF65-F5344CB8AC3E}">
        <p14:creationId xmlns:p14="http://schemas.microsoft.com/office/powerpoint/2010/main" val="3587902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2" name="TextBox 1"/>
          <p:cNvSpPr txBox="1"/>
          <p:nvPr/>
        </p:nvSpPr>
        <p:spPr>
          <a:xfrm>
            <a:off x="429211" y="1161719"/>
            <a:ext cx="9063132" cy="646331"/>
          </a:xfrm>
          <a:prstGeom prst="rect">
            <a:avLst/>
          </a:prstGeom>
          <a:noFill/>
        </p:spPr>
        <p:txBody>
          <a:bodyPr wrap="square" rtlCol="0">
            <a:spAutoFit/>
          </a:bodyPr>
          <a:lstStyle/>
          <a:p>
            <a:endParaRPr lang="en-US" dirty="0"/>
          </a:p>
          <a:p>
            <a:endParaRPr lang="en-US" dirty="0"/>
          </a:p>
        </p:txBody>
      </p:sp>
      <p:sp>
        <p:nvSpPr>
          <p:cNvPr id="5" name="Title 4">
            <a:extLst>
              <a:ext uri="{FF2B5EF4-FFF2-40B4-BE49-F238E27FC236}">
                <a16:creationId xmlns:a16="http://schemas.microsoft.com/office/drawing/2014/main" id="{FFA262E4-74A7-4FBF-B87F-879FCB6F545C}"/>
              </a:ext>
            </a:extLst>
          </p:cNvPr>
          <p:cNvSpPr>
            <a:spLocks noGrp="1"/>
          </p:cNvSpPr>
          <p:nvPr>
            <p:ph type="title"/>
          </p:nvPr>
        </p:nvSpPr>
        <p:spPr>
          <a:xfrm>
            <a:off x="222080" y="205014"/>
            <a:ext cx="2141292" cy="3949834"/>
          </a:xfrm>
        </p:spPr>
        <p:txBody>
          <a:bodyPr>
            <a:normAutofit fontScale="90000"/>
          </a:bodyPr>
          <a:lstStyle/>
          <a:p>
            <a:r>
              <a:rPr lang="en-US" sz="4400" dirty="0"/>
              <a:t/>
            </a:r>
            <a:br>
              <a:rPr lang="en-US" sz="4400" dirty="0"/>
            </a:br>
            <a:r>
              <a:rPr lang="en-US" sz="4400" dirty="0"/>
              <a:t>Skeletal </a:t>
            </a:r>
            <a:br>
              <a:rPr lang="en-US" sz="4400" dirty="0"/>
            </a:br>
            <a:r>
              <a:rPr lang="en-US" sz="4400" dirty="0"/>
              <a:t/>
            </a:r>
            <a:br>
              <a:rPr lang="en-US" sz="4400" dirty="0"/>
            </a:br>
            <a:r>
              <a:rPr lang="en-US" sz="4400" dirty="0"/>
              <a:t>Outlines</a:t>
            </a:r>
          </a:p>
        </p:txBody>
      </p:sp>
      <p:sp>
        <p:nvSpPr>
          <p:cNvPr id="6" name="Content Placeholder 5">
            <a:extLst>
              <a:ext uri="{FF2B5EF4-FFF2-40B4-BE49-F238E27FC236}">
                <a16:creationId xmlns:a16="http://schemas.microsoft.com/office/drawing/2014/main" id="{E2B81074-6047-418E-AA2F-9A117A45940E}"/>
              </a:ext>
            </a:extLst>
          </p:cNvPr>
          <p:cNvSpPr>
            <a:spLocks noGrp="1"/>
          </p:cNvSpPr>
          <p:nvPr>
            <p:ph idx="1"/>
          </p:nvPr>
        </p:nvSpPr>
        <p:spPr>
          <a:xfrm>
            <a:off x="2570503" y="281353"/>
            <a:ext cx="6446888" cy="6421901"/>
          </a:xfrm>
        </p:spPr>
        <p:txBody>
          <a:bodyPr>
            <a:normAutofit fontScale="92500"/>
          </a:bodyPr>
          <a:lstStyle/>
          <a:p>
            <a:r>
              <a:rPr lang="en-US" sz="2800" dirty="0"/>
              <a:t>Provides an outline of your class</a:t>
            </a:r>
          </a:p>
          <a:p>
            <a:pPr lvl="1"/>
            <a:r>
              <a:rPr lang="en-US" sz="2400" dirty="0"/>
              <a:t>Student fills in the pertinent information</a:t>
            </a:r>
          </a:p>
          <a:p>
            <a:endParaRPr lang="en-US" sz="2800" dirty="0"/>
          </a:p>
          <a:p>
            <a:r>
              <a:rPr lang="en-US" sz="2800" dirty="0"/>
              <a:t>Learning objectives - what is the point of this class meeting?</a:t>
            </a:r>
          </a:p>
          <a:p>
            <a:endParaRPr lang="en-US" sz="2800" dirty="0"/>
          </a:p>
          <a:p>
            <a:r>
              <a:rPr lang="en-US" sz="2800" dirty="0"/>
              <a:t>What are some things I already know about this topic?</a:t>
            </a:r>
          </a:p>
          <a:p>
            <a:endParaRPr lang="en-US" sz="2800" dirty="0"/>
          </a:p>
          <a:p>
            <a:r>
              <a:rPr lang="en-US" sz="2800" dirty="0"/>
              <a:t>Key ideas of each class segment</a:t>
            </a:r>
          </a:p>
          <a:p>
            <a:endParaRPr lang="en-US" sz="2800" dirty="0"/>
          </a:p>
          <a:p>
            <a:r>
              <a:rPr lang="en-US" sz="2800" dirty="0"/>
              <a:t>One thing I really want to remember/most important thing…</a:t>
            </a:r>
          </a:p>
          <a:p>
            <a:endParaRPr lang="en-US" sz="2000" dirty="0"/>
          </a:p>
        </p:txBody>
      </p:sp>
      <p:pic>
        <p:nvPicPr>
          <p:cNvPr id="8" name="Picture 7" descr="A picture of a skeleton and a top cat and cane.">
            <a:extLst>
              <a:ext uri="{FF2B5EF4-FFF2-40B4-BE49-F238E27FC236}">
                <a16:creationId xmlns:a16="http://schemas.microsoft.com/office/drawing/2014/main" id="{8D6F1644-485C-4640-8799-8008F28EC4B4}"/>
              </a:ext>
            </a:extLst>
          </p:cNvPr>
          <p:cNvPicPr>
            <a:picLocks noChangeAspect="1"/>
          </p:cNvPicPr>
          <p:nvPr/>
        </p:nvPicPr>
        <p:blipFill>
          <a:blip r:embed="rId4">
            <a:alphaModFix amt="50000"/>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8835023" y="323937"/>
            <a:ext cx="2798612" cy="2968225"/>
          </a:xfrm>
          <a:prstGeom prst="rect">
            <a:avLst/>
          </a:prstGeom>
        </p:spPr>
      </p:pic>
      <p:sp>
        <p:nvSpPr>
          <p:cNvPr id="9" name="TextBox 8">
            <a:extLst>
              <a:ext uri="{FF2B5EF4-FFF2-40B4-BE49-F238E27FC236}">
                <a16:creationId xmlns:a16="http://schemas.microsoft.com/office/drawing/2014/main" id="{C11EDAB2-A8DB-4B47-A688-D9E9DDE861C0}"/>
              </a:ext>
            </a:extLst>
          </p:cNvPr>
          <p:cNvSpPr txBox="1"/>
          <p:nvPr/>
        </p:nvSpPr>
        <p:spPr>
          <a:xfrm>
            <a:off x="9017391" y="3429000"/>
            <a:ext cx="3284806" cy="230832"/>
          </a:xfrm>
          <a:prstGeom prst="rect">
            <a:avLst/>
          </a:prstGeom>
          <a:noFill/>
        </p:spPr>
        <p:txBody>
          <a:bodyPr wrap="square" rtlCol="0">
            <a:spAutoFit/>
          </a:bodyPr>
          <a:lstStyle/>
          <a:p>
            <a:r>
              <a:rPr lang="en-US" sz="900" dirty="0">
                <a:hlinkClick r:id="rId5" tooltip="http://www.thatsjustweird.com/2010/05/30/theme-park-a-little-too-realistic/"/>
              </a:rPr>
              <a:t>This Photo</a:t>
            </a:r>
            <a:r>
              <a:rPr lang="en-US" sz="900" dirty="0"/>
              <a:t> by Unknown Author is licensed under </a:t>
            </a:r>
            <a:r>
              <a:rPr lang="en-US" sz="900" dirty="0">
                <a:hlinkClick r:id="rId6" tooltip="https://creativecommons.org/licenses/by/3.0/"/>
              </a:rPr>
              <a:t>CC BY</a:t>
            </a:r>
            <a:endParaRPr lang="en-US" sz="900" dirty="0"/>
          </a:p>
        </p:txBody>
      </p:sp>
    </p:spTree>
    <p:extLst>
      <p:ext uri="{BB962C8B-B14F-4D97-AF65-F5344CB8AC3E}">
        <p14:creationId xmlns:p14="http://schemas.microsoft.com/office/powerpoint/2010/main" val="1172087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5" name="Title 4">
            <a:extLst>
              <a:ext uri="{FF2B5EF4-FFF2-40B4-BE49-F238E27FC236}">
                <a16:creationId xmlns:a16="http://schemas.microsoft.com/office/drawing/2014/main" id="{AF0B26C7-6E16-4A08-8165-FA5A6C161695}"/>
              </a:ext>
            </a:extLst>
          </p:cNvPr>
          <p:cNvSpPr>
            <a:spLocks noGrp="1"/>
          </p:cNvSpPr>
          <p:nvPr>
            <p:ph type="title"/>
          </p:nvPr>
        </p:nvSpPr>
        <p:spPr>
          <a:xfrm>
            <a:off x="417228" y="328247"/>
            <a:ext cx="8596668" cy="1320800"/>
          </a:xfrm>
        </p:spPr>
        <p:txBody>
          <a:bodyPr/>
          <a:lstStyle/>
          <a:p>
            <a:r>
              <a:rPr lang="en-US" dirty="0"/>
              <a:t>Lecture Techniques: Pair, Compare, Ask</a:t>
            </a:r>
          </a:p>
        </p:txBody>
      </p:sp>
      <p:sp>
        <p:nvSpPr>
          <p:cNvPr id="6" name="Content Placeholder 5">
            <a:extLst>
              <a:ext uri="{FF2B5EF4-FFF2-40B4-BE49-F238E27FC236}">
                <a16:creationId xmlns:a16="http://schemas.microsoft.com/office/drawing/2014/main" id="{BEF2ADEF-1A45-475E-BFCB-36D1C151895E}"/>
              </a:ext>
            </a:extLst>
          </p:cNvPr>
          <p:cNvSpPr>
            <a:spLocks noGrp="1"/>
          </p:cNvSpPr>
          <p:nvPr>
            <p:ph idx="1"/>
          </p:nvPr>
        </p:nvSpPr>
        <p:spPr>
          <a:xfrm>
            <a:off x="2053882" y="1329396"/>
            <a:ext cx="10335065" cy="5824025"/>
          </a:xfrm>
        </p:spPr>
        <p:txBody>
          <a:bodyPr>
            <a:normAutofit/>
          </a:bodyPr>
          <a:lstStyle/>
          <a:p>
            <a:r>
              <a:rPr lang="en-US" sz="2800" dirty="0"/>
              <a:t>Segment lectures (10 minutes)</a:t>
            </a:r>
          </a:p>
          <a:p>
            <a:pPr marL="0" indent="0">
              <a:buNone/>
            </a:pPr>
            <a:endParaRPr lang="en-US" sz="2800" dirty="0"/>
          </a:p>
          <a:p>
            <a:r>
              <a:rPr lang="en-US" sz="2800" dirty="0"/>
              <a:t>After segment, students pair off</a:t>
            </a:r>
          </a:p>
          <a:p>
            <a:pPr lvl="1"/>
            <a:r>
              <a:rPr lang="en-US" sz="2400" dirty="0"/>
              <a:t>Compare notes</a:t>
            </a:r>
          </a:p>
          <a:p>
            <a:pPr lvl="1"/>
            <a:r>
              <a:rPr lang="en-US" sz="2400" dirty="0"/>
              <a:t>Fill in any gaps</a:t>
            </a:r>
          </a:p>
          <a:p>
            <a:pPr lvl="1"/>
            <a:r>
              <a:rPr lang="en-US" sz="2400" dirty="0"/>
              <a:t>Write down questions</a:t>
            </a:r>
          </a:p>
          <a:p>
            <a:pPr marL="457200" lvl="1" indent="0">
              <a:buNone/>
            </a:pPr>
            <a:endParaRPr lang="en-US" sz="2400" dirty="0"/>
          </a:p>
          <a:p>
            <a:r>
              <a:rPr lang="en-US" sz="2800" dirty="0"/>
              <a:t>Student-led Q&amp;A session</a:t>
            </a:r>
          </a:p>
          <a:p>
            <a:pPr lvl="1"/>
            <a:r>
              <a:rPr lang="en-US" sz="2400" dirty="0"/>
              <a:t>You field any unanswered questions</a:t>
            </a:r>
          </a:p>
        </p:txBody>
      </p:sp>
    </p:spTree>
    <p:extLst>
      <p:ext uri="{BB962C8B-B14F-4D97-AF65-F5344CB8AC3E}">
        <p14:creationId xmlns:p14="http://schemas.microsoft.com/office/powerpoint/2010/main" val="6601128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5" name="Title 4">
            <a:extLst>
              <a:ext uri="{FF2B5EF4-FFF2-40B4-BE49-F238E27FC236}">
                <a16:creationId xmlns:a16="http://schemas.microsoft.com/office/drawing/2014/main" id="{75798ECA-5458-4AB5-97C1-DA4CB8457ADE}"/>
              </a:ext>
            </a:extLst>
          </p:cNvPr>
          <p:cNvSpPr>
            <a:spLocks noGrp="1"/>
          </p:cNvSpPr>
          <p:nvPr>
            <p:ph type="title"/>
          </p:nvPr>
        </p:nvSpPr>
        <p:spPr>
          <a:xfrm>
            <a:off x="429211" y="475957"/>
            <a:ext cx="8596668" cy="1320800"/>
          </a:xfrm>
        </p:spPr>
        <p:txBody>
          <a:bodyPr/>
          <a:lstStyle/>
          <a:p>
            <a:r>
              <a:rPr lang="en-US" dirty="0"/>
              <a:t>Lecture Techniques: Paraphrase</a:t>
            </a:r>
          </a:p>
        </p:txBody>
      </p:sp>
      <p:pic>
        <p:nvPicPr>
          <p:cNvPr id="8" name="Picture 7" descr="A close up of a logo&#10;&#10;Description automatically generated">
            <a:extLst>
              <a:ext uri="{FF2B5EF4-FFF2-40B4-BE49-F238E27FC236}">
                <a16:creationId xmlns:a16="http://schemas.microsoft.com/office/drawing/2014/main" id="{E12B4F2B-2DE7-49B0-BCF1-E069E606334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341672" y="1900026"/>
            <a:ext cx="4335706" cy="3369531"/>
          </a:xfrm>
          <a:prstGeom prst="rect">
            <a:avLst/>
          </a:prstGeom>
        </p:spPr>
      </p:pic>
      <p:sp>
        <p:nvSpPr>
          <p:cNvPr id="6" name="Content Placeholder 5">
            <a:extLst>
              <a:ext uri="{FF2B5EF4-FFF2-40B4-BE49-F238E27FC236}">
                <a16:creationId xmlns:a16="http://schemas.microsoft.com/office/drawing/2014/main" id="{2DA3724B-294C-4BF2-B842-4A9EDE875E82}"/>
              </a:ext>
            </a:extLst>
          </p:cNvPr>
          <p:cNvSpPr>
            <a:spLocks noGrp="1"/>
          </p:cNvSpPr>
          <p:nvPr>
            <p:ph idx="1"/>
          </p:nvPr>
        </p:nvSpPr>
        <p:spPr>
          <a:xfrm>
            <a:off x="346743" y="1368822"/>
            <a:ext cx="8909799" cy="4956951"/>
          </a:xfrm>
        </p:spPr>
        <p:txBody>
          <a:bodyPr>
            <a:normAutofit/>
          </a:bodyPr>
          <a:lstStyle/>
          <a:p>
            <a:r>
              <a:rPr lang="en-US" sz="2400" dirty="0"/>
              <a:t>Occurs after “big idea” or concept, or natural break in lecture</a:t>
            </a:r>
          </a:p>
          <a:p>
            <a:pPr marL="0" indent="0">
              <a:buNone/>
            </a:pPr>
            <a:endParaRPr lang="en-US" sz="2400" dirty="0"/>
          </a:p>
          <a:p>
            <a:r>
              <a:rPr lang="en-US" sz="2400" dirty="0"/>
              <a:t>Students write a summary in their own words</a:t>
            </a:r>
          </a:p>
          <a:p>
            <a:pPr marL="0" indent="0">
              <a:buNone/>
            </a:pPr>
            <a:endParaRPr lang="en-US" sz="2400" dirty="0"/>
          </a:p>
          <a:p>
            <a:r>
              <a:rPr lang="en-US" sz="2400" dirty="0"/>
              <a:t>Different targets for audience</a:t>
            </a:r>
          </a:p>
          <a:p>
            <a:pPr lvl="1"/>
            <a:r>
              <a:rPr lang="en-US" sz="2000" dirty="0"/>
              <a:t>Practitioner vs. patient</a:t>
            </a:r>
          </a:p>
          <a:p>
            <a:pPr lvl="1"/>
            <a:r>
              <a:rPr lang="en-US" sz="2000" dirty="0"/>
              <a:t>Peer vs. supervisor</a:t>
            </a:r>
          </a:p>
          <a:p>
            <a:pPr lvl="1"/>
            <a:r>
              <a:rPr lang="en-US" sz="2000" dirty="0"/>
              <a:t>Basic knowledge vs. no knowledge vs. high level knowledge</a:t>
            </a:r>
          </a:p>
        </p:txBody>
      </p:sp>
      <p:sp>
        <p:nvSpPr>
          <p:cNvPr id="9" name="TextBox 8">
            <a:extLst>
              <a:ext uri="{FF2B5EF4-FFF2-40B4-BE49-F238E27FC236}">
                <a16:creationId xmlns:a16="http://schemas.microsoft.com/office/drawing/2014/main" id="{0D0917A1-0133-4DD2-8C3B-BAAB330E1593}"/>
              </a:ext>
            </a:extLst>
          </p:cNvPr>
          <p:cNvSpPr txBox="1"/>
          <p:nvPr/>
        </p:nvSpPr>
        <p:spPr>
          <a:xfrm>
            <a:off x="9243929" y="5232484"/>
            <a:ext cx="1384213" cy="507831"/>
          </a:xfrm>
          <a:prstGeom prst="rect">
            <a:avLst/>
          </a:prstGeom>
          <a:noFill/>
        </p:spPr>
        <p:txBody>
          <a:bodyPr wrap="square" rtlCol="0">
            <a:spAutoFit/>
          </a:bodyPr>
          <a:lstStyle/>
          <a:p>
            <a:r>
              <a:rPr lang="en-US" sz="900" dirty="0">
                <a:hlinkClick r:id="rId5" tooltip="http://www.virtuallibrary.info/paraphrasing.html"/>
              </a:rPr>
              <a:t>This Photo</a:t>
            </a:r>
            <a:r>
              <a:rPr lang="en-US" sz="900" dirty="0"/>
              <a:t> by Unknown Author is licensed under </a:t>
            </a:r>
            <a:r>
              <a:rPr lang="en-US" sz="900" dirty="0">
                <a:hlinkClick r:id="rId6" tooltip="https://creativecommons.org/licenses/by-nc-sa/3.0/"/>
              </a:rPr>
              <a:t>CC BY-SA-NC</a:t>
            </a:r>
            <a:endParaRPr lang="en-US" sz="900" dirty="0"/>
          </a:p>
        </p:txBody>
      </p:sp>
    </p:spTree>
    <p:extLst>
      <p:ext uri="{BB962C8B-B14F-4D97-AF65-F5344CB8AC3E}">
        <p14:creationId xmlns:p14="http://schemas.microsoft.com/office/powerpoint/2010/main" val="24258720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5" name="Title 4">
            <a:extLst>
              <a:ext uri="{FF2B5EF4-FFF2-40B4-BE49-F238E27FC236}">
                <a16:creationId xmlns:a16="http://schemas.microsoft.com/office/drawing/2014/main" id="{2166194E-8F71-4351-A1D0-A1E589636B6A}"/>
              </a:ext>
            </a:extLst>
          </p:cNvPr>
          <p:cNvSpPr>
            <a:spLocks noGrp="1"/>
          </p:cNvSpPr>
          <p:nvPr>
            <p:ph type="title"/>
          </p:nvPr>
        </p:nvSpPr>
        <p:spPr>
          <a:xfrm>
            <a:off x="34551" y="165685"/>
            <a:ext cx="2828223" cy="3645271"/>
          </a:xfrm>
        </p:spPr>
        <p:txBody>
          <a:bodyPr>
            <a:normAutofit/>
          </a:bodyPr>
          <a:lstStyle/>
          <a:p>
            <a:r>
              <a:rPr lang="en-US" dirty="0"/>
              <a:t>Lecture Techniques: </a:t>
            </a:r>
            <a:br>
              <a:rPr lang="en-US" dirty="0"/>
            </a:br>
            <a:r>
              <a:rPr lang="en-US" dirty="0"/>
              <a:t/>
            </a:r>
            <a:br>
              <a:rPr lang="en-US" dirty="0"/>
            </a:br>
            <a:r>
              <a:rPr lang="en-US" dirty="0"/>
              <a:t>Short Case Studies</a:t>
            </a:r>
          </a:p>
        </p:txBody>
      </p:sp>
      <p:sp>
        <p:nvSpPr>
          <p:cNvPr id="6" name="Content Placeholder 5">
            <a:extLst>
              <a:ext uri="{FF2B5EF4-FFF2-40B4-BE49-F238E27FC236}">
                <a16:creationId xmlns:a16="http://schemas.microsoft.com/office/drawing/2014/main" id="{7DB1B579-326B-4E2D-8687-2A318AEA91ED}"/>
              </a:ext>
            </a:extLst>
          </p:cNvPr>
          <p:cNvSpPr>
            <a:spLocks noGrp="1"/>
          </p:cNvSpPr>
          <p:nvPr>
            <p:ph idx="1"/>
          </p:nvPr>
        </p:nvSpPr>
        <p:spPr>
          <a:xfrm>
            <a:off x="2862774" y="165685"/>
            <a:ext cx="8201465" cy="5134707"/>
          </a:xfrm>
        </p:spPr>
        <p:txBody>
          <a:bodyPr>
            <a:normAutofit lnSpcReduction="10000"/>
          </a:bodyPr>
          <a:lstStyle/>
          <a:p>
            <a:r>
              <a:rPr lang="en-US" sz="2400" dirty="0"/>
              <a:t>Segment lectures (10 minutes), or after “big idea/concept”</a:t>
            </a:r>
          </a:p>
          <a:p>
            <a:pPr marL="0" indent="0">
              <a:buNone/>
            </a:pPr>
            <a:endParaRPr lang="en-US" sz="2400" dirty="0"/>
          </a:p>
          <a:p>
            <a:r>
              <a:rPr lang="en-US" sz="2400" dirty="0"/>
              <a:t>Apply portion of lecture to a realistic scenario</a:t>
            </a:r>
          </a:p>
          <a:p>
            <a:pPr marL="0" indent="0">
              <a:buNone/>
            </a:pPr>
            <a:endParaRPr lang="en-US" sz="2400" dirty="0"/>
          </a:p>
          <a:p>
            <a:r>
              <a:rPr lang="en-US" sz="2400" dirty="0"/>
              <a:t>Ask specific questions</a:t>
            </a:r>
          </a:p>
          <a:p>
            <a:pPr marL="0" indent="0">
              <a:buNone/>
            </a:pPr>
            <a:endParaRPr lang="en-US" sz="2400" dirty="0"/>
          </a:p>
          <a:p>
            <a:r>
              <a:rPr lang="en-US" sz="2400" dirty="0"/>
              <a:t>Teach class how to develop their own questions</a:t>
            </a:r>
          </a:p>
          <a:p>
            <a:pPr lvl="1"/>
            <a:r>
              <a:rPr lang="en-US" sz="2000" dirty="0"/>
              <a:t>What is the problem?</a:t>
            </a:r>
          </a:p>
          <a:p>
            <a:pPr lvl="1"/>
            <a:r>
              <a:rPr lang="en-US" sz="2000" dirty="0"/>
              <a:t>What can we do about it?</a:t>
            </a:r>
          </a:p>
          <a:p>
            <a:pPr lvl="1"/>
            <a:r>
              <a:rPr lang="en-US" sz="2000" dirty="0"/>
              <a:t>What do we need to do next?</a:t>
            </a:r>
          </a:p>
          <a:p>
            <a:pPr lvl="1"/>
            <a:r>
              <a:rPr lang="en-US" sz="2000" dirty="0"/>
              <a:t>What? So what? Now What?</a:t>
            </a:r>
          </a:p>
          <a:p>
            <a:endParaRPr lang="en-US" dirty="0"/>
          </a:p>
        </p:txBody>
      </p:sp>
      <p:pic>
        <p:nvPicPr>
          <p:cNvPr id="8" name="Picture 7" descr="A picture containing knife&#10;&#10;Description automatically generated">
            <a:extLst>
              <a:ext uri="{FF2B5EF4-FFF2-40B4-BE49-F238E27FC236}">
                <a16:creationId xmlns:a16="http://schemas.microsoft.com/office/drawing/2014/main" id="{59FA07EC-6351-4580-9205-F27B216F0F5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62354" y="3050109"/>
            <a:ext cx="2243798" cy="2250283"/>
          </a:xfrm>
          <a:prstGeom prst="rect">
            <a:avLst/>
          </a:prstGeom>
        </p:spPr>
      </p:pic>
      <p:sp>
        <p:nvSpPr>
          <p:cNvPr id="9" name="TextBox 8">
            <a:extLst>
              <a:ext uri="{FF2B5EF4-FFF2-40B4-BE49-F238E27FC236}">
                <a16:creationId xmlns:a16="http://schemas.microsoft.com/office/drawing/2014/main" id="{2347F256-BE6E-48CB-8AA6-2AB7C7BB6772}"/>
              </a:ext>
            </a:extLst>
          </p:cNvPr>
          <p:cNvSpPr txBox="1"/>
          <p:nvPr/>
        </p:nvSpPr>
        <p:spPr>
          <a:xfrm>
            <a:off x="471628" y="4955847"/>
            <a:ext cx="1413510" cy="507831"/>
          </a:xfrm>
          <a:prstGeom prst="rect">
            <a:avLst/>
          </a:prstGeom>
          <a:noFill/>
        </p:spPr>
        <p:txBody>
          <a:bodyPr wrap="square" rtlCol="0">
            <a:spAutoFit/>
          </a:bodyPr>
          <a:lstStyle/>
          <a:p>
            <a:r>
              <a:rPr lang="en-US" sz="900" dirty="0">
                <a:hlinkClick r:id="rId5" tooltip="http://belviderechiropractic.com/case-studies/case-study-how-a-man-with-numbness-and-weakness-in-his-right-hand-went-bow-hunting/"/>
              </a:rPr>
              <a:t>This Photo</a:t>
            </a:r>
            <a:r>
              <a:rPr lang="en-US" sz="900" dirty="0"/>
              <a:t> by Unknown Author is licensed under </a:t>
            </a:r>
            <a:r>
              <a:rPr lang="en-US" sz="900" dirty="0">
                <a:hlinkClick r:id="rId6" tooltip="https://creativecommons.org/licenses/by/3.0/"/>
              </a:rPr>
              <a:t>CC BY</a:t>
            </a:r>
            <a:endParaRPr lang="en-US" sz="900" dirty="0"/>
          </a:p>
        </p:txBody>
      </p:sp>
      <p:pic>
        <p:nvPicPr>
          <p:cNvPr id="11" name="Picture 10" descr="A picture containing person, man, holding, young&#10;&#10;Description automatically generated">
            <a:extLst>
              <a:ext uri="{FF2B5EF4-FFF2-40B4-BE49-F238E27FC236}">
                <a16:creationId xmlns:a16="http://schemas.microsoft.com/office/drawing/2014/main" id="{A4082066-B5A7-4175-8A29-FD3532B3602B}"/>
              </a:ext>
            </a:extLst>
          </p:cNvPr>
          <p:cNvPicPr>
            <a:picLocks noChangeAspect="1"/>
          </p:cNvPicPr>
          <p:nvPr/>
        </p:nvPicPr>
        <p:blipFill>
          <a:blip r:embed="rId7">
            <a:alphaModFix/>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7222732" y="3649950"/>
            <a:ext cx="4212988" cy="2705674"/>
          </a:xfrm>
          <a:prstGeom prst="rect">
            <a:avLst/>
          </a:prstGeom>
          <a:effectLst/>
        </p:spPr>
      </p:pic>
      <p:sp>
        <p:nvSpPr>
          <p:cNvPr id="12" name="TextBox 11">
            <a:extLst>
              <a:ext uri="{FF2B5EF4-FFF2-40B4-BE49-F238E27FC236}">
                <a16:creationId xmlns:a16="http://schemas.microsoft.com/office/drawing/2014/main" id="{6726C2D1-4D5D-49F5-9CAC-D489EB435724}"/>
              </a:ext>
            </a:extLst>
          </p:cNvPr>
          <p:cNvSpPr txBox="1"/>
          <p:nvPr/>
        </p:nvSpPr>
        <p:spPr>
          <a:xfrm>
            <a:off x="7385539" y="6333676"/>
            <a:ext cx="5676028" cy="230832"/>
          </a:xfrm>
          <a:prstGeom prst="rect">
            <a:avLst/>
          </a:prstGeom>
          <a:noFill/>
        </p:spPr>
        <p:txBody>
          <a:bodyPr wrap="square" rtlCol="0">
            <a:spAutoFit/>
          </a:bodyPr>
          <a:lstStyle/>
          <a:p>
            <a:r>
              <a:rPr lang="en-US" sz="900" dirty="0">
                <a:hlinkClick r:id="rId8" tooltip="http://godinallthings.com/2014/01/23/god-in-the-er/"/>
              </a:rPr>
              <a:t>This Photo</a:t>
            </a:r>
            <a:r>
              <a:rPr lang="en-US" sz="900" dirty="0"/>
              <a:t> by Unknown Author is licensed under </a:t>
            </a:r>
            <a:r>
              <a:rPr lang="en-US" sz="900" dirty="0">
                <a:hlinkClick r:id="rId9" tooltip="https://creativecommons.org/licenses/by-nc/3.0/"/>
              </a:rPr>
              <a:t>CC BY-NC</a:t>
            </a:r>
            <a:endParaRPr lang="en-US" sz="900" dirty="0"/>
          </a:p>
        </p:txBody>
      </p:sp>
    </p:spTree>
    <p:extLst>
      <p:ext uri="{BB962C8B-B14F-4D97-AF65-F5344CB8AC3E}">
        <p14:creationId xmlns:p14="http://schemas.microsoft.com/office/powerpoint/2010/main" val="29528239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5" name="Title 4">
            <a:extLst>
              <a:ext uri="{FF2B5EF4-FFF2-40B4-BE49-F238E27FC236}">
                <a16:creationId xmlns:a16="http://schemas.microsoft.com/office/drawing/2014/main" id="{1D1FBCF6-CB81-4802-8201-7EF21FE747E2}"/>
              </a:ext>
            </a:extLst>
          </p:cNvPr>
          <p:cNvSpPr>
            <a:spLocks noGrp="1"/>
          </p:cNvSpPr>
          <p:nvPr>
            <p:ph type="title"/>
          </p:nvPr>
        </p:nvSpPr>
        <p:spPr>
          <a:xfrm>
            <a:off x="276404" y="260253"/>
            <a:ext cx="8596668" cy="1320800"/>
          </a:xfrm>
        </p:spPr>
        <p:txBody>
          <a:bodyPr/>
          <a:lstStyle/>
          <a:p>
            <a:r>
              <a:rPr lang="en-US" dirty="0"/>
              <a:t>Lecture Activities: Pass a Problem</a:t>
            </a:r>
          </a:p>
        </p:txBody>
      </p:sp>
      <p:sp>
        <p:nvSpPr>
          <p:cNvPr id="6" name="Content Placeholder 5">
            <a:extLst>
              <a:ext uri="{FF2B5EF4-FFF2-40B4-BE49-F238E27FC236}">
                <a16:creationId xmlns:a16="http://schemas.microsoft.com/office/drawing/2014/main" id="{14B53282-3843-4E28-A1B4-8346BEB17066}"/>
              </a:ext>
            </a:extLst>
          </p:cNvPr>
          <p:cNvSpPr>
            <a:spLocks noGrp="1"/>
          </p:cNvSpPr>
          <p:nvPr>
            <p:ph idx="1"/>
          </p:nvPr>
        </p:nvSpPr>
        <p:spPr>
          <a:xfrm>
            <a:off x="2302152" y="1333304"/>
            <a:ext cx="8037602" cy="5264443"/>
          </a:xfrm>
        </p:spPr>
        <p:txBody>
          <a:bodyPr>
            <a:normAutofit/>
          </a:bodyPr>
          <a:lstStyle/>
          <a:p>
            <a:r>
              <a:rPr lang="en-US" sz="2400" dirty="0"/>
              <a:t>Each group writes question/problem from lecture/reading material</a:t>
            </a:r>
          </a:p>
          <a:p>
            <a:pPr marL="0" indent="0">
              <a:buNone/>
            </a:pPr>
            <a:endParaRPr lang="en-US" sz="2400" dirty="0"/>
          </a:p>
          <a:p>
            <a:r>
              <a:rPr lang="en-US" sz="2400" dirty="0"/>
              <a:t>Exchange card with another group</a:t>
            </a:r>
          </a:p>
          <a:p>
            <a:pPr marL="0" indent="0">
              <a:buNone/>
            </a:pPr>
            <a:endParaRPr lang="en-US" sz="2400" dirty="0"/>
          </a:p>
          <a:p>
            <a:r>
              <a:rPr lang="en-US" sz="2400" dirty="0"/>
              <a:t>Students work together to answer peers’ question</a:t>
            </a:r>
          </a:p>
          <a:p>
            <a:pPr marL="0" indent="0">
              <a:buNone/>
            </a:pPr>
            <a:endParaRPr lang="en-US" sz="2400" dirty="0"/>
          </a:p>
          <a:p>
            <a:r>
              <a:rPr lang="en-US" sz="2400" dirty="0"/>
              <a:t>Groups meet for short debriefing</a:t>
            </a:r>
          </a:p>
          <a:p>
            <a:endParaRPr lang="en-US" sz="2400" dirty="0"/>
          </a:p>
          <a:p>
            <a:r>
              <a:rPr lang="en-US" sz="2400" dirty="0"/>
              <a:t>Cards collected after to identify misconceptions, common ideas, etc.</a:t>
            </a:r>
          </a:p>
        </p:txBody>
      </p:sp>
    </p:spTree>
    <p:extLst>
      <p:ext uri="{BB962C8B-B14F-4D97-AF65-F5344CB8AC3E}">
        <p14:creationId xmlns:p14="http://schemas.microsoft.com/office/powerpoint/2010/main" val="16450093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5" name="Title 4">
            <a:extLst>
              <a:ext uri="{FF2B5EF4-FFF2-40B4-BE49-F238E27FC236}">
                <a16:creationId xmlns:a16="http://schemas.microsoft.com/office/drawing/2014/main" id="{10D2CCB3-3BC3-447B-8461-6F815EA847DF}"/>
              </a:ext>
            </a:extLst>
          </p:cNvPr>
          <p:cNvSpPr>
            <a:spLocks noGrp="1"/>
          </p:cNvSpPr>
          <p:nvPr>
            <p:ph type="title"/>
          </p:nvPr>
        </p:nvSpPr>
        <p:spPr>
          <a:xfrm>
            <a:off x="134007" y="837029"/>
            <a:ext cx="2574388" cy="5252367"/>
          </a:xfrm>
        </p:spPr>
        <p:txBody>
          <a:bodyPr>
            <a:normAutofit/>
          </a:bodyPr>
          <a:lstStyle/>
          <a:p>
            <a:r>
              <a:rPr lang="en-US" dirty="0"/>
              <a:t/>
            </a:r>
            <a:br>
              <a:rPr lang="en-US" dirty="0"/>
            </a:br>
            <a:r>
              <a:rPr lang="en-US" dirty="0"/>
              <a:t>Lecture Activities: </a:t>
            </a:r>
            <a:br>
              <a:rPr lang="en-US" dirty="0"/>
            </a:br>
            <a:r>
              <a:rPr lang="en-US" dirty="0"/>
              <a:t/>
            </a:r>
            <a:br>
              <a:rPr lang="en-US" dirty="0"/>
            </a:br>
            <a:r>
              <a:rPr lang="en-US" dirty="0"/>
              <a:t>Team Quiz</a:t>
            </a:r>
          </a:p>
        </p:txBody>
      </p:sp>
      <p:pic>
        <p:nvPicPr>
          <p:cNvPr id="8" name="Picture 7" descr="A picture containing room&#10;&#10;Description automatically generated">
            <a:extLst>
              <a:ext uri="{FF2B5EF4-FFF2-40B4-BE49-F238E27FC236}">
                <a16:creationId xmlns:a16="http://schemas.microsoft.com/office/drawing/2014/main" id="{FD4B063F-E442-481B-A37B-28CBF08CC9B8}"/>
              </a:ext>
            </a:extLst>
          </p:cNvPr>
          <p:cNvPicPr>
            <a:picLocks noChangeAspect="1"/>
          </p:cNvPicPr>
          <p:nvPr/>
        </p:nvPicPr>
        <p:blipFill>
          <a:blip r:embed="rId4">
            <a:alphaModFix amt="85000"/>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8385153" y="0"/>
            <a:ext cx="3672840" cy="2871957"/>
          </a:xfrm>
          <a:prstGeom prst="rect">
            <a:avLst/>
          </a:prstGeom>
        </p:spPr>
      </p:pic>
      <p:sp>
        <p:nvSpPr>
          <p:cNvPr id="6" name="Content Placeholder 5">
            <a:extLst>
              <a:ext uri="{FF2B5EF4-FFF2-40B4-BE49-F238E27FC236}">
                <a16:creationId xmlns:a16="http://schemas.microsoft.com/office/drawing/2014/main" id="{E82D975F-D4DB-48F9-A861-8216C7883BD8}"/>
              </a:ext>
            </a:extLst>
          </p:cNvPr>
          <p:cNvSpPr>
            <a:spLocks noGrp="1"/>
          </p:cNvSpPr>
          <p:nvPr>
            <p:ph idx="1"/>
          </p:nvPr>
        </p:nvSpPr>
        <p:spPr>
          <a:xfrm>
            <a:off x="2252339" y="651767"/>
            <a:ext cx="8370277" cy="5520433"/>
          </a:xfrm>
        </p:spPr>
        <p:txBody>
          <a:bodyPr>
            <a:normAutofit lnSpcReduction="10000"/>
          </a:bodyPr>
          <a:lstStyle/>
          <a:p>
            <a:r>
              <a:rPr lang="en-US" sz="2400" dirty="0"/>
              <a:t>Divide lecture into sections</a:t>
            </a:r>
          </a:p>
          <a:p>
            <a:pPr marL="0" indent="0">
              <a:buNone/>
            </a:pPr>
            <a:endParaRPr lang="en-US" sz="2400" dirty="0"/>
          </a:p>
          <a:p>
            <a:r>
              <a:rPr lang="en-US" sz="2400" dirty="0"/>
              <a:t>Form groups based on number of sections</a:t>
            </a:r>
          </a:p>
          <a:p>
            <a:pPr lvl="1"/>
            <a:r>
              <a:rPr lang="en-US" sz="2000" dirty="0"/>
              <a:t>3 sections, groups of 3</a:t>
            </a:r>
          </a:p>
          <a:p>
            <a:pPr marL="457200" lvl="1" indent="0">
              <a:buNone/>
            </a:pPr>
            <a:endParaRPr lang="en-US" sz="2000" dirty="0"/>
          </a:p>
          <a:p>
            <a:r>
              <a:rPr lang="en-US" sz="2400" dirty="0"/>
              <a:t>After first segment, first group member writes 2-3 question quiz on content </a:t>
            </a:r>
          </a:p>
          <a:p>
            <a:pPr lvl="1"/>
            <a:r>
              <a:rPr lang="en-US" sz="2000" dirty="0"/>
              <a:t>Other members read through notes</a:t>
            </a:r>
          </a:p>
          <a:p>
            <a:pPr marL="0" indent="0">
              <a:buNone/>
            </a:pPr>
            <a:endParaRPr lang="en-US" sz="2400" dirty="0"/>
          </a:p>
          <a:p>
            <a:r>
              <a:rPr lang="en-US" sz="2400" dirty="0"/>
              <a:t>First group member quizzes remainder of group and corrects as needed</a:t>
            </a:r>
          </a:p>
          <a:p>
            <a:pPr marL="0" indent="0">
              <a:buNone/>
            </a:pPr>
            <a:endParaRPr lang="en-US" sz="2400" dirty="0"/>
          </a:p>
          <a:p>
            <a:r>
              <a:rPr lang="en-US" sz="2400" dirty="0"/>
              <a:t>Lecture continues, pausing for each section’s quiz</a:t>
            </a:r>
          </a:p>
        </p:txBody>
      </p:sp>
      <p:sp>
        <p:nvSpPr>
          <p:cNvPr id="9" name="TextBox 8">
            <a:extLst>
              <a:ext uri="{FF2B5EF4-FFF2-40B4-BE49-F238E27FC236}">
                <a16:creationId xmlns:a16="http://schemas.microsoft.com/office/drawing/2014/main" id="{D4391E74-704A-4F37-AC3A-A7BF4A527655}"/>
              </a:ext>
            </a:extLst>
          </p:cNvPr>
          <p:cNvSpPr txBox="1"/>
          <p:nvPr/>
        </p:nvSpPr>
        <p:spPr>
          <a:xfrm>
            <a:off x="9466788" y="2387907"/>
            <a:ext cx="1974753" cy="369332"/>
          </a:xfrm>
          <a:prstGeom prst="rect">
            <a:avLst/>
          </a:prstGeom>
          <a:noFill/>
        </p:spPr>
        <p:txBody>
          <a:bodyPr wrap="square" rtlCol="0">
            <a:spAutoFit/>
          </a:bodyPr>
          <a:lstStyle/>
          <a:p>
            <a:r>
              <a:rPr lang="en-US" sz="900" dirty="0">
                <a:hlinkClick r:id="rId5" tooltip="http://antoniroigschool.blogspot.com/2014_05_01_archive.html"/>
              </a:rPr>
              <a:t>This Photo</a:t>
            </a:r>
            <a:r>
              <a:rPr lang="en-US" sz="900" dirty="0"/>
              <a:t> by Unknown Author is licensed under </a:t>
            </a:r>
            <a:r>
              <a:rPr lang="en-US" sz="900" dirty="0">
                <a:hlinkClick r:id="rId6" tooltip="https://creativecommons.org/licenses/by-nc-nd/3.0/"/>
              </a:rPr>
              <a:t>CC BY-NC-ND</a:t>
            </a:r>
            <a:endParaRPr lang="en-US" sz="900" dirty="0"/>
          </a:p>
        </p:txBody>
      </p:sp>
    </p:spTree>
    <p:extLst>
      <p:ext uri="{BB962C8B-B14F-4D97-AF65-F5344CB8AC3E}">
        <p14:creationId xmlns:p14="http://schemas.microsoft.com/office/powerpoint/2010/main" val="2932626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5" name="Title 4">
            <a:extLst>
              <a:ext uri="{FF2B5EF4-FFF2-40B4-BE49-F238E27FC236}">
                <a16:creationId xmlns:a16="http://schemas.microsoft.com/office/drawing/2014/main" id="{E9CA6810-65B0-44CD-909B-10FA8117E98A}"/>
              </a:ext>
            </a:extLst>
          </p:cNvPr>
          <p:cNvSpPr>
            <a:spLocks noGrp="1"/>
          </p:cNvSpPr>
          <p:nvPr>
            <p:ph type="title"/>
          </p:nvPr>
        </p:nvSpPr>
        <p:spPr>
          <a:xfrm>
            <a:off x="827810" y="0"/>
            <a:ext cx="2839589" cy="4980355"/>
          </a:xfrm>
        </p:spPr>
        <p:txBody>
          <a:bodyPr>
            <a:normAutofit/>
          </a:bodyPr>
          <a:lstStyle/>
          <a:p>
            <a:pPr algn="ctr"/>
            <a:r>
              <a:rPr lang="en-US" sz="4400" dirty="0"/>
              <a:t/>
            </a:r>
            <a:br>
              <a:rPr lang="en-US" sz="4400" dirty="0"/>
            </a:br>
            <a:r>
              <a:rPr lang="en-US" sz="4400" dirty="0"/>
              <a:t>Muddiest </a:t>
            </a:r>
            <a:br>
              <a:rPr lang="en-US" sz="4400" dirty="0"/>
            </a:br>
            <a:r>
              <a:rPr lang="en-US" sz="4400" dirty="0"/>
              <a:t/>
            </a:r>
            <a:br>
              <a:rPr lang="en-US" sz="4400" dirty="0"/>
            </a:br>
            <a:r>
              <a:rPr lang="en-US" sz="4400" dirty="0"/>
              <a:t>Point</a:t>
            </a:r>
          </a:p>
        </p:txBody>
      </p:sp>
      <p:sp>
        <p:nvSpPr>
          <p:cNvPr id="6" name="Content Placeholder 5">
            <a:extLst>
              <a:ext uri="{FF2B5EF4-FFF2-40B4-BE49-F238E27FC236}">
                <a16:creationId xmlns:a16="http://schemas.microsoft.com/office/drawing/2014/main" id="{CBE81FEE-64C5-4C6B-BD99-6D8E839A19F7}"/>
              </a:ext>
            </a:extLst>
          </p:cNvPr>
          <p:cNvSpPr>
            <a:spLocks noGrp="1"/>
          </p:cNvSpPr>
          <p:nvPr>
            <p:ph idx="1"/>
          </p:nvPr>
        </p:nvSpPr>
        <p:spPr>
          <a:xfrm>
            <a:off x="4372303" y="606863"/>
            <a:ext cx="7390486" cy="6600875"/>
          </a:xfrm>
        </p:spPr>
        <p:txBody>
          <a:bodyPr>
            <a:normAutofit/>
          </a:bodyPr>
          <a:lstStyle/>
          <a:p>
            <a:r>
              <a:rPr lang="en-US" sz="2400" dirty="0"/>
              <a:t>Occurs end of lecture</a:t>
            </a:r>
          </a:p>
          <a:p>
            <a:pPr marL="0" indent="0">
              <a:buNone/>
            </a:pPr>
            <a:endParaRPr lang="en-US" sz="2400" dirty="0"/>
          </a:p>
          <a:p>
            <a:r>
              <a:rPr lang="en-US" sz="2400" dirty="0"/>
              <a:t>Students write down what is “muddiest” point</a:t>
            </a:r>
          </a:p>
          <a:p>
            <a:pPr marL="0" indent="0">
              <a:buNone/>
            </a:pPr>
            <a:endParaRPr lang="en-US" sz="2400" dirty="0"/>
          </a:p>
          <a:p>
            <a:r>
              <a:rPr lang="en-US" sz="2400" dirty="0"/>
              <a:t>Collect and identify common trends, questions</a:t>
            </a:r>
          </a:p>
          <a:p>
            <a:pPr marL="0" indent="0">
              <a:buNone/>
            </a:pPr>
            <a:endParaRPr lang="en-US" sz="2400" dirty="0"/>
          </a:p>
          <a:p>
            <a:r>
              <a:rPr lang="en-US" sz="2400" dirty="0"/>
              <a:t>Address via LMS or at next class</a:t>
            </a:r>
          </a:p>
          <a:p>
            <a:pPr marL="0" indent="0">
              <a:buNone/>
            </a:pPr>
            <a:endParaRPr lang="en-US" sz="2400" dirty="0"/>
          </a:p>
          <a:p>
            <a:r>
              <a:rPr lang="en-US" sz="2400" dirty="0"/>
              <a:t>Alternatives:</a:t>
            </a:r>
          </a:p>
          <a:p>
            <a:pPr lvl="1"/>
            <a:r>
              <a:rPr lang="en-US" sz="2000" dirty="0"/>
              <a:t>Ask student what they think could help them understand?</a:t>
            </a:r>
          </a:p>
          <a:p>
            <a:pPr lvl="1"/>
            <a:r>
              <a:rPr lang="en-US" sz="2000" dirty="0"/>
              <a:t>Students also identify the day’s concept they completely understand</a:t>
            </a:r>
          </a:p>
        </p:txBody>
      </p:sp>
      <p:pic>
        <p:nvPicPr>
          <p:cNvPr id="11" name="Picture 10" descr="A picture containing outdoor, grass, water, dirt&#10;&#10;Description automatically generated">
            <a:extLst>
              <a:ext uri="{FF2B5EF4-FFF2-40B4-BE49-F238E27FC236}">
                <a16:creationId xmlns:a16="http://schemas.microsoft.com/office/drawing/2014/main" id="{D1E215C4-B061-4ABB-804E-2B4D6A692A93}"/>
              </a:ext>
            </a:extLst>
          </p:cNvPr>
          <p:cNvPicPr>
            <a:picLocks noChangeAspect="1"/>
          </p:cNvPicPr>
          <p:nvPr/>
        </p:nvPicPr>
        <p:blipFill>
          <a:blip r:embed="rId4">
            <a:alphaModFix/>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79007" y="2805330"/>
            <a:ext cx="3937197" cy="262479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15060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5" name="Title 4">
            <a:extLst>
              <a:ext uri="{FF2B5EF4-FFF2-40B4-BE49-F238E27FC236}">
                <a16:creationId xmlns:a16="http://schemas.microsoft.com/office/drawing/2014/main" id="{6434C777-46F7-423D-967A-A1D978FA5E78}"/>
              </a:ext>
            </a:extLst>
          </p:cNvPr>
          <p:cNvSpPr>
            <a:spLocks noGrp="1"/>
          </p:cNvSpPr>
          <p:nvPr>
            <p:ph type="title"/>
          </p:nvPr>
        </p:nvSpPr>
        <p:spPr/>
        <p:txBody>
          <a:bodyPr/>
          <a:lstStyle/>
          <a:p>
            <a:r>
              <a:rPr lang="en-US" dirty="0"/>
              <a:t>One-Minute Paper/One-Minute Thread</a:t>
            </a:r>
          </a:p>
        </p:txBody>
      </p:sp>
      <p:sp>
        <p:nvSpPr>
          <p:cNvPr id="6" name="Content Placeholder 5">
            <a:extLst>
              <a:ext uri="{FF2B5EF4-FFF2-40B4-BE49-F238E27FC236}">
                <a16:creationId xmlns:a16="http://schemas.microsoft.com/office/drawing/2014/main" id="{646A9FFA-85DB-47B1-9D5D-F2957F4E7B85}"/>
              </a:ext>
            </a:extLst>
          </p:cNvPr>
          <p:cNvSpPr>
            <a:spLocks noGrp="1"/>
          </p:cNvSpPr>
          <p:nvPr>
            <p:ph idx="1"/>
          </p:nvPr>
        </p:nvSpPr>
        <p:spPr>
          <a:xfrm>
            <a:off x="726571" y="1768014"/>
            <a:ext cx="8596668" cy="3880773"/>
          </a:xfrm>
        </p:spPr>
        <p:txBody>
          <a:bodyPr>
            <a:normAutofit lnSpcReduction="10000"/>
          </a:bodyPr>
          <a:lstStyle/>
          <a:p>
            <a:r>
              <a:rPr lang="en-US" sz="2400" dirty="0"/>
              <a:t>Students take one minute to write a paper/discussion post</a:t>
            </a:r>
          </a:p>
          <a:p>
            <a:pPr marL="0" indent="0">
              <a:buNone/>
            </a:pPr>
            <a:endParaRPr lang="en-US" sz="2400" dirty="0"/>
          </a:p>
          <a:p>
            <a:r>
              <a:rPr lang="en-US" sz="2400" dirty="0"/>
              <a:t>What was most meaningful? What concepts are still unclear? What additional questions/comments do you have?</a:t>
            </a:r>
          </a:p>
          <a:p>
            <a:endParaRPr lang="en-US" dirty="0"/>
          </a:p>
          <a:p>
            <a:pPr marL="0" indent="0">
              <a:buNone/>
            </a:pPr>
            <a:r>
              <a:rPr lang="en-US" sz="1600" i="1" dirty="0"/>
              <a:t>		Clear: Now I understand the steps needed to perform procedure</a:t>
            </a:r>
          </a:p>
          <a:p>
            <a:pPr marL="0" indent="0">
              <a:buNone/>
            </a:pPr>
            <a:r>
              <a:rPr lang="en-US" sz="1600" i="1" dirty="0"/>
              <a:t>		Unclear: I don’t get why this doesn’t happen</a:t>
            </a:r>
          </a:p>
          <a:p>
            <a:pPr marL="0" indent="0">
              <a:buNone/>
            </a:pPr>
            <a:r>
              <a:rPr lang="en-US" sz="1600" i="1" dirty="0"/>
              <a:t>		Comment: Can you go over this process in more detail and maybe include an 					image to help me visualize</a:t>
            </a:r>
          </a:p>
          <a:p>
            <a:endParaRPr lang="en-US" dirty="0"/>
          </a:p>
        </p:txBody>
      </p:sp>
      <p:pic>
        <p:nvPicPr>
          <p:cNvPr id="8" name="Picture 7" descr="A black watch on a white surface&#10;&#10;Description automatically generated">
            <a:extLst>
              <a:ext uri="{FF2B5EF4-FFF2-40B4-BE49-F238E27FC236}">
                <a16:creationId xmlns:a16="http://schemas.microsoft.com/office/drawing/2014/main" id="{57D4DF36-96B2-4736-ABB2-608C22AA44D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8464501" y="881141"/>
            <a:ext cx="3958144" cy="3958144"/>
          </a:xfrm>
          <a:prstGeom prst="rect">
            <a:avLst/>
          </a:prstGeom>
        </p:spPr>
      </p:pic>
      <p:sp>
        <p:nvSpPr>
          <p:cNvPr id="9" name="TextBox 8">
            <a:extLst>
              <a:ext uri="{FF2B5EF4-FFF2-40B4-BE49-F238E27FC236}">
                <a16:creationId xmlns:a16="http://schemas.microsoft.com/office/drawing/2014/main" id="{7C81EC58-4736-412D-8C40-A097C0AEFD07}"/>
              </a:ext>
            </a:extLst>
          </p:cNvPr>
          <p:cNvSpPr txBox="1"/>
          <p:nvPr/>
        </p:nvSpPr>
        <p:spPr>
          <a:xfrm>
            <a:off x="9323239" y="4843194"/>
            <a:ext cx="2922839" cy="369332"/>
          </a:xfrm>
          <a:prstGeom prst="rect">
            <a:avLst/>
          </a:prstGeom>
          <a:noFill/>
        </p:spPr>
        <p:txBody>
          <a:bodyPr wrap="square" rtlCol="0">
            <a:spAutoFit/>
          </a:bodyPr>
          <a:lstStyle/>
          <a:p>
            <a:r>
              <a:rPr lang="en-US" sz="900" dirty="0">
                <a:hlinkClick r:id="rId5" tooltip="http://eslkidsgames.com/2013/04/5-esl-writing-activities-for-children.html"/>
              </a:rPr>
              <a:t>This Photo</a:t>
            </a:r>
            <a:r>
              <a:rPr lang="en-US" sz="900" dirty="0"/>
              <a:t> by Unknown Author is licensed under </a:t>
            </a:r>
            <a:r>
              <a:rPr lang="en-US" sz="900" dirty="0">
                <a:hlinkClick r:id="rId6" tooltip="https://creativecommons.org/licenses/by-nc-sa/3.0/"/>
              </a:rPr>
              <a:t>CC BY-SA-NC</a:t>
            </a:r>
            <a:endParaRPr lang="en-US" sz="900" dirty="0"/>
          </a:p>
        </p:txBody>
      </p:sp>
    </p:spTree>
    <p:extLst>
      <p:ext uri="{BB962C8B-B14F-4D97-AF65-F5344CB8AC3E}">
        <p14:creationId xmlns:p14="http://schemas.microsoft.com/office/powerpoint/2010/main" val="14775223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4" name="Title 3">
            <a:extLst>
              <a:ext uri="{FF2B5EF4-FFF2-40B4-BE49-F238E27FC236}">
                <a16:creationId xmlns:a16="http://schemas.microsoft.com/office/drawing/2014/main" id="{913C9393-9414-4E50-A268-57C75CD5DEEA}"/>
              </a:ext>
            </a:extLst>
          </p:cNvPr>
          <p:cNvSpPr>
            <a:spLocks noGrp="1"/>
          </p:cNvSpPr>
          <p:nvPr>
            <p:ph type="title"/>
          </p:nvPr>
        </p:nvSpPr>
        <p:spPr>
          <a:xfrm>
            <a:off x="263800" y="1329621"/>
            <a:ext cx="1974644" cy="4029604"/>
          </a:xfrm>
        </p:spPr>
        <p:txBody>
          <a:bodyPr/>
          <a:lstStyle/>
          <a:p>
            <a:r>
              <a:rPr lang="en-US" dirty="0"/>
              <a:t>Analytic </a:t>
            </a:r>
            <a:br>
              <a:rPr lang="en-US" dirty="0"/>
            </a:br>
            <a:r>
              <a:rPr lang="en-US" dirty="0"/>
              <a:t/>
            </a:r>
            <a:br>
              <a:rPr lang="en-US" dirty="0"/>
            </a:br>
            <a:r>
              <a:rPr lang="en-US" dirty="0"/>
              <a:t>Teams</a:t>
            </a:r>
          </a:p>
        </p:txBody>
      </p:sp>
      <p:sp>
        <p:nvSpPr>
          <p:cNvPr id="5" name="Content Placeholder 4">
            <a:extLst>
              <a:ext uri="{FF2B5EF4-FFF2-40B4-BE49-F238E27FC236}">
                <a16:creationId xmlns:a16="http://schemas.microsoft.com/office/drawing/2014/main" id="{D22357BE-3CBE-44C6-AFA0-CA80ACFD153A}"/>
              </a:ext>
            </a:extLst>
          </p:cNvPr>
          <p:cNvSpPr>
            <a:spLocks noGrp="1"/>
          </p:cNvSpPr>
          <p:nvPr>
            <p:ph idx="1"/>
          </p:nvPr>
        </p:nvSpPr>
        <p:spPr>
          <a:xfrm>
            <a:off x="2238444" y="534154"/>
            <a:ext cx="9315844" cy="6196671"/>
          </a:xfrm>
        </p:spPr>
        <p:txBody>
          <a:bodyPr>
            <a:normAutofit fontScale="92500" lnSpcReduction="10000"/>
          </a:bodyPr>
          <a:lstStyle/>
          <a:p>
            <a:r>
              <a:rPr lang="en-US" dirty="0" smtClean="0"/>
              <a:t>Form groups and assign each student a role</a:t>
            </a:r>
          </a:p>
          <a:p>
            <a:endParaRPr lang="en-US" dirty="0"/>
          </a:p>
          <a:p>
            <a:r>
              <a:rPr lang="en-US" dirty="0" smtClean="0"/>
              <a:t>Proponent </a:t>
            </a:r>
            <a:r>
              <a:rPr lang="en-US" dirty="0"/>
              <a:t>– points of agreement</a:t>
            </a:r>
          </a:p>
          <a:p>
            <a:pPr lvl="1"/>
            <a:r>
              <a:rPr lang="en-US" sz="1800" dirty="0"/>
              <a:t>“Clozapine is the best medication for schizophrenia.”</a:t>
            </a:r>
          </a:p>
          <a:p>
            <a:pPr marL="0" indent="0">
              <a:buNone/>
            </a:pPr>
            <a:endParaRPr lang="en-US" dirty="0"/>
          </a:p>
          <a:p>
            <a:r>
              <a:rPr lang="en-US" dirty="0"/>
              <a:t>Critic – points of disagreement</a:t>
            </a:r>
          </a:p>
          <a:p>
            <a:pPr lvl="1"/>
            <a:r>
              <a:rPr lang="en-US" sz="1800" dirty="0"/>
              <a:t>“The health risks outweigh the benefits and is not the best choice medication”</a:t>
            </a:r>
          </a:p>
          <a:p>
            <a:pPr marL="0" indent="0">
              <a:buNone/>
            </a:pPr>
            <a:endParaRPr lang="en-US" dirty="0"/>
          </a:p>
          <a:p>
            <a:r>
              <a:rPr lang="en-US" dirty="0"/>
              <a:t>Illustrator – identifies relevant examples</a:t>
            </a:r>
          </a:p>
          <a:p>
            <a:pPr lvl="1"/>
            <a:r>
              <a:rPr lang="en-US" sz="1800" dirty="0"/>
              <a:t>Evidence of successful treatment</a:t>
            </a:r>
          </a:p>
          <a:p>
            <a:pPr lvl="1"/>
            <a:r>
              <a:rPr lang="en-US" sz="1800" dirty="0"/>
              <a:t>Data on risks</a:t>
            </a:r>
          </a:p>
          <a:p>
            <a:pPr marL="0" indent="0">
              <a:buNone/>
            </a:pPr>
            <a:endParaRPr lang="en-US" dirty="0"/>
          </a:p>
          <a:p>
            <a:r>
              <a:rPr lang="en-US" dirty="0"/>
              <a:t>Skeptic – challenges the idea</a:t>
            </a:r>
          </a:p>
          <a:p>
            <a:pPr lvl="1"/>
            <a:r>
              <a:rPr lang="en-US" sz="1800" dirty="0"/>
              <a:t>“How many other medications should be tried first?”</a:t>
            </a:r>
          </a:p>
          <a:p>
            <a:pPr lvl="1"/>
            <a:r>
              <a:rPr lang="en-US" sz="1800" dirty="0"/>
              <a:t>“At what point, is it too dangerous to continue treatment?”</a:t>
            </a:r>
          </a:p>
          <a:p>
            <a:pPr marL="0" indent="0">
              <a:buNone/>
            </a:pPr>
            <a:endParaRPr lang="en-US" dirty="0"/>
          </a:p>
          <a:p>
            <a:r>
              <a:rPr lang="en-US" dirty="0"/>
              <a:t>Summarizer – recaps keys points and writes a conclusion</a:t>
            </a:r>
          </a:p>
          <a:p>
            <a:pPr marL="0" indent="0">
              <a:buNone/>
            </a:pPr>
            <a:endParaRPr lang="en-US" sz="1000" dirty="0"/>
          </a:p>
        </p:txBody>
      </p:sp>
    </p:spTree>
    <p:extLst>
      <p:ext uri="{BB962C8B-B14F-4D97-AF65-F5344CB8AC3E}">
        <p14:creationId xmlns:p14="http://schemas.microsoft.com/office/powerpoint/2010/main" val="977726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5" name="Title 4">
            <a:extLst>
              <a:ext uri="{FF2B5EF4-FFF2-40B4-BE49-F238E27FC236}">
                <a16:creationId xmlns:a16="http://schemas.microsoft.com/office/drawing/2014/main" id="{34650B00-2A46-47C2-8124-65022D1BF304}"/>
              </a:ext>
            </a:extLst>
          </p:cNvPr>
          <p:cNvSpPr>
            <a:spLocks noGrp="1"/>
          </p:cNvSpPr>
          <p:nvPr>
            <p:ph type="title"/>
          </p:nvPr>
        </p:nvSpPr>
        <p:spPr>
          <a:xfrm>
            <a:off x="153915" y="1115624"/>
            <a:ext cx="2857765" cy="1882452"/>
          </a:xfrm>
        </p:spPr>
        <p:txBody>
          <a:bodyPr>
            <a:normAutofit fontScale="90000"/>
          </a:bodyPr>
          <a:lstStyle/>
          <a:p>
            <a:pPr algn="ctr"/>
            <a:r>
              <a:rPr lang="en-US" dirty="0" smtClean="0"/>
              <a:t>Student </a:t>
            </a:r>
            <a:br>
              <a:rPr lang="en-US" dirty="0" smtClean="0"/>
            </a:br>
            <a:r>
              <a:rPr lang="en-US" dirty="0" smtClean="0"/>
              <a:t/>
            </a:r>
            <a:br>
              <a:rPr lang="en-US" dirty="0" smtClean="0"/>
            </a:br>
            <a:r>
              <a:rPr lang="en-US" dirty="0" smtClean="0"/>
              <a:t>Persistence</a:t>
            </a:r>
            <a:br>
              <a:rPr lang="en-US" dirty="0" smtClean="0"/>
            </a:br>
            <a:endParaRPr lang="en-US" dirty="0"/>
          </a:p>
        </p:txBody>
      </p:sp>
      <p:sp>
        <p:nvSpPr>
          <p:cNvPr id="6" name="Content Placeholder 5">
            <a:extLst>
              <a:ext uri="{FF2B5EF4-FFF2-40B4-BE49-F238E27FC236}">
                <a16:creationId xmlns:a16="http://schemas.microsoft.com/office/drawing/2014/main" id="{24C87B4C-FDC6-40A6-896B-A90FD7566623}"/>
              </a:ext>
            </a:extLst>
          </p:cNvPr>
          <p:cNvSpPr>
            <a:spLocks noGrp="1"/>
          </p:cNvSpPr>
          <p:nvPr>
            <p:ph idx="1"/>
          </p:nvPr>
        </p:nvSpPr>
        <p:spPr>
          <a:xfrm>
            <a:off x="2736384" y="509751"/>
            <a:ext cx="11099404" cy="5840807"/>
          </a:xfrm>
        </p:spPr>
        <p:txBody>
          <a:bodyPr>
            <a:normAutofit fontScale="92500" lnSpcReduction="10000"/>
          </a:bodyPr>
          <a:lstStyle/>
          <a:p>
            <a:r>
              <a:rPr lang="en-US" sz="2300" dirty="0" smtClean="0"/>
              <a:t>Motivation</a:t>
            </a:r>
          </a:p>
          <a:p>
            <a:pPr lvl="1"/>
            <a:r>
              <a:rPr lang="en-US" sz="2100" dirty="0" smtClean="0"/>
              <a:t>What motivates the student?</a:t>
            </a:r>
          </a:p>
          <a:p>
            <a:pPr lvl="1"/>
            <a:r>
              <a:rPr lang="en-US" sz="2100" dirty="0" smtClean="0"/>
              <a:t>How can we enhance motivation?</a:t>
            </a:r>
          </a:p>
          <a:p>
            <a:pPr lvl="1"/>
            <a:r>
              <a:rPr lang="en-US" sz="2100" dirty="0" smtClean="0"/>
              <a:t>Self-efficacy</a:t>
            </a:r>
          </a:p>
          <a:p>
            <a:pPr lvl="1"/>
            <a:r>
              <a:rPr lang="en-US" sz="2100" dirty="0" smtClean="0"/>
              <a:t>Sense of belonging</a:t>
            </a:r>
          </a:p>
          <a:p>
            <a:pPr lvl="1"/>
            <a:r>
              <a:rPr lang="en-US" sz="2100" dirty="0" smtClean="0"/>
              <a:t>Own perception of value</a:t>
            </a:r>
          </a:p>
          <a:p>
            <a:endParaRPr lang="en-US" sz="2300" dirty="0"/>
          </a:p>
          <a:p>
            <a:r>
              <a:rPr lang="en-US" sz="2300" dirty="0" smtClean="0"/>
              <a:t>Markers</a:t>
            </a:r>
          </a:p>
          <a:p>
            <a:pPr lvl="1"/>
            <a:r>
              <a:rPr lang="en-US" sz="2100" dirty="0" smtClean="0"/>
              <a:t>Precollege behaviors</a:t>
            </a:r>
          </a:p>
          <a:p>
            <a:pPr lvl="1"/>
            <a:r>
              <a:rPr lang="en-US" sz="2100" dirty="0" smtClean="0"/>
              <a:t>Academic behavior and social experience</a:t>
            </a:r>
          </a:p>
          <a:p>
            <a:pPr lvl="1"/>
            <a:r>
              <a:rPr lang="en-US" sz="2100" dirty="0" smtClean="0"/>
              <a:t>Life experience</a:t>
            </a:r>
          </a:p>
          <a:p>
            <a:endParaRPr lang="en-US" sz="2300" dirty="0"/>
          </a:p>
          <a:p>
            <a:r>
              <a:rPr lang="en-US" sz="2300" dirty="0" smtClean="0"/>
              <a:t>Momentum</a:t>
            </a:r>
          </a:p>
          <a:p>
            <a:pPr lvl="1"/>
            <a:r>
              <a:rPr lang="en-US" sz="2100" dirty="0" smtClean="0"/>
              <a:t>Momentum points that begin in K-12</a:t>
            </a:r>
          </a:p>
          <a:p>
            <a:endParaRPr lang="en-US" sz="2300" dirty="0"/>
          </a:p>
          <a:p>
            <a:endParaRPr lang="en-US" sz="2300" dirty="0"/>
          </a:p>
          <a:p>
            <a:endParaRPr lang="en-US" dirty="0"/>
          </a:p>
        </p:txBody>
      </p:sp>
    </p:spTree>
    <p:extLst>
      <p:ext uri="{BB962C8B-B14F-4D97-AF65-F5344CB8AC3E}">
        <p14:creationId xmlns:p14="http://schemas.microsoft.com/office/powerpoint/2010/main" val="3223666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pic>
        <p:nvPicPr>
          <p:cNvPr id="5" name="Picture 4"/>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7877051" y="154912"/>
            <a:ext cx="4220997" cy="3017353"/>
          </a:xfrm>
          <a:prstGeom prst="rect">
            <a:avLst/>
          </a:prstGeom>
        </p:spPr>
      </p:pic>
      <p:graphicFrame>
        <p:nvGraphicFramePr>
          <p:cNvPr id="6" name="Diagram 5"/>
          <p:cNvGraphicFramePr/>
          <p:nvPr>
            <p:extLst>
              <p:ext uri="{D42A27DB-BD31-4B8C-83A1-F6EECF244321}">
                <p14:modId xmlns:p14="http://schemas.microsoft.com/office/powerpoint/2010/main" val="3852994687"/>
              </p:ext>
            </p:extLst>
          </p:nvPr>
        </p:nvGraphicFramePr>
        <p:xfrm>
          <a:off x="214043" y="877174"/>
          <a:ext cx="10456302"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34480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5" name="Title 4">
            <a:extLst>
              <a:ext uri="{FF2B5EF4-FFF2-40B4-BE49-F238E27FC236}">
                <a16:creationId xmlns:a16="http://schemas.microsoft.com/office/drawing/2014/main" id="{34650B00-2A46-47C2-8124-65022D1BF304}"/>
              </a:ext>
            </a:extLst>
          </p:cNvPr>
          <p:cNvSpPr>
            <a:spLocks noGrp="1"/>
          </p:cNvSpPr>
          <p:nvPr>
            <p:ph type="title"/>
          </p:nvPr>
        </p:nvSpPr>
        <p:spPr>
          <a:xfrm>
            <a:off x="217032" y="371540"/>
            <a:ext cx="4082090" cy="1882452"/>
          </a:xfrm>
        </p:spPr>
        <p:txBody>
          <a:bodyPr>
            <a:normAutofit/>
          </a:bodyPr>
          <a:lstStyle/>
          <a:p>
            <a:pPr algn="ctr"/>
            <a:r>
              <a:rPr lang="en-US" dirty="0"/>
              <a:t>Student</a:t>
            </a:r>
            <a:br>
              <a:rPr lang="en-US" dirty="0"/>
            </a:br>
            <a:r>
              <a:rPr lang="en-US" dirty="0"/>
              <a:t/>
            </a:r>
            <a:br>
              <a:rPr lang="en-US" dirty="0"/>
            </a:br>
            <a:r>
              <a:rPr lang="en-US" dirty="0"/>
              <a:t>Persistence</a:t>
            </a:r>
          </a:p>
        </p:txBody>
      </p:sp>
      <p:sp>
        <p:nvSpPr>
          <p:cNvPr id="6" name="Content Placeholder 5">
            <a:extLst>
              <a:ext uri="{FF2B5EF4-FFF2-40B4-BE49-F238E27FC236}">
                <a16:creationId xmlns:a16="http://schemas.microsoft.com/office/drawing/2014/main" id="{24C87B4C-FDC6-40A6-896B-A90FD7566623}"/>
              </a:ext>
            </a:extLst>
          </p:cNvPr>
          <p:cNvSpPr>
            <a:spLocks noGrp="1"/>
          </p:cNvSpPr>
          <p:nvPr>
            <p:ph idx="1"/>
          </p:nvPr>
        </p:nvSpPr>
        <p:spPr>
          <a:xfrm>
            <a:off x="4529079" y="1312766"/>
            <a:ext cx="10562753" cy="5193541"/>
          </a:xfrm>
        </p:spPr>
        <p:txBody>
          <a:bodyPr>
            <a:normAutofit lnSpcReduction="10000"/>
          </a:bodyPr>
          <a:lstStyle/>
          <a:p>
            <a:r>
              <a:rPr lang="en-US" sz="2300" dirty="0"/>
              <a:t>Intrinsic motivation</a:t>
            </a:r>
          </a:p>
          <a:p>
            <a:endParaRPr lang="en-US" sz="2300" dirty="0"/>
          </a:p>
          <a:p>
            <a:r>
              <a:rPr lang="en-US" sz="2300" dirty="0"/>
              <a:t>Amnesty coupons</a:t>
            </a:r>
          </a:p>
          <a:p>
            <a:endParaRPr lang="en-US" sz="2300" dirty="0"/>
          </a:p>
          <a:p>
            <a:r>
              <a:rPr lang="en-US" sz="2300" dirty="0"/>
              <a:t>Foster sense of belonging (especially online)</a:t>
            </a:r>
          </a:p>
          <a:p>
            <a:pPr marL="0" indent="0">
              <a:buNone/>
            </a:pPr>
            <a:endParaRPr lang="en-US" sz="2300" dirty="0"/>
          </a:p>
          <a:p>
            <a:r>
              <a:rPr lang="en-US" sz="2300" dirty="0"/>
              <a:t>Introductions</a:t>
            </a:r>
          </a:p>
          <a:p>
            <a:pPr marL="0" indent="0">
              <a:buNone/>
            </a:pPr>
            <a:endParaRPr lang="en-US" sz="2300" dirty="0"/>
          </a:p>
          <a:p>
            <a:r>
              <a:rPr lang="en-US" sz="2300" dirty="0"/>
              <a:t>Pair students up early to discuss study activities</a:t>
            </a:r>
          </a:p>
          <a:p>
            <a:endParaRPr lang="en-US" sz="2300" dirty="0"/>
          </a:p>
          <a:p>
            <a:r>
              <a:rPr lang="en-US" sz="2300" dirty="0"/>
              <a:t>Rubrics/checklists</a:t>
            </a:r>
          </a:p>
          <a:p>
            <a:endParaRPr lang="en-US" dirty="0"/>
          </a:p>
        </p:txBody>
      </p:sp>
      <p:pic>
        <p:nvPicPr>
          <p:cNvPr id="8" name="Picture 7" descr="A close up of text on a white background&#10;&#10;Description automatically generated">
            <a:extLst>
              <a:ext uri="{FF2B5EF4-FFF2-40B4-BE49-F238E27FC236}">
                <a16:creationId xmlns:a16="http://schemas.microsoft.com/office/drawing/2014/main" id="{44BC43AF-726F-4148-B307-5A33A5A9057F}"/>
              </a:ext>
            </a:extLst>
          </p:cNvPr>
          <p:cNvPicPr>
            <a:picLocks noChangeAspect="1"/>
          </p:cNvPicPr>
          <p:nvPr/>
        </p:nvPicPr>
        <p:blipFill>
          <a:blip r:embed="rId4">
            <a:alphaModFix amt="85000"/>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875563" y="486992"/>
            <a:ext cx="3869787" cy="2270275"/>
          </a:xfrm>
          <a:prstGeom prst="rect">
            <a:avLst/>
          </a:prstGeom>
          <a:ln>
            <a:solidFill>
              <a:schemeClr val="tx1"/>
            </a:solidFill>
          </a:ln>
        </p:spPr>
      </p:pic>
      <p:sp>
        <p:nvSpPr>
          <p:cNvPr id="9" name="TextBox 8">
            <a:extLst>
              <a:ext uri="{FF2B5EF4-FFF2-40B4-BE49-F238E27FC236}">
                <a16:creationId xmlns:a16="http://schemas.microsoft.com/office/drawing/2014/main" id="{4A331362-8584-45CA-ABCE-734E71775E2C}"/>
              </a:ext>
            </a:extLst>
          </p:cNvPr>
          <p:cNvSpPr txBox="1"/>
          <p:nvPr/>
        </p:nvSpPr>
        <p:spPr>
          <a:xfrm>
            <a:off x="7875563" y="2526435"/>
            <a:ext cx="3420793" cy="230832"/>
          </a:xfrm>
          <a:prstGeom prst="rect">
            <a:avLst/>
          </a:prstGeom>
          <a:noFill/>
        </p:spPr>
        <p:txBody>
          <a:bodyPr wrap="square" rtlCol="0">
            <a:spAutoFit/>
          </a:bodyPr>
          <a:lstStyle/>
          <a:p>
            <a:r>
              <a:rPr lang="en-US" sz="900" dirty="0">
                <a:hlinkClick r:id="rId5" tooltip="https://en.wikipedia.org/wiki/Get_Out_of_Jail_Free_card"/>
              </a:rPr>
              <a:t>This Photo</a:t>
            </a:r>
            <a:r>
              <a:rPr lang="en-US" sz="900" dirty="0"/>
              <a:t> by Unknown Author is licensed under </a:t>
            </a:r>
            <a:r>
              <a:rPr lang="en-US" sz="900" dirty="0">
                <a:hlinkClick r:id="rId6" tooltip="https://creativecommons.org/licenses/by-sa/3.0/"/>
              </a:rPr>
              <a:t>CC BY-SA</a:t>
            </a:r>
            <a:endParaRPr lang="en-US" sz="900" dirty="0"/>
          </a:p>
        </p:txBody>
      </p:sp>
      <p:pic>
        <p:nvPicPr>
          <p:cNvPr id="11" name="Picture 10" descr="A close up of text on a white background&#10;&#10;Description automatically generated">
            <a:extLst>
              <a:ext uri="{FF2B5EF4-FFF2-40B4-BE49-F238E27FC236}">
                <a16:creationId xmlns:a16="http://schemas.microsoft.com/office/drawing/2014/main" id="{FB2DCE1A-B9FE-45EC-B7F4-FC4D20EB965A}"/>
              </a:ext>
            </a:extLst>
          </p:cNvPr>
          <p:cNvPicPr>
            <a:picLocks noChangeAspect="1"/>
          </p:cNvPicPr>
          <p:nvPr/>
        </p:nvPicPr>
        <p:blipFill>
          <a:blip r:embed="rId7">
            <a:alphaModFix amt="85000"/>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133217" y="2290691"/>
            <a:ext cx="4249720" cy="3190406"/>
          </a:xfrm>
          <a:prstGeom prst="rect">
            <a:avLst/>
          </a:prstGeom>
          <a:ln w="19050">
            <a:solidFill>
              <a:srgbClr val="00B050"/>
            </a:solidFill>
          </a:ln>
        </p:spPr>
      </p:pic>
      <p:sp>
        <p:nvSpPr>
          <p:cNvPr id="12" name="TextBox 11">
            <a:extLst>
              <a:ext uri="{FF2B5EF4-FFF2-40B4-BE49-F238E27FC236}">
                <a16:creationId xmlns:a16="http://schemas.microsoft.com/office/drawing/2014/main" id="{99C7E6D6-2C4E-4685-A15D-77AD4F3FB63C}"/>
              </a:ext>
            </a:extLst>
          </p:cNvPr>
          <p:cNvSpPr txBox="1"/>
          <p:nvPr/>
        </p:nvSpPr>
        <p:spPr>
          <a:xfrm>
            <a:off x="52237" y="5250265"/>
            <a:ext cx="4330700" cy="230832"/>
          </a:xfrm>
          <a:prstGeom prst="rect">
            <a:avLst/>
          </a:prstGeom>
          <a:noFill/>
        </p:spPr>
        <p:txBody>
          <a:bodyPr wrap="square" rtlCol="0">
            <a:spAutoFit/>
          </a:bodyPr>
          <a:lstStyle/>
          <a:p>
            <a:r>
              <a:rPr lang="en-US" sz="900" dirty="0">
                <a:hlinkClick r:id="rId8" tooltip="https://en.wikiversity.org/wiki/Motivation_and_emotion/Book/2015/High-risk_business_motivation"/>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2557772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5" name="Title 4">
            <a:extLst>
              <a:ext uri="{FF2B5EF4-FFF2-40B4-BE49-F238E27FC236}">
                <a16:creationId xmlns:a16="http://schemas.microsoft.com/office/drawing/2014/main" id="{44AC70AA-C19C-4FB1-8CEB-9E09E26AC2EE}"/>
              </a:ext>
            </a:extLst>
          </p:cNvPr>
          <p:cNvSpPr>
            <a:spLocks noGrp="1"/>
          </p:cNvSpPr>
          <p:nvPr>
            <p:ph type="title"/>
          </p:nvPr>
        </p:nvSpPr>
        <p:spPr>
          <a:xfrm>
            <a:off x="220134" y="491821"/>
            <a:ext cx="8596668" cy="1320800"/>
          </a:xfrm>
        </p:spPr>
        <p:txBody>
          <a:bodyPr/>
          <a:lstStyle/>
          <a:p>
            <a:r>
              <a:rPr lang="en-US" dirty="0"/>
              <a:t>Student Persistence</a:t>
            </a:r>
          </a:p>
        </p:txBody>
      </p:sp>
      <p:sp>
        <p:nvSpPr>
          <p:cNvPr id="6" name="Content Placeholder 5">
            <a:extLst>
              <a:ext uri="{FF2B5EF4-FFF2-40B4-BE49-F238E27FC236}">
                <a16:creationId xmlns:a16="http://schemas.microsoft.com/office/drawing/2014/main" id="{CCC3828F-DF47-4A4A-8391-8D2AD9193740}"/>
              </a:ext>
            </a:extLst>
          </p:cNvPr>
          <p:cNvSpPr>
            <a:spLocks noGrp="1"/>
          </p:cNvSpPr>
          <p:nvPr>
            <p:ph idx="1"/>
          </p:nvPr>
        </p:nvSpPr>
        <p:spPr>
          <a:xfrm>
            <a:off x="367843" y="2173459"/>
            <a:ext cx="9170052" cy="4444415"/>
          </a:xfrm>
        </p:spPr>
        <p:txBody>
          <a:bodyPr/>
          <a:lstStyle/>
          <a:p>
            <a:r>
              <a:rPr lang="en-US" sz="2800" dirty="0"/>
              <a:t>Increased effort = improved performance</a:t>
            </a:r>
          </a:p>
          <a:p>
            <a:pPr marL="0" indent="0">
              <a:buNone/>
            </a:pPr>
            <a:endParaRPr lang="en-US" sz="2800" dirty="0"/>
          </a:p>
          <a:p>
            <a:r>
              <a:rPr lang="en-US" sz="2800" dirty="0"/>
              <a:t>Send reminders</a:t>
            </a:r>
          </a:p>
          <a:p>
            <a:pPr marL="0" indent="0">
              <a:buNone/>
            </a:pPr>
            <a:endParaRPr lang="en-US" sz="2800" dirty="0"/>
          </a:p>
          <a:p>
            <a:r>
              <a:rPr lang="en-US" sz="2800" dirty="0"/>
              <a:t>Send messages of support</a:t>
            </a:r>
          </a:p>
          <a:p>
            <a:endParaRPr lang="en-US" dirty="0"/>
          </a:p>
        </p:txBody>
      </p:sp>
      <p:pic>
        <p:nvPicPr>
          <p:cNvPr id="14" name="Picture 13" descr="A drawing of a cartoon character&#10;&#10;Description automatically generated">
            <a:extLst>
              <a:ext uri="{FF2B5EF4-FFF2-40B4-BE49-F238E27FC236}">
                <a16:creationId xmlns:a16="http://schemas.microsoft.com/office/drawing/2014/main" id="{AC88CB29-9D6B-434F-8034-84D2DF71D5FA}"/>
              </a:ext>
            </a:extLst>
          </p:cNvPr>
          <p:cNvPicPr>
            <a:picLocks noChangeAspect="1"/>
          </p:cNvPicPr>
          <p:nvPr/>
        </p:nvPicPr>
        <p:blipFill>
          <a:blip r:embed="rId4">
            <a:alphaModFix/>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086460" y="3429000"/>
            <a:ext cx="5254886" cy="2872671"/>
          </a:xfrm>
          <a:prstGeom prst="rect">
            <a:avLst/>
          </a:prstGeom>
          <a:ln w="19050">
            <a:solidFill>
              <a:srgbClr val="00B0F0"/>
            </a:solidFill>
          </a:ln>
        </p:spPr>
      </p:pic>
      <p:pic>
        <p:nvPicPr>
          <p:cNvPr id="20" name="Picture 19" descr="A picture containing brush&#10;&#10;Description automatically generated">
            <a:extLst>
              <a:ext uri="{FF2B5EF4-FFF2-40B4-BE49-F238E27FC236}">
                <a16:creationId xmlns:a16="http://schemas.microsoft.com/office/drawing/2014/main" id="{9D0179D9-2346-48EE-93F0-E8DFC1D72418}"/>
              </a:ext>
            </a:extLst>
          </p:cNvPr>
          <p:cNvPicPr>
            <a:picLocks noChangeAspect="1"/>
          </p:cNvPicPr>
          <p:nvPr/>
        </p:nvPicPr>
        <p:blipFill>
          <a:blip r:embed="rId6">
            <a:alphaModFix amt="70000"/>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7334265" y="254898"/>
            <a:ext cx="3810532" cy="2857899"/>
          </a:xfrm>
          <a:prstGeom prst="rect">
            <a:avLst/>
          </a:prstGeom>
          <a:ln>
            <a:solidFill>
              <a:schemeClr val="bg1"/>
            </a:solidFill>
          </a:ln>
          <a:effectLst>
            <a:softEdge rad="317500"/>
          </a:effectLst>
        </p:spPr>
      </p:pic>
      <p:sp>
        <p:nvSpPr>
          <p:cNvPr id="15" name="TextBox 14">
            <a:extLst>
              <a:ext uri="{FF2B5EF4-FFF2-40B4-BE49-F238E27FC236}">
                <a16:creationId xmlns:a16="http://schemas.microsoft.com/office/drawing/2014/main" id="{B2FB3538-9570-4A69-86A9-21B255B19574}"/>
              </a:ext>
            </a:extLst>
          </p:cNvPr>
          <p:cNvSpPr txBox="1"/>
          <p:nvPr/>
        </p:nvSpPr>
        <p:spPr>
          <a:xfrm>
            <a:off x="5109362" y="6344356"/>
            <a:ext cx="3193127" cy="230832"/>
          </a:xfrm>
          <a:prstGeom prst="rect">
            <a:avLst/>
          </a:prstGeom>
          <a:noFill/>
        </p:spPr>
        <p:txBody>
          <a:bodyPr wrap="square" rtlCol="0">
            <a:spAutoFit/>
          </a:bodyPr>
          <a:lstStyle/>
          <a:p>
            <a:r>
              <a:rPr lang="en-US" sz="900" dirty="0">
                <a:hlinkClick r:id="rId5" tooltip="https://www.companyfolders.com/blog/best-ways-to-motivate-employees"/>
              </a:rPr>
              <a:t>This Photo</a:t>
            </a:r>
            <a:r>
              <a:rPr lang="en-US" sz="900" dirty="0"/>
              <a:t> by Unknown Author is licensed under </a:t>
            </a:r>
            <a:r>
              <a:rPr lang="en-US" sz="900" dirty="0">
                <a:hlinkClick r:id="rId8" tooltip="https://creativecommons.org/licenses/by/3.0/"/>
              </a:rPr>
              <a:t>CC BY</a:t>
            </a:r>
            <a:endParaRPr lang="en-US" sz="900" dirty="0"/>
          </a:p>
        </p:txBody>
      </p:sp>
      <p:sp>
        <p:nvSpPr>
          <p:cNvPr id="21" name="TextBox 20">
            <a:extLst>
              <a:ext uri="{FF2B5EF4-FFF2-40B4-BE49-F238E27FC236}">
                <a16:creationId xmlns:a16="http://schemas.microsoft.com/office/drawing/2014/main" id="{47E359D1-98F3-49E5-A6C6-B84BA691CD32}"/>
              </a:ext>
            </a:extLst>
          </p:cNvPr>
          <p:cNvSpPr txBox="1"/>
          <p:nvPr/>
        </p:nvSpPr>
        <p:spPr>
          <a:xfrm>
            <a:off x="8302489" y="2772582"/>
            <a:ext cx="3810532" cy="230832"/>
          </a:xfrm>
          <a:prstGeom prst="rect">
            <a:avLst/>
          </a:prstGeom>
          <a:noFill/>
        </p:spPr>
        <p:txBody>
          <a:bodyPr wrap="square" rtlCol="0">
            <a:spAutoFit/>
          </a:bodyPr>
          <a:lstStyle/>
          <a:p>
            <a:r>
              <a:rPr lang="en-US" sz="900" dirty="0">
                <a:hlinkClick r:id="rId7" tooltip="http://2012.igem.org/wiki/index.php?title=Team:Lyon-INSA/StateArt&amp;oldid=301011"/>
              </a:rPr>
              <a:t>This Photo</a:t>
            </a:r>
            <a:r>
              <a:rPr lang="en-US" sz="900" dirty="0"/>
              <a:t> by Unknown Author is licensed under </a:t>
            </a:r>
            <a:r>
              <a:rPr lang="en-US" sz="900" dirty="0">
                <a:hlinkClick r:id="rId8" tooltip="https://creativecommons.org/licenses/by/3.0/"/>
              </a:rPr>
              <a:t>CC BY</a:t>
            </a:r>
            <a:endParaRPr lang="en-US" sz="900" dirty="0"/>
          </a:p>
        </p:txBody>
      </p:sp>
    </p:spTree>
    <p:extLst>
      <p:ext uri="{BB962C8B-B14F-4D97-AF65-F5344CB8AC3E}">
        <p14:creationId xmlns:p14="http://schemas.microsoft.com/office/powerpoint/2010/main" val="3662347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4" name="Title 3">
            <a:extLst>
              <a:ext uri="{FF2B5EF4-FFF2-40B4-BE49-F238E27FC236}">
                <a16:creationId xmlns:a16="http://schemas.microsoft.com/office/drawing/2014/main" id="{5953F2B8-AC52-436C-A831-1267386173BD}"/>
              </a:ext>
            </a:extLst>
          </p:cNvPr>
          <p:cNvSpPr>
            <a:spLocks noGrp="1"/>
          </p:cNvSpPr>
          <p:nvPr>
            <p:ph type="title"/>
          </p:nvPr>
        </p:nvSpPr>
        <p:spPr/>
        <p:txBody>
          <a:bodyPr/>
          <a:lstStyle/>
          <a:p>
            <a:pPr algn="ctr"/>
            <a:r>
              <a:rPr lang="en-US" dirty="0"/>
              <a:t>References</a:t>
            </a:r>
          </a:p>
        </p:txBody>
      </p:sp>
      <p:sp>
        <p:nvSpPr>
          <p:cNvPr id="5" name="Content Placeholder 4">
            <a:extLst>
              <a:ext uri="{FF2B5EF4-FFF2-40B4-BE49-F238E27FC236}">
                <a16:creationId xmlns:a16="http://schemas.microsoft.com/office/drawing/2014/main" id="{A6F1E278-CE0E-4606-A37C-D5C48EA55419}"/>
              </a:ext>
            </a:extLst>
          </p:cNvPr>
          <p:cNvSpPr>
            <a:spLocks noGrp="1"/>
          </p:cNvSpPr>
          <p:nvPr>
            <p:ph idx="1"/>
          </p:nvPr>
        </p:nvSpPr>
        <p:spPr>
          <a:xfrm>
            <a:off x="1310381" y="1592168"/>
            <a:ext cx="8928890" cy="4232465"/>
          </a:xfrm>
        </p:spPr>
        <p:txBody>
          <a:bodyPr anchor="ctr">
            <a:noAutofit/>
          </a:bodyPr>
          <a:lstStyle/>
          <a:p>
            <a:pPr marL="0" indent="0">
              <a:buNone/>
            </a:pPr>
            <a:r>
              <a:rPr lang="en-US" sz="1200" dirty="0"/>
              <a:t>Association of College and University Educators. (2018). </a:t>
            </a:r>
            <a:r>
              <a:rPr lang="en-US" sz="1200" i="1" dirty="0"/>
              <a:t>Effective teaching practices</a:t>
            </a:r>
            <a:r>
              <a:rPr lang="en-US" sz="1200" dirty="0"/>
              <a:t>.</a:t>
            </a:r>
          </a:p>
          <a:p>
            <a:pPr marL="0" indent="0">
              <a:buNone/>
            </a:pPr>
            <a:r>
              <a:rPr lang="en-US" sz="1200" dirty="0"/>
              <a:t>Berkeley, M. (2017, February 14). </a:t>
            </a:r>
            <a:r>
              <a:rPr lang="en-US" sz="1200" i="1" dirty="0"/>
              <a:t>The three keys to college persistence</a:t>
            </a:r>
            <a:r>
              <a:rPr lang="en-US" sz="1200" dirty="0"/>
              <a:t>. Retrieved from 	</a:t>
            </a:r>
            <a:r>
              <a:rPr lang="en-US" sz="1200" dirty="0">
                <a:hlinkClick r:id="rId4"/>
              </a:rPr>
              <a:t>https://www.gettingsmart.com/2017/02/three-keys-college-persistence/</a:t>
            </a:r>
            <a:endParaRPr lang="en-US" sz="1200" dirty="0"/>
          </a:p>
          <a:p>
            <a:pPr marL="0" indent="0">
              <a:buNone/>
            </a:pPr>
            <a:r>
              <a:rPr lang="en-US" sz="1200" dirty="0" err="1">
                <a:solidFill>
                  <a:schemeClr val="tx1"/>
                </a:solidFill>
              </a:rPr>
              <a:t>Borton</a:t>
            </a:r>
            <a:r>
              <a:rPr lang="en-US" sz="1200" dirty="0">
                <a:solidFill>
                  <a:schemeClr val="tx1"/>
                </a:solidFill>
              </a:rPr>
              <a:t>, T. (1970). </a:t>
            </a:r>
            <a:r>
              <a:rPr lang="en-US" sz="1200" i="1" dirty="0">
                <a:solidFill>
                  <a:schemeClr val="tx1"/>
                </a:solidFill>
              </a:rPr>
              <a:t>Reach, touch, and teach: Student concerns and process education</a:t>
            </a:r>
            <a:r>
              <a:rPr lang="en-US" sz="1200" dirty="0">
                <a:solidFill>
                  <a:schemeClr val="tx1"/>
                </a:solidFill>
              </a:rPr>
              <a:t>. New York, NY: McGraw-Hill.</a:t>
            </a:r>
          </a:p>
          <a:p>
            <a:pPr marL="0" indent="0">
              <a:buNone/>
            </a:pPr>
            <a:r>
              <a:rPr lang="en-US" sz="1200" dirty="0"/>
              <a:t>Grover, S. &amp; Hendricks, A. (</a:t>
            </a:r>
            <a:r>
              <a:rPr lang="en-US" sz="1200" dirty="0" err="1"/>
              <a:t>n.d.</a:t>
            </a:r>
            <a:r>
              <a:rPr lang="en-US" sz="1200" dirty="0"/>
              <a:t>). </a:t>
            </a:r>
            <a:r>
              <a:rPr lang="en-US" sz="1200" i="1" dirty="0"/>
              <a:t>Accommodating specific learning disorders in the classroom: minor efforts, major 	benefits</a:t>
            </a:r>
            <a:r>
              <a:rPr lang="en-US" sz="1200" dirty="0"/>
              <a:t>. Retrieved from 	</a:t>
            </a:r>
            <a:r>
              <a:rPr lang="en-US" sz="1200" dirty="0">
                <a:hlinkClick r:id="rId5"/>
              </a:rPr>
              <a:t>http://kairos.technorhetoric.net/7.1/coverweb/grover_hendricks/accomodating.htm#Skeletal</a:t>
            </a:r>
            <a:endParaRPr lang="en-US" sz="1200" dirty="0"/>
          </a:p>
          <a:p>
            <a:pPr marL="0" indent="0">
              <a:buNone/>
            </a:pPr>
            <a:r>
              <a:rPr lang="en-US" sz="1200" dirty="0" err="1"/>
              <a:t>Nilson</a:t>
            </a:r>
            <a:r>
              <a:rPr lang="en-US" sz="1200" dirty="0"/>
              <a:t>, L. B. (2010). </a:t>
            </a:r>
            <a:r>
              <a:rPr lang="en-US" sz="1200" i="1" dirty="0"/>
              <a:t>Teaching at its best: A research-based resource for college instructors </a:t>
            </a:r>
            <a:r>
              <a:rPr lang="en-US" sz="1200" dirty="0"/>
              <a:t>(3rd </a:t>
            </a:r>
            <a:r>
              <a:rPr lang="en-US" sz="1200" dirty="0" err="1"/>
              <a:t>ed</a:t>
            </a:r>
            <a:r>
              <a:rPr lang="en-US" sz="1200" dirty="0"/>
              <a:t>, pp. 118–120.). San 	Francisco, CA: </a:t>
            </a:r>
            <a:r>
              <a:rPr lang="en-US" sz="1200" dirty="0" err="1"/>
              <a:t>Jossey</a:t>
            </a:r>
            <a:r>
              <a:rPr lang="en-US" sz="1200" dirty="0"/>
              <a:t>-Bass.</a:t>
            </a:r>
          </a:p>
          <a:p>
            <a:pPr marL="0" indent="0">
              <a:buNone/>
            </a:pPr>
            <a:r>
              <a:rPr lang="en-US" sz="1200" dirty="0">
                <a:solidFill>
                  <a:schemeClr val="tx1"/>
                </a:solidFill>
              </a:rPr>
              <a:t>Rolfe, G., Freshwater, D., &amp; Jasper, M. (2001). </a:t>
            </a:r>
            <a:r>
              <a:rPr lang="en-US" sz="1200" i="1" dirty="0">
                <a:solidFill>
                  <a:schemeClr val="tx1"/>
                </a:solidFill>
              </a:rPr>
              <a:t>Critical reflection in nursing and the helping professions: a user’s guide</a:t>
            </a:r>
            <a:r>
              <a:rPr lang="en-US" sz="1200" dirty="0">
                <a:solidFill>
                  <a:schemeClr val="tx1"/>
                </a:solidFill>
              </a:rPr>
              <a:t>. 	Basingstoke: Palgrave Macmillan.</a:t>
            </a:r>
          </a:p>
          <a:p>
            <a:pPr marL="0" indent="0">
              <a:buNone/>
            </a:pPr>
            <a:r>
              <a:rPr lang="en-US" sz="1200" dirty="0">
                <a:solidFill>
                  <a:schemeClr val="tx1"/>
                </a:solidFill>
              </a:rPr>
              <a:t>Sousa, D. A. (2011). </a:t>
            </a:r>
            <a:r>
              <a:rPr lang="en-US" sz="1200" i="1" dirty="0">
                <a:solidFill>
                  <a:schemeClr val="tx1"/>
                </a:solidFill>
              </a:rPr>
              <a:t>How the brain learns</a:t>
            </a:r>
            <a:r>
              <a:rPr lang="en-US" sz="1200" dirty="0">
                <a:solidFill>
                  <a:schemeClr val="tx1"/>
                </a:solidFill>
              </a:rPr>
              <a:t> (4th ed.). Thousand Oaks, CA: Corwin.</a:t>
            </a:r>
          </a:p>
          <a:p>
            <a:pPr marL="0" indent="0">
              <a:buNone/>
            </a:pPr>
            <a:r>
              <a:rPr lang="en-US" sz="1200" dirty="0">
                <a:solidFill>
                  <a:schemeClr val="tx1"/>
                </a:solidFill>
              </a:rPr>
              <a:t>Tinto, V. (2016, September 26</a:t>
            </a:r>
            <a:r>
              <a:rPr lang="en-US" sz="1200" i="1" dirty="0">
                <a:solidFill>
                  <a:schemeClr val="tx1"/>
                </a:solidFill>
              </a:rPr>
              <a:t>). From retention to persistence</a:t>
            </a:r>
            <a:r>
              <a:rPr lang="en-US" sz="1200" dirty="0">
                <a:solidFill>
                  <a:schemeClr val="tx1"/>
                </a:solidFill>
              </a:rPr>
              <a:t>. Retrieved from 	</a:t>
            </a:r>
            <a:r>
              <a:rPr lang="en-US" sz="1200" dirty="0">
                <a:hlinkClick r:id="rId6"/>
              </a:rPr>
              <a:t>https://www.insidehighered.com/views/2016/09/26/how-improve-student-persistence-and-completion-essay</a:t>
            </a:r>
            <a:endParaRPr lang="en-US" sz="1200" dirty="0"/>
          </a:p>
          <a:p>
            <a:pPr marL="0" indent="0">
              <a:buNone/>
            </a:pPr>
            <a:r>
              <a:rPr lang="en-US" sz="1200" dirty="0"/>
              <a:t>Top Hat. (2018, November 26). </a:t>
            </a:r>
            <a:r>
              <a:rPr lang="en-US" sz="1200" i="1" dirty="0"/>
              <a:t>Active learning: How professors should teach.</a:t>
            </a:r>
            <a:r>
              <a:rPr lang="en-US" sz="1200" dirty="0"/>
              <a:t> [Video file]. Retrieved from 	</a:t>
            </a:r>
            <a:r>
              <a:rPr lang="en-US" sz="1200" dirty="0">
                <a:hlinkClick r:id="rId7"/>
              </a:rPr>
              <a:t>https://www.youtube.com/watch?v=IOcgBCVbHNg</a:t>
            </a:r>
            <a:endParaRPr lang="en-US" sz="1200" dirty="0"/>
          </a:p>
          <a:p>
            <a:pPr marL="0" indent="0">
              <a:buNone/>
            </a:pPr>
            <a:endParaRPr lang="en-US" sz="1200" dirty="0"/>
          </a:p>
        </p:txBody>
      </p:sp>
    </p:spTree>
    <p:extLst>
      <p:ext uri="{BB962C8B-B14F-4D97-AF65-F5344CB8AC3E}">
        <p14:creationId xmlns:p14="http://schemas.microsoft.com/office/powerpoint/2010/main" val="3731038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7" name="Title 6">
            <a:extLst>
              <a:ext uri="{FF2B5EF4-FFF2-40B4-BE49-F238E27FC236}">
                <a16:creationId xmlns:a16="http://schemas.microsoft.com/office/drawing/2014/main" id="{3EA2B9F9-95C2-4E58-A43C-F99FE6B107B3}"/>
              </a:ext>
            </a:extLst>
          </p:cNvPr>
          <p:cNvSpPr>
            <a:spLocks noGrp="1"/>
          </p:cNvSpPr>
          <p:nvPr>
            <p:ph type="title"/>
          </p:nvPr>
        </p:nvSpPr>
        <p:spPr>
          <a:xfrm>
            <a:off x="566802" y="147376"/>
            <a:ext cx="8596668" cy="1320800"/>
          </a:xfrm>
        </p:spPr>
        <p:txBody>
          <a:bodyPr>
            <a:normAutofit fontScale="90000"/>
          </a:bodyPr>
          <a:lstStyle/>
          <a:p>
            <a:pPr algn="ctr"/>
            <a:r>
              <a:rPr lang="en-US" sz="5400" dirty="0" smtClean="0"/>
              <a:t>ACUE – Effective College Instruction</a:t>
            </a:r>
            <a:endParaRPr lang="en-US" sz="5400" dirty="0"/>
          </a:p>
        </p:txBody>
      </p:sp>
      <p:sp>
        <p:nvSpPr>
          <p:cNvPr id="2" name="Content Placeholder 1"/>
          <p:cNvSpPr>
            <a:spLocks noGrp="1"/>
          </p:cNvSpPr>
          <p:nvPr>
            <p:ph idx="1"/>
          </p:nvPr>
        </p:nvSpPr>
        <p:spPr>
          <a:xfrm>
            <a:off x="1471154" y="1899332"/>
            <a:ext cx="8596668" cy="3880773"/>
          </a:xfrm>
        </p:spPr>
        <p:txBody>
          <a:bodyPr>
            <a:normAutofit fontScale="92500" lnSpcReduction="20000"/>
          </a:bodyPr>
          <a:lstStyle/>
          <a:p>
            <a:r>
              <a:rPr lang="en-US" dirty="0" smtClean="0"/>
              <a:t>Credentialing organization – best teaching practices</a:t>
            </a:r>
          </a:p>
          <a:p>
            <a:pPr marL="0" indent="0">
              <a:buNone/>
            </a:pPr>
            <a:endParaRPr lang="en-US" dirty="0" smtClean="0"/>
          </a:p>
          <a:p>
            <a:r>
              <a:rPr lang="en-US" dirty="0" smtClean="0"/>
              <a:t>Toolkit of instructional skills in five core competencies</a:t>
            </a:r>
          </a:p>
          <a:p>
            <a:pPr lvl="1"/>
            <a:r>
              <a:rPr lang="en-US" dirty="0" smtClean="0"/>
              <a:t>Designing and Effective Course &amp; Class</a:t>
            </a:r>
          </a:p>
          <a:p>
            <a:pPr lvl="1"/>
            <a:r>
              <a:rPr lang="en-US" dirty="0" smtClean="0"/>
              <a:t>Establishing a Productive Learning Environment</a:t>
            </a:r>
          </a:p>
          <a:p>
            <a:pPr lvl="1"/>
            <a:r>
              <a:rPr lang="en-US" dirty="0" smtClean="0"/>
              <a:t>Using Active Learning Techniques</a:t>
            </a:r>
          </a:p>
          <a:p>
            <a:pPr lvl="1"/>
            <a:r>
              <a:rPr lang="en-US" dirty="0" smtClean="0"/>
              <a:t>Promoting Higher Order Thinking</a:t>
            </a:r>
          </a:p>
          <a:p>
            <a:pPr lvl="1"/>
            <a:r>
              <a:rPr lang="en-US" dirty="0" smtClean="0"/>
              <a:t>Assessing to Inform Instruction &amp; Promote Learning</a:t>
            </a:r>
          </a:p>
          <a:p>
            <a:pPr marL="457200" lvl="1" indent="0">
              <a:buNone/>
            </a:pPr>
            <a:endParaRPr lang="en-US" dirty="0" smtClean="0"/>
          </a:p>
          <a:p>
            <a:r>
              <a:rPr lang="en-US" dirty="0" smtClean="0"/>
              <a:t>5 -7 modules per competency</a:t>
            </a:r>
          </a:p>
          <a:p>
            <a:pPr marL="0" indent="0">
              <a:buNone/>
            </a:pPr>
            <a:endParaRPr lang="en-US" dirty="0" smtClean="0"/>
          </a:p>
          <a:p>
            <a:r>
              <a:rPr lang="en-US" dirty="0" smtClean="0"/>
              <a:t>Each module, implement a new technique and reflect on results</a:t>
            </a:r>
          </a:p>
        </p:txBody>
      </p:sp>
    </p:spTree>
    <p:extLst>
      <p:ext uri="{BB962C8B-B14F-4D97-AF65-F5344CB8AC3E}">
        <p14:creationId xmlns:p14="http://schemas.microsoft.com/office/powerpoint/2010/main" val="3815381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graphicFrame>
        <p:nvGraphicFramePr>
          <p:cNvPr id="4" name="Diagram 3"/>
          <p:cNvGraphicFramePr/>
          <p:nvPr>
            <p:extLst>
              <p:ext uri="{D42A27DB-BD31-4B8C-83A1-F6EECF244321}">
                <p14:modId xmlns:p14="http://schemas.microsoft.com/office/powerpoint/2010/main" val="236155496"/>
              </p:ext>
            </p:extLst>
          </p:nvPr>
        </p:nvGraphicFramePr>
        <p:xfrm>
          <a:off x="1350498" y="944582"/>
          <a:ext cx="9193014" cy="5997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6">
            <a:extLst>
              <a:ext uri="{FF2B5EF4-FFF2-40B4-BE49-F238E27FC236}">
                <a16:creationId xmlns:a16="http://schemas.microsoft.com/office/drawing/2014/main" id="{3EA2B9F9-95C2-4E58-A43C-F99FE6B107B3}"/>
              </a:ext>
            </a:extLst>
          </p:cNvPr>
          <p:cNvSpPr>
            <a:spLocks noGrp="1"/>
          </p:cNvSpPr>
          <p:nvPr>
            <p:ph type="title"/>
          </p:nvPr>
        </p:nvSpPr>
        <p:spPr>
          <a:xfrm>
            <a:off x="703531" y="370448"/>
            <a:ext cx="3467540" cy="5376203"/>
          </a:xfrm>
        </p:spPr>
        <p:txBody>
          <a:bodyPr>
            <a:normAutofit/>
          </a:bodyPr>
          <a:lstStyle/>
          <a:p>
            <a:r>
              <a:rPr lang="en-US" sz="5400" dirty="0"/>
              <a:t>The Active Learning Cycle</a:t>
            </a:r>
          </a:p>
        </p:txBody>
      </p:sp>
    </p:spTree>
    <p:extLst>
      <p:ext uri="{BB962C8B-B14F-4D97-AF65-F5344CB8AC3E}">
        <p14:creationId xmlns:p14="http://schemas.microsoft.com/office/powerpoint/2010/main" val="197636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2" name="TextBox 1"/>
          <p:cNvSpPr txBox="1"/>
          <p:nvPr/>
        </p:nvSpPr>
        <p:spPr>
          <a:xfrm>
            <a:off x="372794" y="2004646"/>
            <a:ext cx="6045661" cy="3416320"/>
          </a:xfrm>
          <a:prstGeom prst="rect">
            <a:avLst/>
          </a:prstGeom>
          <a:noFill/>
          <a:effectLst>
            <a:outerShdw blurRad="63500" sx="102000" sy="102000" algn="ctr" rotWithShape="0">
              <a:prstClr val="black">
                <a:alpha val="40000"/>
              </a:prstClr>
            </a:outerShdw>
          </a:effectLst>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i="1" dirty="0">
                <a:ln/>
                <a:solidFill>
                  <a:schemeClr val="accent3"/>
                </a:solidFill>
              </a:rPr>
              <a:t>“Not having heard something is not as good as having heard it. Having heard it is not as good as having seen it. Having seen it is not as good as knowing it. Knowing it is not as good as putting it into practice.”</a:t>
            </a:r>
          </a:p>
          <a:p>
            <a:endParaRPr lang="en-US" sz="2400" b="1" i="1" dirty="0">
              <a:ln/>
              <a:solidFill>
                <a:schemeClr val="accent3"/>
              </a:solidFill>
            </a:endParaRPr>
          </a:p>
          <a:p>
            <a:r>
              <a:rPr lang="en-US" sz="2400" b="1" i="1" dirty="0">
                <a:ln/>
                <a:solidFill>
                  <a:schemeClr val="accent3"/>
                </a:solidFill>
              </a:rPr>
              <a:t>-</a:t>
            </a:r>
            <a:r>
              <a:rPr lang="en-US" sz="2400" b="1" i="1" dirty="0" err="1">
                <a:ln/>
                <a:solidFill>
                  <a:schemeClr val="accent3"/>
                </a:solidFill>
              </a:rPr>
              <a:t>Xunzi</a:t>
            </a:r>
            <a:endParaRPr lang="en-US" sz="2400" b="1" i="1" dirty="0">
              <a:ln/>
              <a:solidFill>
                <a:schemeClr val="accent3"/>
              </a:solidFill>
            </a:endParaRPr>
          </a:p>
          <a:p>
            <a:endParaRPr lang="en-US" sz="2400" b="1" dirty="0">
              <a:ln/>
              <a:solidFill>
                <a:schemeClr val="accent3"/>
              </a:solidFill>
            </a:endParaRPr>
          </a:p>
        </p:txBody>
      </p:sp>
      <p:pic>
        <p:nvPicPr>
          <p:cNvPr id="5" name="Picture 4"/>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6418455" y="847126"/>
            <a:ext cx="4536832" cy="4536832"/>
          </a:xfrm>
          <a:prstGeom prst="rect">
            <a:avLst/>
          </a:prstGeom>
          <a:effectLst>
            <a:softEdge rad="127000"/>
          </a:effectLst>
        </p:spPr>
      </p:pic>
      <p:sp>
        <p:nvSpPr>
          <p:cNvPr id="4" name="Title 3">
            <a:extLst>
              <a:ext uri="{FF2B5EF4-FFF2-40B4-BE49-F238E27FC236}">
                <a16:creationId xmlns:a16="http://schemas.microsoft.com/office/drawing/2014/main" id="{FC986AF1-C210-4FB3-B059-F5EB7C62ACA8}"/>
              </a:ext>
            </a:extLst>
          </p:cNvPr>
          <p:cNvSpPr>
            <a:spLocks noGrp="1"/>
          </p:cNvSpPr>
          <p:nvPr>
            <p:ph type="title"/>
          </p:nvPr>
        </p:nvSpPr>
        <p:spPr>
          <a:xfrm>
            <a:off x="246331" y="560362"/>
            <a:ext cx="8596668" cy="1320800"/>
          </a:xfrm>
        </p:spPr>
        <p:txBody>
          <a:bodyPr/>
          <a:lstStyle/>
          <a:p>
            <a:r>
              <a:rPr lang="en-US" dirty="0"/>
              <a:t>The Active Learning Cycle</a:t>
            </a:r>
          </a:p>
        </p:txBody>
      </p:sp>
    </p:spTree>
    <p:extLst>
      <p:ext uri="{BB962C8B-B14F-4D97-AF65-F5344CB8AC3E}">
        <p14:creationId xmlns:p14="http://schemas.microsoft.com/office/powerpoint/2010/main" val="404073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107" y="195841"/>
            <a:ext cx="8837359" cy="6495459"/>
          </a:xfrm>
          <a:prstGeom prst="rect">
            <a:avLst/>
          </a:prstGeom>
          <a:ln w="28575">
            <a:solidFill>
              <a:schemeClr val="tx1"/>
            </a:solidFill>
          </a:ln>
          <a:effectLst>
            <a:glow rad="63500">
              <a:schemeClr val="accent5">
                <a:satMod val="175000"/>
                <a:alpha val="40000"/>
              </a:schemeClr>
            </a:glow>
          </a:effectLst>
        </p:spPr>
      </p:pic>
      <p:sp>
        <p:nvSpPr>
          <p:cNvPr id="6" name="TextBox 5"/>
          <p:cNvSpPr txBox="1"/>
          <p:nvPr/>
        </p:nvSpPr>
        <p:spPr>
          <a:xfrm>
            <a:off x="11172596" y="6445079"/>
            <a:ext cx="1328057" cy="246221"/>
          </a:xfrm>
          <a:prstGeom prst="rect">
            <a:avLst/>
          </a:prstGeom>
          <a:noFill/>
        </p:spPr>
        <p:txBody>
          <a:bodyPr wrap="square" rtlCol="0">
            <a:spAutoFit/>
          </a:bodyPr>
          <a:lstStyle/>
          <a:p>
            <a:r>
              <a:rPr lang="en-US" sz="1000" dirty="0"/>
              <a:t>Wikipedia</a:t>
            </a:r>
          </a:p>
        </p:txBody>
      </p:sp>
      <p:sp>
        <p:nvSpPr>
          <p:cNvPr id="2" name="Title 1">
            <a:extLst>
              <a:ext uri="{FF2B5EF4-FFF2-40B4-BE49-F238E27FC236}">
                <a16:creationId xmlns:a16="http://schemas.microsoft.com/office/drawing/2014/main" id="{7266D325-509D-4D94-9E8F-1E9E2BFFAB43}"/>
              </a:ext>
            </a:extLst>
          </p:cNvPr>
          <p:cNvSpPr>
            <a:spLocks noGrp="1"/>
          </p:cNvSpPr>
          <p:nvPr>
            <p:ph type="title"/>
          </p:nvPr>
        </p:nvSpPr>
        <p:spPr>
          <a:xfrm>
            <a:off x="163863" y="393894"/>
            <a:ext cx="2811454" cy="3291841"/>
          </a:xfrm>
        </p:spPr>
        <p:txBody>
          <a:bodyPr/>
          <a:lstStyle/>
          <a:p>
            <a:pPr algn="ctr"/>
            <a:r>
              <a:rPr lang="en-US" dirty="0"/>
              <a:t/>
            </a:r>
            <a:br>
              <a:rPr lang="en-US" dirty="0"/>
            </a:br>
            <a:r>
              <a:rPr lang="en-US" dirty="0"/>
              <a:t/>
            </a:r>
            <a:br>
              <a:rPr lang="en-US" dirty="0"/>
            </a:br>
            <a:r>
              <a:rPr lang="en-US" dirty="0"/>
              <a:t>The </a:t>
            </a:r>
            <a:br>
              <a:rPr lang="en-US" dirty="0"/>
            </a:br>
            <a:r>
              <a:rPr lang="en-US" dirty="0"/>
              <a:t>Cone of Experience</a:t>
            </a:r>
          </a:p>
        </p:txBody>
      </p:sp>
    </p:spTree>
    <p:extLst>
      <p:ext uri="{BB962C8B-B14F-4D97-AF65-F5344CB8AC3E}">
        <p14:creationId xmlns:p14="http://schemas.microsoft.com/office/powerpoint/2010/main" val="164880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7" name="Title 6">
            <a:extLst>
              <a:ext uri="{FF2B5EF4-FFF2-40B4-BE49-F238E27FC236}">
                <a16:creationId xmlns:a16="http://schemas.microsoft.com/office/drawing/2014/main" id="{22AD5D68-68E2-4B86-A3EB-069443D3A38A}"/>
              </a:ext>
            </a:extLst>
          </p:cNvPr>
          <p:cNvSpPr>
            <a:spLocks noGrp="1"/>
          </p:cNvSpPr>
          <p:nvPr>
            <p:ph type="title"/>
          </p:nvPr>
        </p:nvSpPr>
        <p:spPr>
          <a:xfrm>
            <a:off x="677334" y="384517"/>
            <a:ext cx="8596668" cy="1320800"/>
          </a:xfrm>
        </p:spPr>
        <p:txBody>
          <a:bodyPr/>
          <a:lstStyle/>
          <a:p>
            <a:r>
              <a:rPr lang="en-US" dirty="0"/>
              <a:t>The Syllabus - Reconnaissance</a:t>
            </a:r>
          </a:p>
        </p:txBody>
      </p:sp>
      <p:sp>
        <p:nvSpPr>
          <p:cNvPr id="8" name="Content Placeholder 7">
            <a:extLst>
              <a:ext uri="{FF2B5EF4-FFF2-40B4-BE49-F238E27FC236}">
                <a16:creationId xmlns:a16="http://schemas.microsoft.com/office/drawing/2014/main" id="{2243562A-30BF-455D-9363-689BD207A53A}"/>
              </a:ext>
            </a:extLst>
          </p:cNvPr>
          <p:cNvSpPr>
            <a:spLocks noGrp="1"/>
          </p:cNvSpPr>
          <p:nvPr>
            <p:ph idx="1"/>
          </p:nvPr>
        </p:nvSpPr>
        <p:spPr>
          <a:xfrm>
            <a:off x="745734" y="1462785"/>
            <a:ext cx="7019632" cy="4199411"/>
          </a:xfrm>
        </p:spPr>
        <p:txBody>
          <a:bodyPr>
            <a:normAutofit lnSpcReduction="10000"/>
          </a:bodyPr>
          <a:lstStyle/>
          <a:p>
            <a:r>
              <a:rPr lang="en-US" sz="2400" dirty="0"/>
              <a:t>Have students read the syllabus (5-10 minutes)</a:t>
            </a:r>
          </a:p>
          <a:p>
            <a:pPr marL="0" indent="0">
              <a:buNone/>
            </a:pPr>
            <a:endParaRPr lang="en-US" sz="2400" dirty="0"/>
          </a:p>
          <a:p>
            <a:r>
              <a:rPr lang="en-US" sz="2400" dirty="0"/>
              <a:t>Go back and highlight five most important things</a:t>
            </a:r>
          </a:p>
          <a:p>
            <a:pPr marL="0" indent="0">
              <a:buNone/>
            </a:pPr>
            <a:endParaRPr lang="en-US" sz="2400" dirty="0"/>
          </a:p>
          <a:p>
            <a:r>
              <a:rPr lang="en-US" sz="2400" dirty="0"/>
              <a:t>Call on students to share findings</a:t>
            </a:r>
          </a:p>
          <a:p>
            <a:pPr lvl="1"/>
            <a:r>
              <a:rPr lang="en-US" sz="2000" dirty="0"/>
              <a:t>Wait them out!!</a:t>
            </a:r>
          </a:p>
          <a:p>
            <a:pPr marL="457200" lvl="1" indent="0">
              <a:buNone/>
            </a:pPr>
            <a:endParaRPr lang="en-US" sz="2000" dirty="0"/>
          </a:p>
          <a:p>
            <a:r>
              <a:rPr lang="en-US" sz="2400" dirty="0"/>
              <a:t>After discussion, cover the points you find most important</a:t>
            </a:r>
          </a:p>
        </p:txBody>
      </p:sp>
      <p:pic>
        <p:nvPicPr>
          <p:cNvPr id="10" name="Picture 9" descr="A group of people walking down a dirt road&#10;&#10;Description automatically generated">
            <a:extLst>
              <a:ext uri="{FF2B5EF4-FFF2-40B4-BE49-F238E27FC236}">
                <a16:creationId xmlns:a16="http://schemas.microsoft.com/office/drawing/2014/main" id="{50391E27-32C9-4370-B36A-A39436B876E8}"/>
              </a:ext>
            </a:extLst>
          </p:cNvPr>
          <p:cNvPicPr>
            <a:picLocks noChangeAspect="1"/>
          </p:cNvPicPr>
          <p:nvPr/>
        </p:nvPicPr>
        <p:blipFill>
          <a:blip r:embed="rId4">
            <a:alphaModFix amt="85000"/>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099104" y="2136166"/>
            <a:ext cx="4979103" cy="3259049"/>
          </a:xfrm>
          <a:prstGeom prst="rect">
            <a:avLst/>
          </a:prstGeom>
          <a:effectLst>
            <a:softEdge rad="127000"/>
          </a:effectLst>
        </p:spPr>
      </p:pic>
      <p:sp>
        <p:nvSpPr>
          <p:cNvPr id="11" name="TextBox 10">
            <a:extLst>
              <a:ext uri="{FF2B5EF4-FFF2-40B4-BE49-F238E27FC236}">
                <a16:creationId xmlns:a16="http://schemas.microsoft.com/office/drawing/2014/main" id="{85498FF7-07F0-4ACC-BC4A-7FD2D92C3830}"/>
              </a:ext>
            </a:extLst>
          </p:cNvPr>
          <p:cNvSpPr txBox="1"/>
          <p:nvPr/>
        </p:nvSpPr>
        <p:spPr>
          <a:xfrm>
            <a:off x="7028766" y="5449438"/>
            <a:ext cx="4417500" cy="230832"/>
          </a:xfrm>
          <a:prstGeom prst="rect">
            <a:avLst/>
          </a:prstGeom>
          <a:noFill/>
        </p:spPr>
        <p:txBody>
          <a:bodyPr wrap="square" rtlCol="0">
            <a:spAutoFit/>
          </a:bodyPr>
          <a:lstStyle/>
          <a:p>
            <a:r>
              <a:rPr lang="en-US" sz="900" dirty="0">
                <a:hlinkClick r:id="rId5" tooltip="https://en.wikipedia.org/wiki/Reconnaissance"/>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2887656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7396" y="201193"/>
            <a:ext cx="3776875" cy="394001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5388" y="4337177"/>
            <a:ext cx="3401223" cy="2263359"/>
          </a:xfrm>
          <a:prstGeom prst="rect">
            <a:avLst/>
          </a:prstGeom>
          <a:effectLst>
            <a:outerShdw blurRad="76200" dir="13500000" sy="23000" kx="1200000" algn="br" rotWithShape="0">
              <a:prstClr val="black">
                <a:alpha val="20000"/>
              </a:prstClr>
            </a:outerShdw>
          </a:effectLst>
        </p:spPr>
      </p:pic>
      <p:sp>
        <p:nvSpPr>
          <p:cNvPr id="7" name="Title 6">
            <a:extLst>
              <a:ext uri="{FF2B5EF4-FFF2-40B4-BE49-F238E27FC236}">
                <a16:creationId xmlns:a16="http://schemas.microsoft.com/office/drawing/2014/main" id="{8CA05040-42B9-4912-AD7B-4B975403406A}"/>
              </a:ext>
            </a:extLst>
          </p:cNvPr>
          <p:cNvSpPr>
            <a:spLocks noGrp="1"/>
          </p:cNvSpPr>
          <p:nvPr>
            <p:ph type="title"/>
          </p:nvPr>
        </p:nvSpPr>
        <p:spPr>
          <a:xfrm>
            <a:off x="334617" y="257464"/>
            <a:ext cx="8596668" cy="1320800"/>
          </a:xfrm>
        </p:spPr>
        <p:txBody>
          <a:bodyPr/>
          <a:lstStyle/>
          <a:p>
            <a:r>
              <a:rPr lang="en-US" dirty="0"/>
              <a:t>The Syllabus – Scavenger Hunt</a:t>
            </a:r>
          </a:p>
        </p:txBody>
      </p:sp>
      <p:sp>
        <p:nvSpPr>
          <p:cNvPr id="8" name="Content Placeholder 7">
            <a:extLst>
              <a:ext uri="{FF2B5EF4-FFF2-40B4-BE49-F238E27FC236}">
                <a16:creationId xmlns:a16="http://schemas.microsoft.com/office/drawing/2014/main" id="{4E1E3DC7-724D-4B2E-9024-4FE33942765F}"/>
              </a:ext>
            </a:extLst>
          </p:cNvPr>
          <p:cNvSpPr>
            <a:spLocks noGrp="1"/>
          </p:cNvSpPr>
          <p:nvPr>
            <p:ph idx="1"/>
          </p:nvPr>
        </p:nvSpPr>
        <p:spPr>
          <a:xfrm>
            <a:off x="334617" y="1154751"/>
            <a:ext cx="9572918" cy="4548498"/>
          </a:xfrm>
        </p:spPr>
        <p:txBody>
          <a:bodyPr>
            <a:normAutofit lnSpcReduction="10000"/>
          </a:bodyPr>
          <a:lstStyle/>
          <a:p>
            <a:r>
              <a:rPr lang="en-US" dirty="0"/>
              <a:t>Develop handout with questions they need the syllabus to answer</a:t>
            </a:r>
          </a:p>
          <a:p>
            <a:pPr marL="0" indent="0">
              <a:buNone/>
            </a:pPr>
            <a:endParaRPr lang="en-US" dirty="0"/>
          </a:p>
          <a:p>
            <a:r>
              <a:rPr lang="en-US" dirty="0"/>
              <a:t>Identify your most important items</a:t>
            </a:r>
          </a:p>
          <a:p>
            <a:pPr lvl="1"/>
            <a:r>
              <a:rPr lang="en-US" dirty="0"/>
              <a:t>Write your questions with these in mind!</a:t>
            </a:r>
          </a:p>
          <a:p>
            <a:pPr marL="457200" lvl="1" indent="0">
              <a:buNone/>
            </a:pPr>
            <a:endParaRPr lang="en-US" dirty="0"/>
          </a:p>
          <a:p>
            <a:r>
              <a:rPr lang="en-US" dirty="0"/>
              <a:t>More “personal” questions </a:t>
            </a:r>
          </a:p>
          <a:p>
            <a:pPr lvl="1"/>
            <a:r>
              <a:rPr lang="en-US" dirty="0"/>
              <a:t>Which learning outcome are you most excited about?</a:t>
            </a:r>
          </a:p>
          <a:p>
            <a:pPr lvl="1"/>
            <a:r>
              <a:rPr lang="en-US" dirty="0"/>
              <a:t>Which module/content/chapter interests you most?</a:t>
            </a:r>
          </a:p>
          <a:p>
            <a:pPr marL="457200" lvl="1" indent="0">
              <a:buNone/>
            </a:pPr>
            <a:endParaRPr lang="en-US" dirty="0"/>
          </a:p>
          <a:p>
            <a:r>
              <a:rPr lang="en-US" dirty="0"/>
              <a:t>Individual or group work</a:t>
            </a:r>
          </a:p>
          <a:p>
            <a:pPr marL="0" indent="0">
              <a:buNone/>
            </a:pPr>
            <a:endParaRPr lang="en-US" dirty="0"/>
          </a:p>
          <a:p>
            <a:r>
              <a:rPr lang="en-US" dirty="0"/>
              <a:t>Discussion debrief after!</a:t>
            </a:r>
          </a:p>
          <a:p>
            <a:pPr marL="457200" lvl="1" indent="0">
              <a:buNone/>
            </a:pPr>
            <a:endParaRPr lang="en-US" dirty="0"/>
          </a:p>
        </p:txBody>
      </p:sp>
    </p:spTree>
    <p:extLst>
      <p:ext uri="{BB962C8B-B14F-4D97-AF65-F5344CB8AC3E}">
        <p14:creationId xmlns:p14="http://schemas.microsoft.com/office/powerpoint/2010/main" val="742006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4280003F-91EB-4EF3-9665-7EE8A530A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211" y="5486400"/>
            <a:ext cx="2307173" cy="1371600"/>
          </a:xfrm>
          <a:prstGeom prst="rect">
            <a:avLst/>
          </a:prstGeom>
        </p:spPr>
      </p:pic>
      <p:sp>
        <p:nvSpPr>
          <p:cNvPr id="2" name="Title 1">
            <a:extLst>
              <a:ext uri="{FF2B5EF4-FFF2-40B4-BE49-F238E27FC236}">
                <a16:creationId xmlns:a16="http://schemas.microsoft.com/office/drawing/2014/main" id="{9FBB7C6D-6E46-40DA-B0F9-69422FA026B8}"/>
              </a:ext>
            </a:extLst>
          </p:cNvPr>
          <p:cNvSpPr>
            <a:spLocks noGrp="1"/>
          </p:cNvSpPr>
          <p:nvPr>
            <p:ph type="title"/>
          </p:nvPr>
        </p:nvSpPr>
        <p:spPr>
          <a:xfrm>
            <a:off x="218195" y="1167619"/>
            <a:ext cx="3054997" cy="5508265"/>
          </a:xfrm>
        </p:spPr>
        <p:txBody>
          <a:bodyPr>
            <a:normAutofit/>
          </a:bodyPr>
          <a:lstStyle/>
          <a:p>
            <a:r>
              <a:rPr lang="en-US" dirty="0"/>
              <a:t/>
            </a:r>
            <a:br>
              <a:rPr lang="en-US" dirty="0"/>
            </a:br>
            <a:r>
              <a:rPr lang="en-US" dirty="0"/>
              <a:t/>
            </a:r>
            <a:br>
              <a:rPr lang="en-US" dirty="0"/>
            </a:br>
            <a:r>
              <a:rPr lang="en-US" dirty="0"/>
              <a:t>Engagement </a:t>
            </a:r>
            <a:br>
              <a:rPr lang="en-US" dirty="0"/>
            </a:br>
            <a:r>
              <a:rPr lang="en-US" dirty="0"/>
              <a:t/>
            </a:r>
            <a:br>
              <a:rPr lang="en-US" dirty="0"/>
            </a:br>
            <a:r>
              <a:rPr lang="en-US" dirty="0"/>
              <a:t>Trigger</a:t>
            </a:r>
          </a:p>
        </p:txBody>
      </p:sp>
      <p:sp>
        <p:nvSpPr>
          <p:cNvPr id="6" name="Content Placeholder 5">
            <a:extLst>
              <a:ext uri="{FF2B5EF4-FFF2-40B4-BE49-F238E27FC236}">
                <a16:creationId xmlns:a16="http://schemas.microsoft.com/office/drawing/2014/main" id="{A4321CDE-6271-4AB7-8510-9427A6DCF930}"/>
              </a:ext>
            </a:extLst>
          </p:cNvPr>
          <p:cNvSpPr>
            <a:spLocks noGrp="1"/>
          </p:cNvSpPr>
          <p:nvPr>
            <p:ph idx="1"/>
          </p:nvPr>
        </p:nvSpPr>
        <p:spPr>
          <a:xfrm>
            <a:off x="2947400" y="450168"/>
            <a:ext cx="7962315" cy="6225716"/>
          </a:xfrm>
        </p:spPr>
        <p:txBody>
          <a:bodyPr>
            <a:normAutofit lnSpcReduction="10000"/>
          </a:bodyPr>
          <a:lstStyle/>
          <a:p>
            <a:r>
              <a:rPr lang="en-US" sz="2400" dirty="0"/>
              <a:t>Most learning happens at the beginning and end of class</a:t>
            </a:r>
          </a:p>
          <a:p>
            <a:pPr marL="0" indent="0">
              <a:buNone/>
            </a:pPr>
            <a:endParaRPr lang="en-US" sz="2400" dirty="0"/>
          </a:p>
          <a:p>
            <a:r>
              <a:rPr lang="en-US" sz="2400" dirty="0"/>
              <a:t>“Primacy-Recency” </a:t>
            </a:r>
          </a:p>
          <a:p>
            <a:pPr lvl="1"/>
            <a:r>
              <a:rPr lang="en-US" sz="2000" dirty="0"/>
              <a:t>I Do, We Do, You Do</a:t>
            </a:r>
          </a:p>
          <a:p>
            <a:endParaRPr lang="en-US" sz="2400" dirty="0"/>
          </a:p>
          <a:p>
            <a:r>
              <a:rPr lang="en-US" sz="2400" dirty="0"/>
              <a:t>Start with the most important concept or skill</a:t>
            </a:r>
          </a:p>
          <a:p>
            <a:pPr lvl="1"/>
            <a:r>
              <a:rPr lang="en-US" sz="2000" dirty="0"/>
              <a:t>Statistic, image, quote, short video (&lt; 5 minutes), graph</a:t>
            </a:r>
          </a:p>
          <a:p>
            <a:endParaRPr lang="en-US" sz="2400" dirty="0"/>
          </a:p>
          <a:p>
            <a:r>
              <a:rPr lang="en-US" sz="2400" dirty="0"/>
              <a:t>Build the foundation for that class</a:t>
            </a:r>
          </a:p>
          <a:p>
            <a:endParaRPr lang="en-US" sz="2400" dirty="0"/>
          </a:p>
          <a:p>
            <a:r>
              <a:rPr lang="en-US" sz="2400" dirty="0"/>
              <a:t>Move the administrative stuff to the middle while students are working</a:t>
            </a:r>
          </a:p>
          <a:p>
            <a:pPr lvl="1"/>
            <a:r>
              <a:rPr lang="en-US" sz="2200" dirty="0"/>
              <a:t>Exit tickets for attendance</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95643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1949</Words>
  <Application>Microsoft Office PowerPoint</Application>
  <PresentationFormat>Widescreen</PresentationFormat>
  <Paragraphs>324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Facet</vt:lpstr>
      <vt:lpstr>ACUE and You:  Evidence-Based Teaching Practices to Revitalize Your Classroom</vt:lpstr>
      <vt:lpstr>PowerPoint Presentation</vt:lpstr>
      <vt:lpstr>ACUE – Effective College Instruction</vt:lpstr>
      <vt:lpstr>The Active Learning Cycle</vt:lpstr>
      <vt:lpstr>The Active Learning Cycle</vt:lpstr>
      <vt:lpstr>  The  Cone of Experience</vt:lpstr>
      <vt:lpstr>The Syllabus - Reconnaissance</vt:lpstr>
      <vt:lpstr>The Syllabus – Scavenger Hunt</vt:lpstr>
      <vt:lpstr>  Engagement   Trigger</vt:lpstr>
      <vt:lpstr> Skeletal   Outlines</vt:lpstr>
      <vt:lpstr>Lecture Techniques: Pair, Compare, Ask</vt:lpstr>
      <vt:lpstr>Lecture Techniques: Paraphrase</vt:lpstr>
      <vt:lpstr>Lecture Techniques:   Short Case Studies</vt:lpstr>
      <vt:lpstr>Lecture Activities: Pass a Problem</vt:lpstr>
      <vt:lpstr> Lecture Activities:   Team Quiz</vt:lpstr>
      <vt:lpstr> Muddiest   Point</vt:lpstr>
      <vt:lpstr>One-Minute Paper/One-Minute Thread</vt:lpstr>
      <vt:lpstr>Analytic   Teams</vt:lpstr>
      <vt:lpstr>Student   Persistence </vt:lpstr>
      <vt:lpstr>Student  Persistence</vt:lpstr>
      <vt:lpstr>Student Persistence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 Kiner</dc:creator>
  <cp:lastModifiedBy>Christine Neubert</cp:lastModifiedBy>
  <cp:revision>77</cp:revision>
  <dcterms:created xsi:type="dcterms:W3CDTF">2019-10-23T16:15:12Z</dcterms:created>
  <dcterms:modified xsi:type="dcterms:W3CDTF">2019-11-13T16:23:29Z</dcterms:modified>
</cp:coreProperties>
</file>