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sldIdLst>
    <p:sldId id="256" r:id="rId2"/>
    <p:sldId id="263" r:id="rId3"/>
    <p:sldId id="257" r:id="rId4"/>
    <p:sldId id="264" r:id="rId5"/>
    <p:sldId id="270" r:id="rId6"/>
    <p:sldId id="267" r:id="rId7"/>
    <p:sldId id="258" r:id="rId8"/>
    <p:sldId id="265" r:id="rId9"/>
    <p:sldId id="266" r:id="rId10"/>
    <p:sldId id="269"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660"/>
  </p:normalViewPr>
  <p:slideViewPr>
    <p:cSldViewPr snapToGrid="0">
      <p:cViewPr varScale="1">
        <p:scale>
          <a:sx n="114" d="100"/>
          <a:sy n="114" d="100"/>
        </p:scale>
        <p:origin x="46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6615457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9B3AB-C0BD-4ADB-B2C8-9A86FEC80656}" type="datetimeFigureOut">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11EE60-8672-417D-ADC5-0A7887ADEA64}" type="slidenum">
              <a:rPr lang="en-US" smtClean="0"/>
              <a:t>‹#›</a:t>
            </a:fld>
            <a:endParaRPr lang="en-US" dirty="0"/>
          </a:p>
        </p:txBody>
      </p:sp>
    </p:spTree>
    <p:extLst>
      <p:ext uri="{BB962C8B-B14F-4D97-AF65-F5344CB8AC3E}">
        <p14:creationId xmlns:p14="http://schemas.microsoft.com/office/powerpoint/2010/main" val="3085905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0951041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8346591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0827560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1669117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901118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328904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698073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6191643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230078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5109967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291B17-9318-49DB-B28B-6E5994AE9581}" type="datetime1">
              <a:rPr lang="en-US" smtClean="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68272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91B17-9318-49DB-B28B-6E5994AE9581}" type="datetime1">
              <a:rPr lang="en-US" smtClean="0"/>
              <a:t>1/28/2021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4898828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1151166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4855318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D291B17-9318-49DB-B28B-6E5994AE9581}" type="datetime1">
              <a:rPr lang="en-US" smtClean="0"/>
              <a:t>1/28/2021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32749014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afc.memberclicks.net/assets/Publications/Annual_Report/AFC%20Annual%20Report%202020_FINAL.pdf"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14">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16">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24">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itle 4">
            <a:extLst>
              <a:ext uri="{FF2B5EF4-FFF2-40B4-BE49-F238E27FC236}">
                <a16:creationId xmlns:a16="http://schemas.microsoft.com/office/drawing/2014/main" id="{8D1AC257-0F8A-448F-B7FC-83BF56FD5E72}"/>
              </a:ext>
            </a:extLst>
          </p:cNvPr>
          <p:cNvSpPr>
            <a:spLocks noGrp="1"/>
          </p:cNvSpPr>
          <p:nvPr>
            <p:ph type="title"/>
          </p:nvPr>
        </p:nvSpPr>
        <p:spPr>
          <a:xfrm>
            <a:off x="1600199" y="4571999"/>
            <a:ext cx="7673801" cy="1087656"/>
          </a:xfrm>
        </p:spPr>
        <p:txBody>
          <a:bodyPr vert="horz" lIns="91440" tIns="45720" rIns="91440" bIns="45720" rtlCol="0" anchor="b">
            <a:normAutofit/>
          </a:bodyPr>
          <a:lstStyle/>
          <a:p>
            <a:r>
              <a:rPr lang="en-US" sz="4000" b="1" kern="1200" cap="all" dirty="0">
                <a:solidFill>
                  <a:schemeClr val="tx1"/>
                </a:solidFill>
                <a:latin typeface="Century Schoolbook" panose="02040604050505020304" pitchFamily="18" charset="0"/>
              </a:rPr>
              <a:t>Association Update</a:t>
            </a:r>
          </a:p>
        </p:txBody>
      </p:sp>
      <p:pic>
        <p:nvPicPr>
          <p:cNvPr id="10" name="Picture 9">
            <a:extLst>
              <a:ext uri="{FF2B5EF4-FFF2-40B4-BE49-F238E27FC236}">
                <a16:creationId xmlns:a16="http://schemas.microsoft.com/office/drawing/2014/main" id="{B47F1EAF-411F-4A00-A00D-F029AD4E6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1" y="609600"/>
            <a:ext cx="6446651" cy="3642357"/>
          </a:xfrm>
          <a:prstGeom prst="rect">
            <a:avLst/>
          </a:prstGeom>
        </p:spPr>
      </p:pic>
    </p:spTree>
    <p:extLst>
      <p:ext uri="{BB962C8B-B14F-4D97-AF65-F5344CB8AC3E}">
        <p14:creationId xmlns:p14="http://schemas.microsoft.com/office/powerpoint/2010/main" val="3856944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oup of people posing for a photo&#10;&#10;Description automatically generated">
            <a:extLst>
              <a:ext uri="{FF2B5EF4-FFF2-40B4-BE49-F238E27FC236}">
                <a16:creationId xmlns:a16="http://schemas.microsoft.com/office/drawing/2014/main" id="{7130453B-4DDD-45F0-AD5D-ED7E89CFBC96}"/>
              </a:ext>
            </a:extLst>
          </p:cNvPr>
          <p:cNvPicPr>
            <a:picLocks noChangeAspect="1"/>
          </p:cNvPicPr>
          <p:nvPr/>
        </p:nvPicPr>
        <p:blipFill rotWithShape="1">
          <a:blip r:embed="rId2">
            <a:extLst>
              <a:ext uri="{28A0092B-C50C-407E-A947-70E740481C1C}">
                <a14:useLocalDpi xmlns:a14="http://schemas.microsoft.com/office/drawing/2010/main" val="0"/>
              </a:ext>
            </a:extLst>
          </a:blip>
          <a:srcRect l="6282" r="5124" b="-3"/>
          <a:stretch/>
        </p:blipFill>
        <p:spPr>
          <a:xfrm>
            <a:off x="732463" y="643466"/>
            <a:ext cx="3100299" cy="2624663"/>
          </a:xfrm>
          <a:prstGeom prst="rect">
            <a:avLst/>
          </a:prstGeom>
        </p:spPr>
      </p:pic>
      <p:pic>
        <p:nvPicPr>
          <p:cNvPr id="2" name="Picture 1">
            <a:extLst>
              <a:ext uri="{FF2B5EF4-FFF2-40B4-BE49-F238E27FC236}">
                <a16:creationId xmlns:a16="http://schemas.microsoft.com/office/drawing/2014/main" id="{E8959836-1521-4EFD-BD8F-D332420871A3}"/>
              </a:ext>
            </a:extLst>
          </p:cNvPr>
          <p:cNvPicPr>
            <a:picLocks noChangeAspect="1"/>
          </p:cNvPicPr>
          <p:nvPr/>
        </p:nvPicPr>
        <p:blipFill rotWithShape="1">
          <a:blip r:embed="rId3"/>
          <a:srcRect l="14211" r="25874" b="1"/>
          <a:stretch/>
        </p:blipFill>
        <p:spPr>
          <a:xfrm>
            <a:off x="4558250" y="643466"/>
            <a:ext cx="3114024" cy="2624662"/>
          </a:xfrm>
          <a:prstGeom prst="rect">
            <a:avLst/>
          </a:prstGeom>
        </p:spPr>
      </p:pic>
      <p:pic>
        <p:nvPicPr>
          <p:cNvPr id="4" name="Picture 3" descr="A group of people smiling&#10;&#10;Description automatically generated with medium confidence">
            <a:extLst>
              <a:ext uri="{FF2B5EF4-FFF2-40B4-BE49-F238E27FC236}">
                <a16:creationId xmlns:a16="http://schemas.microsoft.com/office/drawing/2014/main" id="{88D3B6A5-FA81-4077-8385-1A2C504F2948}"/>
              </a:ext>
            </a:extLst>
          </p:cNvPr>
          <p:cNvPicPr>
            <a:picLocks noChangeAspect="1"/>
          </p:cNvPicPr>
          <p:nvPr/>
        </p:nvPicPr>
        <p:blipFill rotWithShape="1">
          <a:blip r:embed="rId4">
            <a:extLst>
              <a:ext uri="{28A0092B-C50C-407E-A947-70E740481C1C}">
                <a14:useLocalDpi xmlns:a14="http://schemas.microsoft.com/office/drawing/2010/main" val="0"/>
              </a:ext>
            </a:extLst>
          </a:blip>
          <a:srcRect r="11264" b="4"/>
          <a:stretch/>
        </p:blipFill>
        <p:spPr>
          <a:xfrm>
            <a:off x="8375906" y="643466"/>
            <a:ext cx="3105484" cy="2624662"/>
          </a:xfrm>
          <a:prstGeom prst="rect">
            <a:avLst/>
          </a:prstGeom>
        </p:spPr>
      </p:pic>
      <p:pic>
        <p:nvPicPr>
          <p:cNvPr id="22" name="Picture 21" descr="A group of people posing for a photo&#10;&#10;Description automatically generated">
            <a:extLst>
              <a:ext uri="{FF2B5EF4-FFF2-40B4-BE49-F238E27FC236}">
                <a16:creationId xmlns:a16="http://schemas.microsoft.com/office/drawing/2014/main" id="{E9FD630E-3491-4DEA-BA73-546C09D29A90}"/>
              </a:ext>
            </a:extLst>
          </p:cNvPr>
          <p:cNvPicPr>
            <a:picLocks noChangeAspect="1"/>
          </p:cNvPicPr>
          <p:nvPr/>
        </p:nvPicPr>
        <p:blipFill rotWithShape="1">
          <a:blip r:embed="rId5">
            <a:extLst>
              <a:ext uri="{28A0092B-C50C-407E-A947-70E740481C1C}">
                <a14:useLocalDpi xmlns:a14="http://schemas.microsoft.com/office/drawing/2010/main" val="0"/>
              </a:ext>
            </a:extLst>
          </a:blip>
          <a:srcRect l="9970" r="11181" b="-4"/>
          <a:stretch/>
        </p:blipFill>
        <p:spPr>
          <a:xfrm>
            <a:off x="732470" y="3589863"/>
            <a:ext cx="3100286" cy="2624665"/>
          </a:xfrm>
          <a:prstGeom prst="rect">
            <a:avLst/>
          </a:prstGeom>
        </p:spPr>
      </p:pic>
      <p:pic>
        <p:nvPicPr>
          <p:cNvPr id="26" name="Picture 25" descr="A picture containing person, indoor&#10;&#10;Description automatically generated">
            <a:extLst>
              <a:ext uri="{FF2B5EF4-FFF2-40B4-BE49-F238E27FC236}">
                <a16:creationId xmlns:a16="http://schemas.microsoft.com/office/drawing/2014/main" id="{DFD299B9-2B45-4A32-BD70-95B3AB890D9A}"/>
              </a:ext>
            </a:extLst>
          </p:cNvPr>
          <p:cNvPicPr>
            <a:picLocks noChangeAspect="1"/>
          </p:cNvPicPr>
          <p:nvPr/>
        </p:nvPicPr>
        <p:blipFill rotWithShape="1">
          <a:blip r:embed="rId6">
            <a:extLst>
              <a:ext uri="{28A0092B-C50C-407E-A947-70E740481C1C}">
                <a14:useLocalDpi xmlns:a14="http://schemas.microsoft.com/office/drawing/2010/main" val="0"/>
              </a:ext>
            </a:extLst>
          </a:blip>
          <a:srcRect l="17438" t="-1270" r="14729" b="1267"/>
          <a:stretch/>
        </p:blipFill>
        <p:spPr>
          <a:xfrm>
            <a:off x="4771858" y="3589863"/>
            <a:ext cx="2686809" cy="2643993"/>
          </a:xfrm>
          <a:prstGeom prst="rect">
            <a:avLst/>
          </a:prstGeom>
        </p:spPr>
      </p:pic>
      <p:pic>
        <p:nvPicPr>
          <p:cNvPr id="6" name="Picture 5" descr="Medium shot of women holding awards&#10;&#10;Description automatically generated with medium confidence">
            <a:extLst>
              <a:ext uri="{FF2B5EF4-FFF2-40B4-BE49-F238E27FC236}">
                <a16:creationId xmlns:a16="http://schemas.microsoft.com/office/drawing/2014/main" id="{220568AC-CA47-467B-AD8A-25EA84D467FF}"/>
              </a:ext>
            </a:extLst>
          </p:cNvPr>
          <p:cNvPicPr>
            <a:picLocks noChangeAspect="1"/>
          </p:cNvPicPr>
          <p:nvPr/>
        </p:nvPicPr>
        <p:blipFill rotWithShape="1">
          <a:blip r:embed="rId7">
            <a:extLst>
              <a:ext uri="{28A0092B-C50C-407E-A947-70E740481C1C}">
                <a14:useLocalDpi xmlns:a14="http://schemas.microsoft.com/office/drawing/2010/main" val="0"/>
              </a:ext>
            </a:extLst>
          </a:blip>
          <a:srcRect l="8596" r="1583" b="-1"/>
          <a:stretch/>
        </p:blipFill>
        <p:spPr>
          <a:xfrm>
            <a:off x="8371375" y="3589863"/>
            <a:ext cx="3114544" cy="2643992"/>
          </a:xfrm>
          <a:prstGeom prst="rect">
            <a:avLst/>
          </a:prstGeom>
        </p:spPr>
      </p:pic>
    </p:spTree>
    <p:extLst>
      <p:ext uri="{BB962C8B-B14F-4D97-AF65-F5344CB8AC3E}">
        <p14:creationId xmlns:p14="http://schemas.microsoft.com/office/powerpoint/2010/main" val="3562025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97309" y="609600"/>
            <a:ext cx="4276692" cy="1320800"/>
          </a:xfrm>
        </p:spPr>
        <p:txBody>
          <a:bodyPr anchor="ctr">
            <a:normAutofit/>
          </a:bodyPr>
          <a:lstStyle/>
          <a:p>
            <a:r>
              <a:rPr lang="en-US" b="1" dirty="0">
                <a:solidFill>
                  <a:schemeClr val="tx1"/>
                </a:solidFill>
                <a:latin typeface="Century Schoolbook" panose="02040604050505020304" pitchFamily="18" charset="0"/>
              </a:rPr>
              <a:t>WHO WE ARE: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878" y="1183944"/>
            <a:ext cx="3861905" cy="4327064"/>
          </a:xfrm>
          <a:prstGeom prst="rect">
            <a:avLst/>
          </a:prstGeom>
        </p:spPr>
      </p:pic>
      <p:sp>
        <p:nvSpPr>
          <p:cNvPr id="3" name="Content Placeholder 2"/>
          <p:cNvSpPr>
            <a:spLocks noGrp="1"/>
          </p:cNvSpPr>
          <p:nvPr>
            <p:ph idx="1"/>
          </p:nvPr>
        </p:nvSpPr>
        <p:spPr>
          <a:xfrm>
            <a:off x="5004296" y="1772661"/>
            <a:ext cx="4285176" cy="3768573"/>
          </a:xfr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marL="685800" lvl="0" indent="-685800">
              <a:spcBef>
                <a:spcPct val="20000"/>
              </a:spcBef>
              <a:spcAft>
                <a:spcPts val="600"/>
              </a:spcAft>
              <a:buClr>
                <a:schemeClr val="accent1">
                  <a:lumMod val="50000"/>
                </a:schemeClr>
              </a:buClr>
              <a:buFont typeface="Wingdings" panose="05000000000000000000" pitchFamily="2" charset="2"/>
              <a:buChar char="v"/>
            </a:pPr>
            <a:r>
              <a:rPr lang="en-US" sz="2000" b="1" dirty="0">
                <a:solidFill>
                  <a:schemeClr val="tx1"/>
                </a:solidFill>
                <a:latin typeface="Century Schoolbook" panose="02040604050505020304" pitchFamily="18" charset="0"/>
                <a:ea typeface="+mj-ea"/>
                <a:cs typeface="+mj-cs"/>
              </a:rPr>
              <a:t>Founded in 1949</a:t>
            </a:r>
          </a:p>
          <a:p>
            <a:pPr marL="685800" lvl="0" indent="-685800">
              <a:spcBef>
                <a:spcPct val="20000"/>
              </a:spcBef>
              <a:spcAft>
                <a:spcPts val="600"/>
              </a:spcAft>
              <a:buClr>
                <a:schemeClr val="accent1">
                  <a:lumMod val="50000"/>
                </a:schemeClr>
              </a:buClr>
              <a:buFont typeface="Wingdings" panose="05000000000000000000" pitchFamily="2" charset="2"/>
              <a:buChar char="v"/>
            </a:pPr>
            <a:r>
              <a:rPr lang="en-US" sz="2000" b="1" dirty="0">
                <a:solidFill>
                  <a:schemeClr val="tx1"/>
                </a:solidFill>
                <a:latin typeface="Century Schoolbook" panose="02040604050505020304" pitchFamily="18" charset="0"/>
                <a:ea typeface="+mj-ea"/>
                <a:cs typeface="+mj-cs"/>
              </a:rPr>
              <a:t>28 institutional members</a:t>
            </a:r>
          </a:p>
          <a:p>
            <a:pPr marL="685800" lvl="0" indent="-685800">
              <a:spcBef>
                <a:spcPct val="20000"/>
              </a:spcBef>
              <a:spcAft>
                <a:spcPts val="600"/>
              </a:spcAft>
              <a:buClr>
                <a:schemeClr val="accent1">
                  <a:lumMod val="50000"/>
                </a:schemeClr>
              </a:buClr>
              <a:buFont typeface="Wingdings" panose="05000000000000000000" pitchFamily="2" charset="2"/>
              <a:buChar char="v"/>
            </a:pPr>
            <a:r>
              <a:rPr lang="en-US" sz="2000" b="1" dirty="0">
                <a:solidFill>
                  <a:schemeClr val="tx1"/>
                </a:solidFill>
                <a:latin typeface="Century Schoolbook" panose="02040604050505020304" pitchFamily="18" charset="0"/>
                <a:ea typeface="+mj-ea"/>
                <a:cs typeface="+mj-cs"/>
              </a:rPr>
              <a:t>29 Chapters and 14 Commissions</a:t>
            </a:r>
          </a:p>
          <a:p>
            <a:pPr marL="685800" lvl="0" indent="-685800">
              <a:spcBef>
                <a:spcPct val="20000"/>
              </a:spcBef>
              <a:spcAft>
                <a:spcPts val="600"/>
              </a:spcAft>
              <a:buClr>
                <a:schemeClr val="accent1">
                  <a:lumMod val="50000"/>
                </a:schemeClr>
              </a:buClr>
              <a:buFont typeface="Wingdings" panose="05000000000000000000" pitchFamily="2" charset="2"/>
              <a:buChar char="v"/>
            </a:pPr>
            <a:r>
              <a:rPr lang="en-US" sz="2000" b="1" dirty="0">
                <a:solidFill>
                  <a:schemeClr val="tx1"/>
                </a:solidFill>
                <a:latin typeface="Century Schoolbook" panose="02040604050505020304" pitchFamily="18" charset="0"/>
                <a:ea typeface="+mj-ea"/>
                <a:cs typeface="+mj-cs"/>
              </a:rPr>
              <a:t>4 fulltime professional staff</a:t>
            </a:r>
          </a:p>
          <a:p>
            <a:pPr marL="685800" indent="-685800">
              <a:spcBef>
                <a:spcPct val="20000"/>
              </a:spcBef>
              <a:spcAft>
                <a:spcPts val="600"/>
              </a:spcAft>
              <a:buClr>
                <a:schemeClr val="accent1">
                  <a:lumMod val="50000"/>
                </a:schemeClr>
              </a:buClr>
              <a:buFont typeface="Wingdings" panose="05000000000000000000" pitchFamily="2" charset="2"/>
              <a:buChar char="v"/>
            </a:pPr>
            <a:r>
              <a:rPr lang="en-US" sz="2000" b="1" dirty="0">
                <a:solidFill>
                  <a:schemeClr val="tx1"/>
                </a:solidFill>
                <a:latin typeface="Century Schoolbook" panose="02040604050505020304" pitchFamily="18" charset="0"/>
                <a:ea typeface="+mj-ea"/>
                <a:cs typeface="+mj-cs"/>
              </a:rPr>
              <a:t>3 professional publications – Current, Capitol Perceptions &amp; Annual Report </a:t>
            </a:r>
          </a:p>
          <a:p>
            <a:endParaRPr lang="en-US" b="1" dirty="0">
              <a:latin typeface="Garamond"/>
            </a:endParaRPr>
          </a:p>
        </p:txBody>
      </p:sp>
    </p:spTree>
    <p:extLst>
      <p:ext uri="{BB962C8B-B14F-4D97-AF65-F5344CB8AC3E}">
        <p14:creationId xmlns:p14="http://schemas.microsoft.com/office/powerpoint/2010/main" val="1915289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459C506-5F4B-4B75-9218-C7C3F87FA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BC659EEB-C3AE-4544-8263-417009DCDF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2" name="Straight Connector 31">
              <a:extLst>
                <a:ext uri="{FF2B5EF4-FFF2-40B4-BE49-F238E27FC236}">
                  <a16:creationId xmlns:a16="http://schemas.microsoft.com/office/drawing/2014/main" id="{D99DB6C6-36F9-4576-A558-95153EADBE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694E7916-EDE4-4B50-A4A1-6B28FDD4D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6F6CB7BB-4370-4173-97F8-F636C0F14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B0F590BB-1F51-4138-A2D4-2E483C84F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4A492863-9797-45A2-BAB3-514F10C5F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a:extLst>
                <a:ext uri="{FF2B5EF4-FFF2-40B4-BE49-F238E27FC236}">
                  <a16:creationId xmlns:a16="http://schemas.microsoft.com/office/drawing/2014/main" id="{7C1E33F6-6D0F-4ECF-92F4-6F71D8BAF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a:extLst>
                <a:ext uri="{FF2B5EF4-FFF2-40B4-BE49-F238E27FC236}">
                  <a16:creationId xmlns:a16="http://schemas.microsoft.com/office/drawing/2014/main" id="{73EEEA64-7411-474B-BD0E-60C24B3F4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4F82A6DD-92BB-4443-B5A5-05240DD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79832BCB-1DCF-46AC-9FFA-170791668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2" name="Rectangle 41">
            <a:extLst>
              <a:ext uri="{FF2B5EF4-FFF2-40B4-BE49-F238E27FC236}">
                <a16:creationId xmlns:a16="http://schemas.microsoft.com/office/drawing/2014/main" id="{4E74DA95-CD7A-4D5E-9D27-67A759CE7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9050977-5DB1-4914-BC99-50C6E4327B89}"/>
              </a:ext>
            </a:extLst>
          </p:cNvPr>
          <p:cNvPicPr>
            <a:picLocks noChangeAspect="1"/>
          </p:cNvPicPr>
          <p:nvPr/>
        </p:nvPicPr>
        <p:blipFill>
          <a:blip r:embed="rId2"/>
          <a:stretch>
            <a:fillRect/>
          </a:stretch>
        </p:blipFill>
        <p:spPr>
          <a:xfrm>
            <a:off x="1429926" y="1131994"/>
            <a:ext cx="4038675" cy="4602479"/>
          </a:xfrm>
          <a:prstGeom prst="rect">
            <a:avLst/>
          </a:prstGeom>
        </p:spPr>
      </p:pic>
      <p:cxnSp>
        <p:nvCxnSpPr>
          <p:cNvPr id="44" name="Straight Connector 43">
            <a:extLst>
              <a:ext uri="{FF2B5EF4-FFF2-40B4-BE49-F238E27FC236}">
                <a16:creationId xmlns:a16="http://schemas.microsoft.com/office/drawing/2014/main" id="{14AA3B5C-0C55-4FFF-9C45-8F9F7C074A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1305" y="1650669"/>
            <a:ext cx="0" cy="3431969"/>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F2ACBD1-DA22-4588-9BF1-0B4F8623D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367" y="1881294"/>
            <a:ext cx="4650004" cy="3103877"/>
          </a:xfrm>
          <a:prstGeom prst="rect">
            <a:avLst/>
          </a:prstGeom>
        </p:spPr>
      </p:pic>
    </p:spTree>
    <p:extLst>
      <p:ext uri="{BB962C8B-B14F-4D97-AF65-F5344CB8AC3E}">
        <p14:creationId xmlns:p14="http://schemas.microsoft.com/office/powerpoint/2010/main" val="3257450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Isosceles Triangle 1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1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 name="Title 5">
            <a:extLst>
              <a:ext uri="{FF2B5EF4-FFF2-40B4-BE49-F238E27FC236}">
                <a16:creationId xmlns:a16="http://schemas.microsoft.com/office/drawing/2014/main" id="{50DA9FA2-8C27-4C64-83C6-B695A71C45B9}"/>
              </a:ext>
            </a:extLst>
          </p:cNvPr>
          <p:cNvSpPr>
            <a:spLocks noGrp="1"/>
          </p:cNvSpPr>
          <p:nvPr>
            <p:ph type="title"/>
          </p:nvPr>
        </p:nvSpPr>
        <p:spPr>
          <a:xfrm>
            <a:off x="1600199" y="4571999"/>
            <a:ext cx="7673801" cy="1087656"/>
          </a:xfrm>
        </p:spPr>
        <p:txBody>
          <a:bodyPr vert="horz" lIns="91440" tIns="45720" rIns="91440" bIns="45720" rtlCol="0" anchor="b">
            <a:normAutofit/>
          </a:bodyPr>
          <a:lstStyle/>
          <a:p>
            <a:pPr>
              <a:lnSpc>
                <a:spcPct val="90000"/>
              </a:lnSpc>
            </a:pPr>
            <a:r>
              <a:rPr lang="en-US" sz="3400" b="1" kern="1200" dirty="0">
                <a:solidFill>
                  <a:schemeClr val="tx1"/>
                </a:solidFill>
                <a:latin typeface="Century Schoolbook" panose="02040604050505020304" pitchFamily="18" charset="0"/>
              </a:rPr>
              <a:t>WHAT’S NEW:</a:t>
            </a:r>
            <a:br>
              <a:rPr lang="en-US" sz="3400" b="1" kern="1200" dirty="0">
                <a:solidFill>
                  <a:schemeClr val="tx1"/>
                </a:solidFill>
                <a:latin typeface="Century Schoolbook" panose="02040604050505020304" pitchFamily="18" charset="0"/>
              </a:rPr>
            </a:br>
            <a:r>
              <a:rPr lang="en-US" sz="3400" b="1" kern="1200" dirty="0">
                <a:solidFill>
                  <a:schemeClr val="tx1"/>
                </a:solidFill>
                <a:latin typeface="Century Schoolbook" panose="02040604050505020304" pitchFamily="18" charset="0"/>
              </a:rPr>
              <a:t>INCREASED AFC VISIBILITY </a:t>
            </a:r>
          </a:p>
        </p:txBody>
      </p:sp>
      <p:pic>
        <p:nvPicPr>
          <p:cNvPr id="5" name="Content Placeholder 4">
            <a:extLst>
              <a:ext uri="{FF2B5EF4-FFF2-40B4-BE49-F238E27FC236}">
                <a16:creationId xmlns:a16="http://schemas.microsoft.com/office/drawing/2014/main" id="{90C38D57-95C9-466C-9EB1-8C436082AC3A}"/>
              </a:ext>
            </a:extLst>
          </p:cNvPr>
          <p:cNvPicPr>
            <a:picLocks noGrp="1" noChangeAspect="1"/>
          </p:cNvPicPr>
          <p:nvPr>
            <p:ph type="pic" idx="1"/>
          </p:nvPr>
        </p:nvPicPr>
        <p:blipFill rotWithShape="1">
          <a:blip r:embed="rId2"/>
          <a:srcRect t="16476" b="16476"/>
          <a:stretch/>
        </p:blipFill>
        <p:spPr>
          <a:xfrm>
            <a:off x="1600201" y="839348"/>
            <a:ext cx="7625162" cy="3412608"/>
          </a:xfrm>
          <a:prstGeom prst="rect">
            <a:avLst/>
          </a:prstGeom>
        </p:spPr>
      </p:pic>
    </p:spTree>
    <p:extLst>
      <p:ext uri="{BB962C8B-B14F-4D97-AF65-F5344CB8AC3E}">
        <p14:creationId xmlns:p14="http://schemas.microsoft.com/office/powerpoint/2010/main" val="4071892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5"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6" name="Isosceles Triangle 2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E6B25BEF-C17F-4291-8025-2AA15C10E538}"/>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b="1" dirty="0">
                <a:solidFill>
                  <a:schemeClr val="bg1"/>
                </a:solidFill>
                <a:latin typeface="Century Schoolbook" panose="02040604050505020304" pitchFamily="18" charset="0"/>
              </a:rPr>
              <a:t>Virtual Activity</a:t>
            </a:r>
          </a:p>
        </p:txBody>
      </p:sp>
      <p:sp>
        <p:nvSpPr>
          <p:cNvPr id="4" name="Text Placeholder 3">
            <a:extLst>
              <a:ext uri="{FF2B5EF4-FFF2-40B4-BE49-F238E27FC236}">
                <a16:creationId xmlns:a16="http://schemas.microsoft.com/office/drawing/2014/main" id="{347D5CE7-2A8F-4774-AA87-74951DB5E333}"/>
              </a:ext>
            </a:extLst>
          </p:cNvPr>
          <p:cNvSpPr>
            <a:spLocks noGrp="1"/>
          </p:cNvSpPr>
          <p:nvPr>
            <p:ph type="body" sz="half" idx="2"/>
          </p:nvPr>
        </p:nvSpPr>
        <p:spPr>
          <a:xfrm>
            <a:off x="673754" y="2160589"/>
            <a:ext cx="3973943" cy="3861519"/>
          </a:xfrm>
        </p:spPr>
        <p:txBody>
          <a:bodyPr vert="horz" lIns="91440" tIns="45720" rIns="91440" bIns="45720" rtlCol="0">
            <a:normAutofit lnSpcReduction="10000"/>
          </a:bodyPr>
          <a:lstStyle/>
          <a:p>
            <a:pPr marL="285750" indent="-285750">
              <a:buFont typeface="Wingdings 3" charset="2"/>
              <a:buChar char=""/>
            </a:pPr>
            <a:r>
              <a:rPr lang="en-US" sz="1600" b="1" dirty="0">
                <a:solidFill>
                  <a:schemeClr val="bg1"/>
                </a:solidFill>
                <a:latin typeface="Century Schoolbook" panose="02040604050505020304" pitchFamily="18" charset="0"/>
              </a:rPr>
              <a:t>Since April of 2020, we’ve held over 100 virtual webinars, workshops, and conferences.</a:t>
            </a:r>
          </a:p>
          <a:p>
            <a:pPr marL="285750" indent="-285750">
              <a:buFont typeface="Wingdings 3" charset="2"/>
              <a:buChar char=""/>
            </a:pPr>
            <a:r>
              <a:rPr lang="en-US" sz="1600" b="1" dirty="0">
                <a:solidFill>
                  <a:schemeClr val="bg1"/>
                </a:solidFill>
                <a:latin typeface="Century Schoolbook" panose="02040604050505020304" pitchFamily="18" charset="0"/>
              </a:rPr>
              <a:t>Held our first virtual Annual Meeting &amp; Conference</a:t>
            </a:r>
          </a:p>
          <a:p>
            <a:pPr marL="285750" indent="-285750">
              <a:buFont typeface="Wingdings 3" charset="2"/>
              <a:buChar char=""/>
            </a:pPr>
            <a:r>
              <a:rPr lang="en-US" sz="1600" b="1" dirty="0">
                <a:solidFill>
                  <a:schemeClr val="bg1"/>
                </a:solidFill>
                <a:latin typeface="Century Schoolbook" panose="02040604050505020304" pitchFamily="18" charset="0"/>
              </a:rPr>
              <a:t>More than 3,600 people (members and non-members) have participated in an AFC activity/event</a:t>
            </a:r>
          </a:p>
          <a:p>
            <a:pPr marL="285750" indent="-285750">
              <a:buFont typeface="Wingdings 3" charset="2"/>
              <a:buChar char=""/>
            </a:pPr>
            <a:r>
              <a:rPr lang="en-US" sz="1600" b="1" dirty="0">
                <a:solidFill>
                  <a:schemeClr val="bg1"/>
                </a:solidFill>
                <a:latin typeface="Century Schoolbook" panose="02040604050505020304" pitchFamily="18" charset="0"/>
                <a:hlinkClick r:id="rId2"/>
              </a:rPr>
              <a:t>https://afc.memberclicks.net/assets/Publications/Annual_Report/AFC%20Annual%20Report%202020_FINAL.pdf</a:t>
            </a:r>
            <a:r>
              <a:rPr lang="en-US" sz="1600" b="1" dirty="0">
                <a:solidFill>
                  <a:schemeClr val="bg1"/>
                </a:solidFill>
                <a:latin typeface="Century Schoolbook" panose="02040604050505020304" pitchFamily="18" charset="0"/>
              </a:rPr>
              <a:t> </a:t>
            </a:r>
          </a:p>
          <a:p>
            <a:pPr marL="285750" indent="-285750">
              <a:buFont typeface="Wingdings 3" charset="2"/>
              <a:buChar char=""/>
            </a:pPr>
            <a:r>
              <a:rPr lang="en-US" b="1" dirty="0">
                <a:solidFill>
                  <a:schemeClr val="bg1"/>
                </a:solidFill>
                <a:latin typeface="Century Schoolbook" panose="02040604050505020304" pitchFamily="18" charset="0"/>
              </a:rPr>
              <a:t>2021 ~ We will do more</a:t>
            </a:r>
          </a:p>
          <a:p>
            <a:pPr marL="285750" indent="-285750">
              <a:buFont typeface="Wingdings 3" charset="2"/>
              <a:buChar char=""/>
            </a:pPr>
            <a:endParaRPr lang="en-US" dirty="0">
              <a:solidFill>
                <a:schemeClr val="bg1"/>
              </a:solidFill>
            </a:endParaRPr>
          </a:p>
        </p:txBody>
      </p:sp>
      <p:pic>
        <p:nvPicPr>
          <p:cNvPr id="5" name="Content Placeholder 4">
            <a:extLst>
              <a:ext uri="{FF2B5EF4-FFF2-40B4-BE49-F238E27FC236}">
                <a16:creationId xmlns:a16="http://schemas.microsoft.com/office/drawing/2014/main" id="{D5C705B2-C376-4237-876B-C41461DF872F}"/>
              </a:ext>
            </a:extLst>
          </p:cNvPr>
          <p:cNvPicPr>
            <a:picLocks noGrp="1" noChangeAspect="1"/>
          </p:cNvPicPr>
          <p:nvPr>
            <p:ph idx="1"/>
          </p:nvPr>
        </p:nvPicPr>
        <p:blipFill>
          <a:blip r:embed="rId3"/>
          <a:stretch>
            <a:fillRect/>
          </a:stretch>
        </p:blipFill>
        <p:spPr>
          <a:xfrm>
            <a:off x="6096001" y="1924698"/>
            <a:ext cx="5143500" cy="2996088"/>
          </a:xfrm>
          <a:prstGeom prst="rect">
            <a:avLst/>
          </a:prstGeom>
        </p:spPr>
      </p:pic>
      <p:sp>
        <p:nvSpPr>
          <p:cNvPr id="28" name="Isosceles Triangle 2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316948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 name="Group 68">
            <a:extLst>
              <a:ext uri="{FF2B5EF4-FFF2-40B4-BE49-F238E27FC236}">
                <a16:creationId xmlns:a16="http://schemas.microsoft.com/office/drawing/2014/main" id="{0884F175-9D23-496E-80AC-F3D2FD5410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0" name="Straight Connector 69">
              <a:extLst>
                <a:ext uri="{FF2B5EF4-FFF2-40B4-BE49-F238E27FC236}">
                  <a16:creationId xmlns:a16="http://schemas.microsoft.com/office/drawing/2014/main" id="{22D4B7B8-5AFE-4B32-A805-72EC571E6F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757D13B2-7A74-4788-8689-5EDB2DA868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2" name="Rectangle 23">
              <a:extLst>
                <a:ext uri="{FF2B5EF4-FFF2-40B4-BE49-F238E27FC236}">
                  <a16:creationId xmlns:a16="http://schemas.microsoft.com/office/drawing/2014/main" id="{66964837-B2CC-483D-BEDA-4BB1901BC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5">
              <a:extLst>
                <a:ext uri="{FF2B5EF4-FFF2-40B4-BE49-F238E27FC236}">
                  <a16:creationId xmlns:a16="http://schemas.microsoft.com/office/drawing/2014/main" id="{77D4E216-8B6C-4A3B-AF75-3016320F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Isosceles Triangle 73">
              <a:extLst>
                <a:ext uri="{FF2B5EF4-FFF2-40B4-BE49-F238E27FC236}">
                  <a16:creationId xmlns:a16="http://schemas.microsoft.com/office/drawing/2014/main" id="{CDD4EA12-82D2-47D7-8742-8F4746AA6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7">
              <a:extLst>
                <a:ext uri="{FF2B5EF4-FFF2-40B4-BE49-F238E27FC236}">
                  <a16:creationId xmlns:a16="http://schemas.microsoft.com/office/drawing/2014/main" id="{115B7F7E-4C23-429B-A947-A5B436DB2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8">
              <a:extLst>
                <a:ext uri="{FF2B5EF4-FFF2-40B4-BE49-F238E27FC236}">
                  <a16:creationId xmlns:a16="http://schemas.microsoft.com/office/drawing/2014/main" id="{A6B03A29-0A21-40D4-87E4-3C41D6F54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9">
              <a:extLst>
                <a:ext uri="{FF2B5EF4-FFF2-40B4-BE49-F238E27FC236}">
                  <a16:creationId xmlns:a16="http://schemas.microsoft.com/office/drawing/2014/main" id="{6C871F60-4E5A-449A-B6D8-1F58C12EE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3182795B-2BFA-4D7B-BE85-701A73E253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Isosceles Triangle 78">
              <a:extLst>
                <a:ext uri="{FF2B5EF4-FFF2-40B4-BE49-F238E27FC236}">
                  <a16:creationId xmlns:a16="http://schemas.microsoft.com/office/drawing/2014/main" id="{810B9E5C-2AE2-4B4E-916F-F954F2AA8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8" name="Rectangle 80">
            <a:extLst>
              <a:ext uri="{FF2B5EF4-FFF2-40B4-BE49-F238E27FC236}">
                <a16:creationId xmlns:a16="http://schemas.microsoft.com/office/drawing/2014/main" id="{4BE9D4C4-9FA3-4885-A769-301639CC7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9" name="Freeform: Shape 82">
            <a:extLst>
              <a:ext uri="{FF2B5EF4-FFF2-40B4-BE49-F238E27FC236}">
                <a16:creationId xmlns:a16="http://schemas.microsoft.com/office/drawing/2014/main" id="{4524F065-9F7C-400C-9A20-B343BFAA6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2627" y="-4"/>
            <a:ext cx="8139373"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179CCC4-DEF1-4527-BBD0-41A3F338F085}"/>
              </a:ext>
            </a:extLst>
          </p:cNvPr>
          <p:cNvSpPr>
            <a:spLocks noGrp="1"/>
          </p:cNvSpPr>
          <p:nvPr>
            <p:ph type="title"/>
          </p:nvPr>
        </p:nvSpPr>
        <p:spPr>
          <a:xfrm>
            <a:off x="677334" y="1176490"/>
            <a:ext cx="3749061" cy="798084"/>
          </a:xfrm>
        </p:spPr>
        <p:txBody>
          <a:bodyPr vert="horz" lIns="91440" tIns="45720" rIns="91440" bIns="45720" rtlCol="0" anchor="ctr">
            <a:normAutofit fontScale="90000"/>
          </a:bodyPr>
          <a:lstStyle/>
          <a:p>
            <a:pPr algn="ctr"/>
            <a:r>
              <a:rPr lang="en-US" sz="3200" b="1" dirty="0">
                <a:solidFill>
                  <a:schemeClr val="tx1"/>
                </a:solidFill>
                <a:latin typeface="Century Schoolbook" panose="02040604050505020304" pitchFamily="18" charset="0"/>
              </a:rPr>
              <a:t>ACCESS AFC</a:t>
            </a:r>
            <a:br>
              <a:rPr lang="en-US" sz="3200" b="1" dirty="0"/>
            </a:br>
            <a:endParaRPr lang="en-US" sz="3200" b="1" dirty="0"/>
          </a:p>
        </p:txBody>
      </p:sp>
      <p:sp>
        <p:nvSpPr>
          <p:cNvPr id="85" name="Isosceles Triangle 84">
            <a:extLst>
              <a:ext uri="{FF2B5EF4-FFF2-40B4-BE49-F238E27FC236}">
                <a16:creationId xmlns:a16="http://schemas.microsoft.com/office/drawing/2014/main" id="{7EB6695E-BED5-4DA3-8C9B-AD301AEF4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35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0468ED6D-378A-4E2E-8DCE-ECCF9B817D07}"/>
              </a:ext>
            </a:extLst>
          </p:cNvPr>
          <p:cNvSpPr>
            <a:spLocks noGrp="1"/>
          </p:cNvSpPr>
          <p:nvPr>
            <p:ph type="body" sz="half" idx="2"/>
          </p:nvPr>
        </p:nvSpPr>
        <p:spPr>
          <a:xfrm>
            <a:off x="677334" y="1656522"/>
            <a:ext cx="3749061" cy="5075582"/>
          </a:xfrm>
        </p:spPr>
        <p:txBody>
          <a:bodyPr vert="horz" lIns="91440" tIns="45720" rIns="91440" bIns="45720" rtlCol="0">
            <a:normAutofit lnSpcReduction="10000"/>
          </a:bodyPr>
          <a:lstStyle/>
          <a:p>
            <a:pPr>
              <a:lnSpc>
                <a:spcPct val="90000"/>
              </a:lnSpc>
              <a:buFont typeface="Wingdings 3" charset="2"/>
              <a:buChar char=""/>
            </a:pPr>
            <a:endParaRPr lang="en-US" sz="900" b="0" i="0" u="none" strike="noStrike" baseline="0" dirty="0"/>
          </a:p>
          <a:p>
            <a:pPr algn="ctr">
              <a:lnSpc>
                <a:spcPct val="90000"/>
              </a:lnSpc>
            </a:pPr>
            <a:r>
              <a:rPr lang="en-US" sz="1600" b="1" i="0" u="none" strike="noStrike" baseline="0" dirty="0">
                <a:solidFill>
                  <a:schemeClr val="tx1"/>
                </a:solidFill>
                <a:latin typeface="Century Schoolbook" panose="02040604050505020304" pitchFamily="18" charset="0"/>
              </a:rPr>
              <a:t>AFC partnered with Alpha UMi Inc. to create professional development webinars/workshops. Alpha UMi specializes in innovative training programs to elevate professionalism and leadership through interpersonal skills, leadership skills and soft skills development.</a:t>
            </a:r>
          </a:p>
          <a:p>
            <a:pPr>
              <a:lnSpc>
                <a:spcPct val="90000"/>
              </a:lnSpc>
              <a:buFont typeface="Wingdings 3" charset="2"/>
              <a:buChar char=""/>
            </a:pPr>
            <a:endParaRPr lang="en-US" sz="1600" b="0" i="0" u="none" strike="noStrike" baseline="0" dirty="0">
              <a:solidFill>
                <a:schemeClr val="tx1"/>
              </a:solidFill>
              <a:latin typeface="Century Schoolbook" panose="02040604050505020304" pitchFamily="18" charset="0"/>
            </a:endParaRPr>
          </a:p>
          <a:p>
            <a:pPr algn="ctr">
              <a:lnSpc>
                <a:spcPct val="90000"/>
              </a:lnSpc>
              <a:buFont typeface="Wingdings 3" charset="2"/>
              <a:buChar char=""/>
            </a:pPr>
            <a:r>
              <a:rPr lang="en-US" sz="1600" b="1" i="0" u="none" strike="noStrike" baseline="0" dirty="0">
                <a:solidFill>
                  <a:schemeClr val="tx1"/>
                </a:solidFill>
                <a:latin typeface="Century Schoolbook" panose="02040604050505020304" pitchFamily="18" charset="0"/>
              </a:rPr>
              <a:t>Topics will include:</a:t>
            </a:r>
          </a:p>
          <a:p>
            <a:pPr algn="ctr">
              <a:lnSpc>
                <a:spcPct val="90000"/>
              </a:lnSpc>
              <a:buFont typeface="Wingdings 3" charset="2"/>
              <a:buChar char=""/>
            </a:pPr>
            <a:r>
              <a:rPr lang="en-US" b="1" i="0" u="none" strike="noStrike" baseline="0" dirty="0">
                <a:solidFill>
                  <a:schemeClr val="tx1"/>
                </a:solidFill>
                <a:latin typeface="Century Schoolbook" panose="02040604050505020304" pitchFamily="18" charset="0"/>
              </a:rPr>
              <a:t>Winning Mindset </a:t>
            </a:r>
          </a:p>
          <a:p>
            <a:pPr algn="ctr">
              <a:lnSpc>
                <a:spcPct val="90000"/>
              </a:lnSpc>
              <a:buFont typeface="Wingdings 3" charset="2"/>
              <a:buChar char=""/>
            </a:pPr>
            <a:r>
              <a:rPr lang="en-US" b="1" i="0" u="none" strike="noStrike" baseline="0" dirty="0">
                <a:solidFill>
                  <a:schemeClr val="tx1"/>
                </a:solidFill>
                <a:latin typeface="Century Schoolbook" panose="02040604050505020304" pitchFamily="18" charset="0"/>
              </a:rPr>
              <a:t>Resiliency </a:t>
            </a:r>
          </a:p>
          <a:p>
            <a:pPr algn="ctr">
              <a:lnSpc>
                <a:spcPct val="90000"/>
              </a:lnSpc>
              <a:buFont typeface="Wingdings 3" charset="2"/>
              <a:buChar char=""/>
            </a:pPr>
            <a:r>
              <a:rPr lang="en-US" b="1" i="0" u="none" strike="noStrike" baseline="0" dirty="0">
                <a:solidFill>
                  <a:schemeClr val="tx1"/>
                </a:solidFill>
                <a:latin typeface="Century Schoolbook" panose="02040604050505020304" pitchFamily="18" charset="0"/>
              </a:rPr>
              <a:t>Emotional Intelligence </a:t>
            </a:r>
          </a:p>
          <a:p>
            <a:pPr algn="ctr">
              <a:lnSpc>
                <a:spcPct val="90000"/>
              </a:lnSpc>
              <a:buFont typeface="Wingdings 3" charset="2"/>
              <a:buChar char=""/>
            </a:pPr>
            <a:r>
              <a:rPr lang="en-US" b="1" i="0" u="none" strike="noStrike" baseline="0" dirty="0">
                <a:solidFill>
                  <a:schemeClr val="tx1"/>
                </a:solidFill>
                <a:latin typeface="Century Schoolbook" panose="02040604050505020304" pitchFamily="18" charset="0"/>
              </a:rPr>
              <a:t>Ethics </a:t>
            </a:r>
          </a:p>
          <a:p>
            <a:pPr algn="ctr">
              <a:lnSpc>
                <a:spcPct val="90000"/>
              </a:lnSpc>
              <a:buFont typeface="Wingdings 3" charset="2"/>
              <a:buChar char=""/>
            </a:pPr>
            <a:r>
              <a:rPr lang="en-US" b="1" i="0" u="none" strike="noStrike" baseline="0" dirty="0">
                <a:solidFill>
                  <a:schemeClr val="tx1"/>
                </a:solidFill>
                <a:latin typeface="Century Schoolbook" panose="02040604050505020304" pitchFamily="18" charset="0"/>
              </a:rPr>
              <a:t>Communication </a:t>
            </a:r>
          </a:p>
          <a:p>
            <a:pPr algn="ctr">
              <a:lnSpc>
                <a:spcPct val="90000"/>
              </a:lnSpc>
              <a:buFont typeface="Wingdings 3" charset="2"/>
              <a:buChar char=""/>
            </a:pPr>
            <a:r>
              <a:rPr lang="en-US" b="1" i="0" u="none" strike="noStrike" baseline="0" dirty="0">
                <a:solidFill>
                  <a:schemeClr val="tx1"/>
                </a:solidFill>
                <a:latin typeface="Century Schoolbook" panose="02040604050505020304" pitchFamily="18" charset="0"/>
              </a:rPr>
              <a:t>Time Management </a:t>
            </a:r>
          </a:p>
          <a:p>
            <a:pPr>
              <a:lnSpc>
                <a:spcPct val="90000"/>
              </a:lnSpc>
              <a:buFont typeface="Wingdings 3" charset="2"/>
              <a:buChar char=""/>
            </a:pPr>
            <a:endParaRPr lang="en-US" sz="900" dirty="0"/>
          </a:p>
        </p:txBody>
      </p:sp>
      <p:sp>
        <p:nvSpPr>
          <p:cNvPr id="87" name="Freeform: Shape 86">
            <a:extLst>
              <a:ext uri="{FF2B5EF4-FFF2-40B4-BE49-F238E27FC236}">
                <a16:creationId xmlns:a16="http://schemas.microsoft.com/office/drawing/2014/main" id="{46DB9E65-E072-43AF-A8C9-9744BA0CC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6867" y="6"/>
            <a:ext cx="4831627"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Content Placeholder 5" descr="A group of people sitting in a room with a large screen&#10;&#10;Description automatically generated with low confidence">
            <a:extLst>
              <a:ext uri="{FF2B5EF4-FFF2-40B4-BE49-F238E27FC236}">
                <a16:creationId xmlns:a16="http://schemas.microsoft.com/office/drawing/2014/main" id="{A7E9885E-8941-4E86-871C-7844018F78F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707" r="15315"/>
          <a:stretch/>
        </p:blipFill>
        <p:spPr>
          <a:xfrm>
            <a:off x="5168778" y="345594"/>
            <a:ext cx="2104587" cy="1821893"/>
          </a:xfrm>
          <a:prstGeom prst="rect">
            <a:avLst/>
          </a:prstGeom>
        </p:spPr>
      </p:pic>
      <p:pic>
        <p:nvPicPr>
          <p:cNvPr id="8" name="Picture 7">
            <a:extLst>
              <a:ext uri="{FF2B5EF4-FFF2-40B4-BE49-F238E27FC236}">
                <a16:creationId xmlns:a16="http://schemas.microsoft.com/office/drawing/2014/main" id="{FD782E7B-5EBD-4B36-A52F-77886C2AC886}"/>
              </a:ext>
            </a:extLst>
          </p:cNvPr>
          <p:cNvPicPr>
            <a:picLocks noChangeAspect="1"/>
          </p:cNvPicPr>
          <p:nvPr/>
        </p:nvPicPr>
        <p:blipFill>
          <a:blip r:embed="rId3"/>
          <a:stretch>
            <a:fillRect/>
          </a:stretch>
        </p:blipFill>
        <p:spPr>
          <a:xfrm>
            <a:off x="7691718" y="2438678"/>
            <a:ext cx="3994005" cy="3328337"/>
          </a:xfrm>
          <a:prstGeom prst="rect">
            <a:avLst/>
          </a:prstGeom>
        </p:spPr>
      </p:pic>
    </p:spTree>
    <p:extLst>
      <p:ext uri="{BB962C8B-B14F-4D97-AF65-F5344CB8AC3E}">
        <p14:creationId xmlns:p14="http://schemas.microsoft.com/office/powerpoint/2010/main" val="1060087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6">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8" name="Rectangle 58">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Straight Connector 60">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62">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65"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Isosceles Triangle 68">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Isosceles Triangle 72">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Freeform: Shape 74">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72FD9F-B5B3-46E8-8EE4-3D4CD003748C}"/>
              </a:ext>
            </a:extLst>
          </p:cNvPr>
          <p:cNvSpPr>
            <a:spLocks noGrp="1"/>
          </p:cNvSpPr>
          <p:nvPr>
            <p:ph type="title"/>
          </p:nvPr>
        </p:nvSpPr>
        <p:spPr>
          <a:xfrm>
            <a:off x="7181723" y="609600"/>
            <a:ext cx="4512989" cy="1242290"/>
          </a:xfrm>
        </p:spPr>
        <p:txBody>
          <a:bodyPr vert="horz" lIns="91440" tIns="45720" rIns="91440" bIns="45720" rtlCol="0" anchor="ctr">
            <a:normAutofit/>
          </a:bodyPr>
          <a:lstStyle/>
          <a:p>
            <a:pPr algn="ctr"/>
            <a:r>
              <a:rPr lang="en-US" b="1" dirty="0">
                <a:solidFill>
                  <a:schemeClr val="tx1"/>
                </a:solidFill>
                <a:latin typeface="Century Schoolbook" panose="02040604050505020304" pitchFamily="18" charset="0"/>
              </a:rPr>
              <a:t>What’s New?</a:t>
            </a:r>
          </a:p>
        </p:txBody>
      </p:sp>
      <p:pic>
        <p:nvPicPr>
          <p:cNvPr id="31" name="Picture 30">
            <a:extLst>
              <a:ext uri="{FF2B5EF4-FFF2-40B4-BE49-F238E27FC236}">
                <a16:creationId xmlns:a16="http://schemas.microsoft.com/office/drawing/2014/main" id="{5C9E0811-8143-4215-8A4A-10660E45FB71}"/>
              </a:ext>
            </a:extLst>
          </p:cNvPr>
          <p:cNvPicPr>
            <a:picLocks noChangeAspect="1"/>
          </p:cNvPicPr>
          <p:nvPr/>
        </p:nvPicPr>
        <p:blipFill rotWithShape="1">
          <a:blip r:embed="rId2"/>
          <a:srcRect l="9929" r="10182"/>
          <a:stretch/>
        </p:blipFill>
        <p:spPr>
          <a:xfrm>
            <a:off x="844156" y="1168399"/>
            <a:ext cx="3682963" cy="4610101"/>
          </a:xfrm>
          <a:prstGeom prst="rect">
            <a:avLst/>
          </a:prstGeom>
        </p:spPr>
      </p:pic>
      <p:sp>
        <p:nvSpPr>
          <p:cNvPr id="15" name="Content Placeholder 14">
            <a:extLst>
              <a:ext uri="{FF2B5EF4-FFF2-40B4-BE49-F238E27FC236}">
                <a16:creationId xmlns:a16="http://schemas.microsoft.com/office/drawing/2014/main" id="{5B384DCD-AF03-4C01-AB0E-32494CFC6F6F}"/>
              </a:ext>
            </a:extLst>
          </p:cNvPr>
          <p:cNvSpPr>
            <a:spLocks noGrp="1"/>
          </p:cNvSpPr>
          <p:nvPr>
            <p:ph idx="1"/>
          </p:nvPr>
        </p:nvSpPr>
        <p:spPr>
          <a:xfrm>
            <a:off x="7168543" y="1575955"/>
            <a:ext cx="4512988" cy="5190067"/>
          </a:xfrm>
        </p:spPr>
        <p:txBody>
          <a:bodyPr anchor="t">
            <a:normAutofit fontScale="92500" lnSpcReduction="10000"/>
          </a:bodyPr>
          <a:lstStyle/>
          <a:p>
            <a:pPr marL="0" indent="0">
              <a:lnSpc>
                <a:spcPct val="90000"/>
              </a:lnSpc>
              <a:buNone/>
            </a:pPr>
            <a:endParaRPr lang="en-US" sz="1700" dirty="0">
              <a:solidFill>
                <a:srgbClr val="FFFFFF"/>
              </a:solidFill>
            </a:endParaRPr>
          </a:p>
          <a:p>
            <a:pPr lvl="1">
              <a:lnSpc>
                <a:spcPct val="90000"/>
              </a:lnSpc>
            </a:pPr>
            <a:r>
              <a:rPr lang="en-US" sz="2000" b="1" dirty="0">
                <a:solidFill>
                  <a:schemeClr val="tx1"/>
                </a:solidFill>
                <a:latin typeface="Century Schoolbook" panose="02040604050505020304" pitchFamily="18" charset="0"/>
              </a:rPr>
              <a:t>The Podcast is a new avenue for the AFC to tell its story. We will be highlighting member colleges, Florida College System programs, and of course,  AFC members. The AFC Podcast is our way of recognizing the good works of the AFC and our collective higher ed Community. </a:t>
            </a:r>
          </a:p>
          <a:p>
            <a:pPr lvl="1">
              <a:lnSpc>
                <a:spcPct val="90000"/>
              </a:lnSpc>
            </a:pPr>
            <a:r>
              <a:rPr lang="en-US" sz="2000" b="1" dirty="0">
                <a:solidFill>
                  <a:schemeClr val="tx1"/>
                </a:solidFill>
                <a:latin typeface="Century Schoolbook" panose="02040604050505020304" pitchFamily="18" charset="0"/>
              </a:rPr>
              <a:t>Hosted by Christine Tripp, Director, Student Recruitment &amp; Enrollment Marketing Services at Eastern Florida State College &amp; Doug Ryan, Doug Ryan Consulting </a:t>
            </a:r>
          </a:p>
          <a:p>
            <a:pPr lvl="1">
              <a:lnSpc>
                <a:spcPct val="90000"/>
              </a:lnSpc>
            </a:pPr>
            <a:endParaRPr lang="en-US" sz="1700" dirty="0">
              <a:solidFill>
                <a:srgbClr val="FFFFFF"/>
              </a:solidFill>
            </a:endParaRPr>
          </a:p>
        </p:txBody>
      </p:sp>
    </p:spTree>
    <p:extLst>
      <p:ext uri="{BB962C8B-B14F-4D97-AF65-F5344CB8AC3E}">
        <p14:creationId xmlns:p14="http://schemas.microsoft.com/office/powerpoint/2010/main" val="4235264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 name="Group 107">
            <a:extLst>
              <a:ext uri="{FF2B5EF4-FFF2-40B4-BE49-F238E27FC236}">
                <a16:creationId xmlns:a16="http://schemas.microsoft.com/office/drawing/2014/main" id="{90A61547-2555-4DE2-A37F-A53E549174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5" name="Straight Connector 108">
              <a:extLst>
                <a:ext uri="{FF2B5EF4-FFF2-40B4-BE49-F238E27FC236}">
                  <a16:creationId xmlns:a16="http://schemas.microsoft.com/office/drawing/2014/main" id="{5C2447E0-8F0D-479C-94E4-82BC8EB68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6" name="Straight Connector 109">
              <a:extLst>
                <a:ext uri="{FF2B5EF4-FFF2-40B4-BE49-F238E27FC236}">
                  <a16:creationId xmlns:a16="http://schemas.microsoft.com/office/drawing/2014/main" id="{1F943397-DCDD-44CB-BBA9-9510B7698D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7" name="Rectangle 23">
              <a:extLst>
                <a:ext uri="{FF2B5EF4-FFF2-40B4-BE49-F238E27FC236}">
                  <a16:creationId xmlns:a16="http://schemas.microsoft.com/office/drawing/2014/main" id="{E2630ADC-31DB-4C48-AC4A-DAAE5A7B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9" name="Rectangle 25">
              <a:extLst>
                <a:ext uri="{FF2B5EF4-FFF2-40B4-BE49-F238E27FC236}">
                  <a16:creationId xmlns:a16="http://schemas.microsoft.com/office/drawing/2014/main" id="{2CA5C44E-F54E-47E0-8989-4D8686B33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0" name="Isosceles Triangle 112">
              <a:extLst>
                <a:ext uri="{FF2B5EF4-FFF2-40B4-BE49-F238E27FC236}">
                  <a16:creationId xmlns:a16="http://schemas.microsoft.com/office/drawing/2014/main" id="{FF54E15E-830B-4375-A239-4C51954DE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1" name="Rectangle 27">
              <a:extLst>
                <a:ext uri="{FF2B5EF4-FFF2-40B4-BE49-F238E27FC236}">
                  <a16:creationId xmlns:a16="http://schemas.microsoft.com/office/drawing/2014/main" id="{CB37E322-FF7E-4872-BD6B-50A48CBEA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2" name="Rectangle 28">
              <a:extLst>
                <a:ext uri="{FF2B5EF4-FFF2-40B4-BE49-F238E27FC236}">
                  <a16:creationId xmlns:a16="http://schemas.microsoft.com/office/drawing/2014/main" id="{710D0C1E-D2F8-45B2-AE14-1AC8E976F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3" name="Rectangle 29">
              <a:extLst>
                <a:ext uri="{FF2B5EF4-FFF2-40B4-BE49-F238E27FC236}">
                  <a16:creationId xmlns:a16="http://schemas.microsoft.com/office/drawing/2014/main" id="{3216331B-17D0-4167-ABD2-B2198058C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4" name="Isosceles Triangle 116">
              <a:extLst>
                <a:ext uri="{FF2B5EF4-FFF2-40B4-BE49-F238E27FC236}">
                  <a16:creationId xmlns:a16="http://schemas.microsoft.com/office/drawing/2014/main" id="{A53A7A96-3806-4BB3-91DE-6EED48AC7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5" name="Isosceles Triangle 117">
              <a:extLst>
                <a:ext uri="{FF2B5EF4-FFF2-40B4-BE49-F238E27FC236}">
                  <a16:creationId xmlns:a16="http://schemas.microsoft.com/office/drawing/2014/main" id="{F8C2B86C-EE71-466E-8991-503F9C9C1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54DE66CB-1A26-4C1E-B4A6-6289434D1A55}"/>
              </a:ext>
            </a:extLst>
          </p:cNvPr>
          <p:cNvSpPr>
            <a:spLocks noGrp="1"/>
          </p:cNvSpPr>
          <p:nvPr>
            <p:ph type="title"/>
          </p:nvPr>
        </p:nvSpPr>
        <p:spPr>
          <a:xfrm>
            <a:off x="985968" y="4473225"/>
            <a:ext cx="8288035" cy="1095059"/>
          </a:xfrm>
        </p:spPr>
        <p:txBody>
          <a:bodyPr vert="horz" lIns="91440" tIns="45720" rIns="91440" bIns="45720" rtlCol="0" anchor="b">
            <a:normAutofit/>
          </a:bodyPr>
          <a:lstStyle/>
          <a:p>
            <a:pPr algn="ctr">
              <a:lnSpc>
                <a:spcPct val="90000"/>
              </a:lnSpc>
            </a:pPr>
            <a:r>
              <a:rPr lang="en-US" sz="3400" b="1" i="1" dirty="0"/>
              <a:t>When: Every Third Thursday</a:t>
            </a:r>
            <a:br>
              <a:rPr lang="en-US" sz="3400" b="1" i="1" dirty="0"/>
            </a:br>
            <a:r>
              <a:rPr lang="en-US" sz="3400" b="1" i="1" dirty="0"/>
              <a:t>Next: Feb 18, 2021~ 1:00 PM Eastern </a:t>
            </a:r>
            <a:endParaRPr lang="en-US" sz="3400" dirty="0"/>
          </a:p>
        </p:txBody>
      </p:sp>
      <p:pic>
        <p:nvPicPr>
          <p:cNvPr id="6" name="Picture 5">
            <a:extLst>
              <a:ext uri="{FF2B5EF4-FFF2-40B4-BE49-F238E27FC236}">
                <a16:creationId xmlns:a16="http://schemas.microsoft.com/office/drawing/2014/main" id="{C8E144CC-BDBA-49DB-8B2B-48DF46F398FA}"/>
              </a:ext>
            </a:extLst>
          </p:cNvPr>
          <p:cNvPicPr>
            <a:picLocks noChangeAspect="1"/>
          </p:cNvPicPr>
          <p:nvPr/>
        </p:nvPicPr>
        <p:blipFill rotWithShape="1">
          <a:blip r:embed="rId2"/>
          <a:srcRect t="13177" r="4" b="20444"/>
          <a:stretch/>
        </p:blipFill>
        <p:spPr>
          <a:xfrm>
            <a:off x="1332751" y="934221"/>
            <a:ext cx="3336145" cy="3317736"/>
          </a:xfrm>
          <a:prstGeom prst="rect">
            <a:avLst/>
          </a:prstGeom>
        </p:spPr>
      </p:pic>
      <p:pic>
        <p:nvPicPr>
          <p:cNvPr id="5" name="Content Placeholder 4">
            <a:extLst>
              <a:ext uri="{FF2B5EF4-FFF2-40B4-BE49-F238E27FC236}">
                <a16:creationId xmlns:a16="http://schemas.microsoft.com/office/drawing/2014/main" id="{CAC507EB-35B1-41E3-AD6F-9520B3B453CF}"/>
              </a:ext>
            </a:extLst>
          </p:cNvPr>
          <p:cNvPicPr>
            <a:picLocks noChangeAspect="1"/>
          </p:cNvPicPr>
          <p:nvPr/>
        </p:nvPicPr>
        <p:blipFill rotWithShape="1">
          <a:blip r:embed="rId3"/>
          <a:srcRect l="14177" r="632" b="3"/>
          <a:stretch/>
        </p:blipFill>
        <p:spPr>
          <a:xfrm>
            <a:off x="5244284" y="1262756"/>
            <a:ext cx="4029717" cy="2660665"/>
          </a:xfrm>
          <a:prstGeom prst="rect">
            <a:avLst/>
          </a:prstGeom>
        </p:spPr>
      </p:pic>
    </p:spTree>
    <p:extLst>
      <p:ext uri="{BB962C8B-B14F-4D97-AF65-F5344CB8AC3E}">
        <p14:creationId xmlns:p14="http://schemas.microsoft.com/office/powerpoint/2010/main" val="2094690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 name="Group 154">
            <a:extLst>
              <a:ext uri="{FF2B5EF4-FFF2-40B4-BE49-F238E27FC236}">
                <a16:creationId xmlns:a16="http://schemas.microsoft.com/office/drawing/2014/main" id="{EB0D40EF-BA14-42F1-9492-D38C59DCA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6" name="Straight Connector 155">
              <a:extLst>
                <a:ext uri="{FF2B5EF4-FFF2-40B4-BE49-F238E27FC236}">
                  <a16:creationId xmlns:a16="http://schemas.microsoft.com/office/drawing/2014/main" id="{B2C3A70F-581F-48B1-AD94-04AF9A38D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13EABD0F-494E-4C0C-8A0C-139AFC428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8" name="Rectangle 23">
              <a:extLst>
                <a:ext uri="{FF2B5EF4-FFF2-40B4-BE49-F238E27FC236}">
                  <a16:creationId xmlns:a16="http://schemas.microsoft.com/office/drawing/2014/main" id="{739811F7-2462-4463-BE69-32CEBED03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9" name="Rectangle 25">
              <a:extLst>
                <a:ext uri="{FF2B5EF4-FFF2-40B4-BE49-F238E27FC236}">
                  <a16:creationId xmlns:a16="http://schemas.microsoft.com/office/drawing/2014/main" id="{D91A6F9F-54F1-461A-A043-E97203A85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0" name="Isosceles Triangle 159">
              <a:extLst>
                <a:ext uri="{FF2B5EF4-FFF2-40B4-BE49-F238E27FC236}">
                  <a16:creationId xmlns:a16="http://schemas.microsoft.com/office/drawing/2014/main" id="{28681C3A-B98D-44BE-8120-45C3F3BA0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6" name="Rectangle 27">
              <a:extLst>
                <a:ext uri="{FF2B5EF4-FFF2-40B4-BE49-F238E27FC236}">
                  <a16:creationId xmlns:a16="http://schemas.microsoft.com/office/drawing/2014/main" id="{37478156-05FD-4D8F-AE53-B3D40AF29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7" name="Rectangle 28">
              <a:extLst>
                <a:ext uri="{FF2B5EF4-FFF2-40B4-BE49-F238E27FC236}">
                  <a16:creationId xmlns:a16="http://schemas.microsoft.com/office/drawing/2014/main" id="{A81F9C83-B446-4703-8B99-C01F0E403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8" name="Rectangle 29">
              <a:extLst>
                <a:ext uri="{FF2B5EF4-FFF2-40B4-BE49-F238E27FC236}">
                  <a16:creationId xmlns:a16="http://schemas.microsoft.com/office/drawing/2014/main" id="{C2F5F0B6-D807-4AAE-852B-7BECE0CF4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9" name="Isosceles Triangle 163">
              <a:extLst>
                <a:ext uri="{FF2B5EF4-FFF2-40B4-BE49-F238E27FC236}">
                  <a16:creationId xmlns:a16="http://schemas.microsoft.com/office/drawing/2014/main" id="{0945AE7B-1E9E-491F-976F-155273088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0" name="Isosceles Triangle 164">
              <a:extLst>
                <a:ext uri="{FF2B5EF4-FFF2-40B4-BE49-F238E27FC236}">
                  <a16:creationId xmlns:a16="http://schemas.microsoft.com/office/drawing/2014/main" id="{A38028DA-F87E-4372-9295-BC98DB400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5" name="Picture 74">
            <a:extLst>
              <a:ext uri="{FF2B5EF4-FFF2-40B4-BE49-F238E27FC236}">
                <a16:creationId xmlns:a16="http://schemas.microsoft.com/office/drawing/2014/main" id="{45C4DB9D-E910-44C1-9E11-D7B24985540E}"/>
              </a:ext>
            </a:extLst>
          </p:cNvPr>
          <p:cNvPicPr>
            <a:picLocks noChangeAspect="1"/>
          </p:cNvPicPr>
          <p:nvPr/>
        </p:nvPicPr>
        <p:blipFill rotWithShape="1">
          <a:blip r:embed="rId2">
            <a:extLst>
              <a:ext uri="{28A0092B-C50C-407E-A947-70E740481C1C}">
                <a14:useLocalDpi xmlns:a14="http://schemas.microsoft.com/office/drawing/2010/main" val="0"/>
              </a:ext>
            </a:extLst>
          </a:blip>
          <a:srcRect l="18126" r="8276" b="-2"/>
          <a:stretch/>
        </p:blipFill>
        <p:spPr>
          <a:xfrm>
            <a:off x="212548" y="-1"/>
            <a:ext cx="467143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p:spPr>
      </p:pic>
      <p:sp>
        <p:nvSpPr>
          <p:cNvPr id="14" name="Title 13">
            <a:extLst>
              <a:ext uri="{FF2B5EF4-FFF2-40B4-BE49-F238E27FC236}">
                <a16:creationId xmlns:a16="http://schemas.microsoft.com/office/drawing/2014/main" id="{D3F098B0-5F8E-42B1-947F-E475F4080A0A}"/>
              </a:ext>
            </a:extLst>
          </p:cNvPr>
          <p:cNvSpPr>
            <a:spLocks noGrp="1"/>
          </p:cNvSpPr>
          <p:nvPr>
            <p:ph type="title"/>
          </p:nvPr>
        </p:nvSpPr>
        <p:spPr>
          <a:xfrm>
            <a:off x="4171903" y="1048836"/>
            <a:ext cx="5114776" cy="1320800"/>
          </a:xfrm>
        </p:spPr>
        <p:txBody>
          <a:bodyPr vert="horz" lIns="91440" tIns="45720" rIns="91440" bIns="45720" rtlCol="0" anchor="t">
            <a:normAutofit/>
          </a:bodyPr>
          <a:lstStyle/>
          <a:p>
            <a:pPr algn="ctr">
              <a:lnSpc>
                <a:spcPct val="90000"/>
              </a:lnSpc>
            </a:pPr>
            <a:r>
              <a:rPr lang="en-US" sz="2500" b="1" dirty="0">
                <a:solidFill>
                  <a:schemeClr val="tx1">
                    <a:lumMod val="95000"/>
                    <a:lumOff val="5000"/>
                  </a:schemeClr>
                </a:solidFill>
                <a:latin typeface="Century Schoolbook" panose="02040604050505020304" pitchFamily="18" charset="0"/>
              </a:rPr>
              <a:t>The life of a higher education professional is unique. Everyone has a story to tell. </a:t>
            </a:r>
          </a:p>
        </p:txBody>
      </p:sp>
      <p:pic>
        <p:nvPicPr>
          <p:cNvPr id="13" name="Content Placeholder 12">
            <a:extLst>
              <a:ext uri="{FF2B5EF4-FFF2-40B4-BE49-F238E27FC236}">
                <a16:creationId xmlns:a16="http://schemas.microsoft.com/office/drawing/2014/main" id="{D44979BF-1CBF-46BC-8D9B-EDE0FFD57F0D}"/>
              </a:ext>
            </a:extLst>
          </p:cNvPr>
          <p:cNvPicPr>
            <a:picLocks noGrp="1" noChangeAspect="1"/>
          </p:cNvPicPr>
          <p:nvPr>
            <p:ph sz="half" idx="1"/>
          </p:nvPr>
        </p:nvPicPr>
        <p:blipFill rotWithShape="1">
          <a:blip r:embed="rId3"/>
          <a:srcRect l="7844" r="7714" b="3"/>
          <a:stretch/>
        </p:blipFill>
        <p:spPr>
          <a:xfrm>
            <a:off x="20" y="4235547"/>
            <a:ext cx="3393882"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p:spPr>
      </p:pic>
      <p:sp>
        <p:nvSpPr>
          <p:cNvPr id="231" name="Isosceles Triangle 30">
            <a:extLst>
              <a:ext uri="{FF2B5EF4-FFF2-40B4-BE49-F238E27FC236}">
                <a16:creationId xmlns:a16="http://schemas.microsoft.com/office/drawing/2014/main" id="{B09A8B04-373D-40BD-9442-2D3540D3C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32" name="Straight Connector 168">
            <a:extLst>
              <a:ext uri="{FF2B5EF4-FFF2-40B4-BE49-F238E27FC236}">
                <a16:creationId xmlns:a16="http://schemas.microsoft.com/office/drawing/2014/main" id="{B5028193-7250-4674-AA37-E9040429AE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7F8BC3A4-4274-494F-91FC-B47797612073}"/>
              </a:ext>
            </a:extLst>
          </p:cNvPr>
          <p:cNvSpPr>
            <a:spLocks noGrp="1"/>
          </p:cNvSpPr>
          <p:nvPr>
            <p:ph sz="half" idx="2"/>
          </p:nvPr>
        </p:nvSpPr>
        <p:spPr>
          <a:xfrm>
            <a:off x="4114346" y="2537382"/>
            <a:ext cx="5114776" cy="2017128"/>
          </a:xfrm>
        </p:spPr>
        <p:txBody>
          <a:bodyPr vert="horz" lIns="91440" tIns="45720" rIns="91440" bIns="45720" rtlCol="0">
            <a:normAutofit fontScale="92500" lnSpcReduction="20000"/>
          </a:bodyPr>
          <a:lstStyle/>
          <a:p>
            <a:pPr marL="0" indent="0" algn="ctr">
              <a:buNone/>
            </a:pPr>
            <a:r>
              <a:rPr lang="en-US" sz="2000" b="1" dirty="0">
                <a:solidFill>
                  <a:schemeClr val="tx1"/>
                </a:solidFill>
                <a:latin typeface="Century Schoolbook" panose="02040604050505020304" pitchFamily="18" charset="0"/>
              </a:rPr>
              <a:t>No matter your job title - faculty, advisor, police officer, coordinator, administrative specialist, facilities manager, or librarian -  you make a difference. Every college employee is important to a student’s journey. We want to collect and share your personal stories.</a:t>
            </a:r>
          </a:p>
        </p:txBody>
      </p:sp>
      <p:sp>
        <p:nvSpPr>
          <p:cNvPr id="2" name="TextBox 1">
            <a:extLst>
              <a:ext uri="{FF2B5EF4-FFF2-40B4-BE49-F238E27FC236}">
                <a16:creationId xmlns:a16="http://schemas.microsoft.com/office/drawing/2014/main" id="{468DB1CE-6130-40C2-B2DB-FA96BA594C41}"/>
              </a:ext>
            </a:extLst>
          </p:cNvPr>
          <p:cNvSpPr txBox="1"/>
          <p:nvPr/>
        </p:nvSpPr>
        <p:spPr>
          <a:xfrm>
            <a:off x="4368574" y="4696254"/>
            <a:ext cx="4250598" cy="984885"/>
          </a:xfrm>
          <a:prstGeom prst="rect">
            <a:avLst/>
          </a:prstGeom>
          <a:noFill/>
        </p:spPr>
        <p:txBody>
          <a:bodyPr wrap="square" rtlCol="0">
            <a:spAutoFit/>
          </a:bodyPr>
          <a:lstStyle/>
          <a:p>
            <a:pPr marL="285750" indent="-285750" algn="ctr">
              <a:buFont typeface="Wingdings" panose="05000000000000000000" pitchFamily="2" charset="2"/>
              <a:buChar char="v"/>
            </a:pPr>
            <a:r>
              <a:rPr lang="en-US" sz="2000" b="1" dirty="0">
                <a:latin typeface="Century Schoolbook" panose="02040604050505020304" pitchFamily="18" charset="0"/>
              </a:rPr>
              <a:t>Video (2 minutes)</a:t>
            </a:r>
          </a:p>
          <a:p>
            <a:pPr marL="285750" indent="-285750" algn="ctr">
              <a:buFont typeface="Wingdings" panose="05000000000000000000" pitchFamily="2" charset="2"/>
              <a:buChar char="v"/>
            </a:pPr>
            <a:r>
              <a:rPr lang="en-US" sz="2000" b="1" dirty="0">
                <a:latin typeface="Century Schoolbook" panose="02040604050505020304" pitchFamily="18" charset="0"/>
              </a:rPr>
              <a:t>Written</a:t>
            </a:r>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120403157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230</TotalTime>
  <Words>340</Words>
  <Application>Microsoft Office PowerPoint</Application>
  <PresentationFormat>Widescreen</PresentationFormat>
  <Paragraphs>34</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Century Schoolbook</vt:lpstr>
      <vt:lpstr>Garamond</vt:lpstr>
      <vt:lpstr>Trebuchet MS</vt:lpstr>
      <vt:lpstr>Wingdings</vt:lpstr>
      <vt:lpstr>Wingdings 3</vt:lpstr>
      <vt:lpstr>Facet</vt:lpstr>
      <vt:lpstr>Association Update</vt:lpstr>
      <vt:lpstr>WHO WE ARE: </vt:lpstr>
      <vt:lpstr>PowerPoint Presentation</vt:lpstr>
      <vt:lpstr>WHAT’S NEW: INCREASED AFC VISIBILITY </vt:lpstr>
      <vt:lpstr>Virtual Activity</vt:lpstr>
      <vt:lpstr>ACCESS AFC </vt:lpstr>
      <vt:lpstr>What’s New?</vt:lpstr>
      <vt:lpstr>When: Every Third Thursday Next: Feb 18, 2021~ 1:00 PM Eastern </vt:lpstr>
      <vt:lpstr>The life of a higher education professional is unique. Everyone has a story to tell.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Association Update</dc:title>
  <dc:creator>Marsha Kiner</dc:creator>
  <cp:lastModifiedBy>Marsha Kiner</cp:lastModifiedBy>
  <cp:revision>3</cp:revision>
  <cp:lastPrinted>2021-01-28T14:15:07Z</cp:lastPrinted>
  <dcterms:created xsi:type="dcterms:W3CDTF">2021-01-28T14:09:11Z</dcterms:created>
  <dcterms:modified xsi:type="dcterms:W3CDTF">2021-01-28T17:59:43Z</dcterms:modified>
</cp:coreProperties>
</file>