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92" r:id="rId3"/>
    <p:sldId id="378" r:id="rId4"/>
    <p:sldId id="395" r:id="rId5"/>
    <p:sldId id="380" r:id="rId6"/>
    <p:sldId id="389" r:id="rId7"/>
    <p:sldId id="385" r:id="rId8"/>
    <p:sldId id="400" r:id="rId9"/>
    <p:sldId id="401" r:id="rId10"/>
    <p:sldId id="399" r:id="rId11"/>
    <p:sldId id="405" r:id="rId12"/>
    <p:sldId id="406" r:id="rId13"/>
    <p:sldId id="402" r:id="rId14"/>
    <p:sldId id="403" r:id="rId15"/>
    <p:sldId id="390" r:id="rId16"/>
    <p:sldId id="393" r:id="rId17"/>
    <p:sldId id="391" r:id="rId18"/>
    <p:sldId id="39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7" d="100"/>
          <a:sy n="27" d="100"/>
        </p:scale>
        <p:origin x="47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3172" tIns="46587" rIns="93172" bIns="465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3172" tIns="46587" rIns="93172" bIns="465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F719C57-D98C-4819-8479-4EDCAED9D914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B579B98-CA5F-486B-8515-F03A2B37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74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3172" tIns="46587" rIns="93172" bIns="465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3172" tIns="46587" rIns="93172" bIns="465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D912F6E-0948-40C9-A7FB-87D0653EB229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675" y="4416429"/>
            <a:ext cx="5607050" cy="4183063"/>
          </a:xfrm>
          <a:prstGeom prst="rect">
            <a:avLst/>
          </a:prstGeom>
        </p:spPr>
        <p:txBody>
          <a:bodyPr vert="horz" lIns="93172" tIns="46587" rIns="93172" bIns="46587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5F55217-6516-4E02-A544-2BCC022F3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30724" name="Rectangle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523A380-C3EC-42DE-9A8D-50319C5567C8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2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503" indent="-29442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7697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8776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9854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0933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62011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3308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416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14FD3B4-2DF9-4E0C-ADF9-096A9C78A12D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292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503" indent="-29442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7697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8776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9854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0933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62011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3308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416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1FFC0-7D12-4E8A-AA4D-F65869CBB2C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36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503" indent="-29442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7697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8776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9854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0933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62011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3308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416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1FFC0-7D12-4E8A-AA4D-F65869CBB2C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74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503" indent="-29442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7697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8776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9854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0933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62011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3308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416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1FFC0-7D12-4E8A-AA4D-F65869CBB2C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948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1FFC0-7D12-4E8A-AA4D-F65869CBB2C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1FFC0-7D12-4E8A-AA4D-F65869CBB2C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997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1FFC0-7D12-4E8A-AA4D-F65869CBB2C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1FFC0-7D12-4E8A-AA4D-F65869CBB2C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31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2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14FD3B4-2DF9-4E0C-ADF9-096A9C78A12D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2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14FD3B4-2DF9-4E0C-ADF9-096A9C78A12D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40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1FFC0-7D12-4E8A-AA4D-F65869CBB2C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1FFC0-7D12-4E8A-AA4D-F65869CBB2C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1FFC0-7D12-4E8A-AA4D-F65869CBB2C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2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503" indent="-29442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7697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8776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9854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0933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62011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3308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416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14FD3B4-2DF9-4E0C-ADF9-096A9C78A12D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06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2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503" indent="-29442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7697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8776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9854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0933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62011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3308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416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14FD3B4-2DF9-4E0C-ADF9-096A9C78A12D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40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22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503" indent="-29442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7697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8776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9854" indent="-23553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0933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62011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3308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4169" indent="-235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14FD3B4-2DF9-4E0C-ADF9-096A9C78A12D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21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oso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5862638"/>
            <a:ext cx="1987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523220"/>
          </a:xfr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</p:spPr>
        <p:txBody>
          <a:bodyPr>
            <a:normAutofit fontScale="90000"/>
          </a:bodyPr>
          <a:lstStyle/>
          <a:p>
            <a:r>
              <a:rPr lang="en-US" dirty="0"/>
              <a:t>Meeting Your Workforce Needs</a:t>
            </a:r>
          </a:p>
        </p:txBody>
      </p:sp>
      <p:sp>
        <p:nvSpPr>
          <p:cNvPr id="5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8454D3-2E1D-4834-B034-BCE4244C9D4C}" type="datetime1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6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3F6B06-72C1-4F62-BC08-A3DFFD7E8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D6635-EA40-4462-B23A-15951124DC35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0A15-3CD9-486F-81DE-A82D22429E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CD8E-16E8-49DF-A0B9-DE3B4BE56F07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12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44E6-B763-4079-B421-72A87D429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2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5B2F8-0507-4328-BEF4-4D3EF00BE450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16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80FD-6B84-4D58-A1A7-563BDE23F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97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F470-5B44-4A4F-A2C8-7E56371CC29E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12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80A4-5C17-4249-A536-891AAAEDF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4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4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D2B6-3C1A-4CE9-862F-63E20A8264D0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9C3E-8E92-4912-A7E8-CCC17BB5D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507D-1B46-4DCD-8714-8384B38FB949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17" name="Rectangle 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C304-3E90-4138-BEEC-B8D0D9DD7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12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246949-1319-4D44-B081-61E60CC633C8}" type="datetime1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46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B4E77-3CBB-4198-B7B3-57C8F8D8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7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4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037E765-09B8-4AD0-8226-801FD8030AD1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6D3F-48F0-455A-8247-4EF2EB0DD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1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Contoso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867400"/>
            <a:ext cx="1987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763000" cy="533400"/>
          </a:xfrm>
          <a:noFill/>
        </p:spPr>
        <p:txBody>
          <a:bodyPr vert="horz">
            <a:noAutofit/>
          </a:bodyPr>
          <a:lstStyle>
            <a:lvl1pPr algn="l">
              <a:defRPr sz="3200" b="1" cap="all" spc="15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0DB4E96B-4785-4E6D-812D-C48931AB2E86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4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fld id="{A59369C9-0155-48B6-886B-F995ED45FA7A}" type="datetime1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EFD25E-4724-499D-8A6D-780A1A50B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2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Contoso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867400"/>
            <a:ext cx="1987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077200" cy="533400"/>
          </a:xfrm>
          <a:noFill/>
        </p:spPr>
        <p:txBody>
          <a:bodyPr vert="horz">
            <a:noAutofit/>
          </a:bodyPr>
          <a:lstStyle>
            <a:lvl1pPr algn="r">
              <a:defRPr sz="2400" b="0" i="1" cap="all" spc="15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8077200" cy="2286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B53F6EB9-8A90-4306-AE75-312637DF3154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9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D92D3-AC69-4B86-9EA4-7DA6A109D26E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26C9-B033-4E88-946B-8009A9762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0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57200" y="1066800"/>
            <a:ext cx="7772400" cy="5181600"/>
          </a:xfrm>
        </p:spPr>
        <p:txBody>
          <a:bodyPr tIns="182880">
            <a:normAutofit/>
          </a:bodyPr>
          <a:lstStyle>
            <a:lvl1pPr>
              <a:defRPr sz="2800">
                <a:latin typeface="+mj-lt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1200150" indent="-285750">
              <a:buFont typeface="Courier New" panose="02070309020205020404" pitchFamily="49" charset="0"/>
              <a:buChar char="o"/>
              <a:defRPr sz="2800">
                <a:latin typeface="+mj-lt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Ø"/>
              <a:defRPr sz="2800">
                <a:latin typeface="+mj-lt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v"/>
              <a:defRPr sz="2800">
                <a:latin typeface="+mj-lt"/>
                <a:cs typeface="Arial" panose="020B0604020202020204" pitchFamily="34" charset="0"/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3"/>
          </p:nvPr>
        </p:nvSpPr>
        <p:spPr>
          <a:xfrm>
            <a:off x="457200" y="381000"/>
            <a:ext cx="7772400" cy="584775"/>
          </a:xfr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>
            <a:lvl1pPr>
              <a:defRPr sz="3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5DC5-E28F-4922-8E9D-E669131EC032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E89F-A8C8-49BE-9CE7-36B279B87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3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EE0C-7552-46D8-9D71-5C06BCB58DC2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8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84F1-E2BA-4CBE-AEAC-9801B146F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F501-7BE1-4F5A-9F8D-0AEF164086B4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E3443-C8C1-4744-8E67-0BEF6F1D8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1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7D49-81F3-49BC-9C53-7B29CB1D5CD1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6A74-F01C-45FF-B102-9603E8134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1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381000"/>
            <a:ext cx="8077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6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FC10F9F-4009-46C6-9218-463BCC7B5182}" type="datetime1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D3C140-AF27-48D2-9E4D-8CA440D55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9" r:id="rId16"/>
    <p:sldLayoutId id="2147484430" r:id="rId1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ummerlj@cf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cap="none" dirty="0">
                <a:latin typeface="Garamond" panose="02020404030301010803" pitchFamily="18" charset="0"/>
              </a:rPr>
              <a:t>Jessica Kummerle, Legislative Committee Chair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021" y="83820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chemeClr val="bg1"/>
                </a:solidFill>
                <a:latin typeface="Garamond" pitchFamily="18" charset="0"/>
              </a:rPr>
              <a:t>2021 Legislative Update</a:t>
            </a:r>
            <a:endParaRPr lang="en-US" alt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126CD-34BF-48AE-BCA4-3814905B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800600"/>
            <a:ext cx="22098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A8D8AC-2DFB-4EA6-82B9-470553EA3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057400"/>
            <a:ext cx="5964120" cy="16265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A6F2A-F7D9-45E3-879A-E0D13441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10" y="5484107"/>
            <a:ext cx="2176461" cy="134123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BC617-CD0E-4D10-8B29-49D85FA13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38780"/>
            <a:ext cx="8077200" cy="523220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95B6FC42-EED5-4860-ACEA-83E7652C4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5" y="914400"/>
            <a:ext cx="7790585" cy="5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A6F2A-F7D9-45E3-879A-E0D13441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10" y="5484107"/>
            <a:ext cx="2176461" cy="134123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BC617-CD0E-4D10-8B29-49D85FA13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38780"/>
            <a:ext cx="8077200" cy="523220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6FC42-EED5-4860-ACEA-83E7652C4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838201"/>
            <a:ext cx="8018322" cy="58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46331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600" dirty="0"/>
              <a:t>Policy Discussions and Bills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82B29-BEE3-43E7-B09B-8F4E3E8D98CA}"/>
              </a:ext>
            </a:extLst>
          </p:cNvPr>
          <p:cNvSpPr/>
          <p:nvPr/>
        </p:nvSpPr>
        <p:spPr>
          <a:xfrm>
            <a:off x="6324600" y="54864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2A59D-7BF0-4A20-BEDD-0315DECEE13F}"/>
              </a:ext>
            </a:extLst>
          </p:cNvPr>
          <p:cNvSpPr txBox="1"/>
          <p:nvPr/>
        </p:nvSpPr>
        <p:spPr>
          <a:xfrm>
            <a:off x="381000" y="123807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HB 7/SB 72- Civil Liability for Damages to COVID-19 (McClure/</a:t>
            </a:r>
            <a:r>
              <a:rPr lang="en-US" b="1" dirty="0" err="1">
                <a:latin typeface="Garamond" panose="02020404030301010803" pitchFamily="18" charset="0"/>
              </a:rPr>
              <a:t>Brandes</a:t>
            </a:r>
            <a:r>
              <a:rPr lang="en-US" b="1" dirty="0">
                <a:latin typeface="Garamond" panose="02020404030301010803" pitchFamily="18" charset="0"/>
              </a:rPr>
              <a:t>)</a:t>
            </a:r>
          </a:p>
          <a:p>
            <a:r>
              <a:rPr lang="en-US" b="0" i="0" dirty="0">
                <a:solidFill>
                  <a:srgbClr val="3C3D3F"/>
                </a:solidFill>
                <a:effectLst/>
                <a:latin typeface="Garamond" panose="02020404030301010803" pitchFamily="18" charset="0"/>
              </a:rPr>
              <a:t>Provides requirements for civil action based on COVID-19-related claim; provides that plaintiff has burden of proof in such action; provides statute of limitations; provides retroactive applicability. 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921DB-61D6-41C9-A9E9-0AAA60B9AE4D}"/>
              </a:ext>
            </a:extLst>
          </p:cNvPr>
          <p:cNvSpPr txBox="1"/>
          <p:nvPr/>
        </p:nvSpPr>
        <p:spPr>
          <a:xfrm>
            <a:off x="381000" y="2682271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HB 51- Charter Schools (McClain)</a:t>
            </a:r>
          </a:p>
          <a:p>
            <a:r>
              <a:rPr lang="en-US" b="0" i="0" dirty="0">
                <a:solidFill>
                  <a:srgbClr val="3C3D3F"/>
                </a:solidFill>
                <a:effectLst/>
                <a:latin typeface="Garamond" panose="02020404030301010803" pitchFamily="18" charset="0"/>
              </a:rPr>
              <a:t>Authorizes state universities &amp; Florida College System institutions to sponsor charter schools without approval from the local school board. 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2B12E9-2097-4FF4-85D6-48E07393A535}"/>
              </a:ext>
            </a:extLst>
          </p:cNvPr>
          <p:cNvSpPr txBox="1"/>
          <p:nvPr/>
        </p:nvSpPr>
        <p:spPr>
          <a:xfrm>
            <a:off x="381000" y="3870803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SB 52- Postsecondary Education (Rodrigues)</a:t>
            </a:r>
          </a:p>
          <a:p>
            <a:r>
              <a:rPr lang="en-US" b="0" i="0" dirty="0">
                <a:solidFill>
                  <a:srgbClr val="3C3D3F"/>
                </a:solidFill>
                <a:effectLst/>
                <a:latin typeface="Garamond" panose="02020404030301010803" pitchFamily="18" charset="0"/>
              </a:rPr>
              <a:t>Creates the Dual Enrollment Scholarship Program- Reimbursing institutions for courses taken by private or home-schooled students. 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ADE678-1469-4446-B414-09A5F769F424}"/>
              </a:ext>
            </a:extLst>
          </p:cNvPr>
          <p:cNvSpPr txBox="1"/>
          <p:nvPr/>
        </p:nvSpPr>
        <p:spPr>
          <a:xfrm>
            <a:off x="304800" y="5024735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HB 99/SB 538- Use of Epinephrine Auto-injectors on Public K-20 Campuses (Gottlieb/Polsky)</a:t>
            </a:r>
          </a:p>
          <a:p>
            <a:r>
              <a:rPr lang="en-US" b="0" i="0" dirty="0">
                <a:solidFill>
                  <a:srgbClr val="3C3D3F"/>
                </a:solidFill>
                <a:effectLst/>
                <a:latin typeface="Garamond" panose="02020404030301010803" pitchFamily="18" charset="0"/>
              </a:rPr>
              <a:t>Authorizes state universities &amp; Florida College System institutions as entities for specified purposes relating to the emergency use of epinephrine auto-injectors.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2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46331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600" dirty="0"/>
              <a:t>Policy Discussions and Bills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82B29-BEE3-43E7-B09B-8F4E3E8D98CA}"/>
              </a:ext>
            </a:extLst>
          </p:cNvPr>
          <p:cNvSpPr/>
          <p:nvPr/>
        </p:nvSpPr>
        <p:spPr>
          <a:xfrm>
            <a:off x="6324600" y="54864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2A59D-7BF0-4A20-BEDD-0315DECEE13F}"/>
              </a:ext>
            </a:extLst>
          </p:cNvPr>
          <p:cNvSpPr txBox="1"/>
          <p:nvPr/>
        </p:nvSpPr>
        <p:spPr>
          <a:xfrm>
            <a:off x="381000" y="1238071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SB 128- Florida Talent Development Council (Bradley)</a:t>
            </a:r>
          </a:p>
          <a:p>
            <a:r>
              <a:rPr lang="en-US" dirty="0">
                <a:solidFill>
                  <a:srgbClr val="3C3D3F"/>
                </a:solidFill>
                <a:latin typeface="Garamond" panose="02020404030301010803" pitchFamily="18" charset="0"/>
              </a:rPr>
              <a:t>Creates the Council that will address the feasibility of establishing and implementing the Pathways in Technology Early College High School program (P-Tech). P-Tech is a program that incorporates secondary &amp; postsecondary education with workforce education and work experience using a flexible 6-year model. 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921DB-61D6-41C9-A9E9-0AAA60B9AE4D}"/>
              </a:ext>
            </a:extLst>
          </p:cNvPr>
          <p:cNvSpPr txBox="1"/>
          <p:nvPr/>
        </p:nvSpPr>
        <p:spPr>
          <a:xfrm>
            <a:off x="381000" y="2741474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HB 175/SB 508- Apprenticeship and </a:t>
            </a:r>
            <a:r>
              <a:rPr lang="en-US" b="1" dirty="0" err="1">
                <a:latin typeface="Garamond" panose="02020404030301010803" pitchFamily="18" charset="0"/>
              </a:rPr>
              <a:t>Preapprenticship</a:t>
            </a:r>
            <a:r>
              <a:rPr lang="en-US" b="1" dirty="0">
                <a:latin typeface="Garamond" panose="02020404030301010803" pitchFamily="18" charset="0"/>
              </a:rPr>
              <a:t> Programs (</a:t>
            </a:r>
            <a:r>
              <a:rPr lang="en-US" b="1" dirty="0" err="1">
                <a:latin typeface="Garamond" panose="02020404030301010803" pitchFamily="18" charset="0"/>
              </a:rPr>
              <a:t>Shoaf</a:t>
            </a:r>
            <a:r>
              <a:rPr lang="en-US" b="1" dirty="0">
                <a:latin typeface="Garamond" panose="02020404030301010803" pitchFamily="18" charset="0"/>
              </a:rPr>
              <a:t>/</a:t>
            </a:r>
            <a:r>
              <a:rPr lang="en-US" b="1" dirty="0" err="1">
                <a:latin typeface="Garamond" panose="02020404030301010803" pitchFamily="18" charset="0"/>
              </a:rPr>
              <a:t>Brandes</a:t>
            </a:r>
            <a:r>
              <a:rPr lang="en-US" b="1" dirty="0">
                <a:latin typeface="Garamond" panose="02020404030301010803" pitchFamily="18" charset="0"/>
              </a:rPr>
              <a:t>)</a:t>
            </a:r>
          </a:p>
          <a:p>
            <a:r>
              <a:rPr lang="en-US" b="0" i="0" dirty="0">
                <a:solidFill>
                  <a:srgbClr val="3C3D3F"/>
                </a:solidFill>
                <a:effectLst/>
                <a:latin typeface="Garamond" panose="02020404030301010803" pitchFamily="18" charset="0"/>
              </a:rPr>
              <a:t>Revises requirements of DOE's annual report on apprenticeship &amp; </a:t>
            </a:r>
            <a:r>
              <a:rPr lang="en-US" b="0" i="0" dirty="0" err="1">
                <a:solidFill>
                  <a:srgbClr val="3C3D3F"/>
                </a:solidFill>
                <a:effectLst/>
                <a:latin typeface="Garamond" panose="02020404030301010803" pitchFamily="18" charset="0"/>
              </a:rPr>
              <a:t>preapprenticeship</a:t>
            </a:r>
            <a:r>
              <a:rPr lang="en-US" b="0" i="0" dirty="0">
                <a:solidFill>
                  <a:srgbClr val="3C3D3F"/>
                </a:solidFill>
                <a:effectLst/>
                <a:latin typeface="Garamond" panose="02020404030301010803" pitchFamily="18" charset="0"/>
              </a:rPr>
              <a:t> programs; provides DOE's duties relating to apprenticeship programs; revises membership of State Apprenticeship Advisory Council; provides that parents of public school students be informed of workforce education opportunities.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2B12E9-2097-4FF4-85D6-48E07393A535}"/>
              </a:ext>
            </a:extLst>
          </p:cNvPr>
          <p:cNvSpPr txBox="1"/>
          <p:nvPr/>
        </p:nvSpPr>
        <p:spPr>
          <a:xfrm>
            <a:off x="342900" y="4495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SB 220- Public Records and Public Meetings (</a:t>
            </a:r>
            <a:r>
              <a:rPr lang="en-US" b="1" dirty="0" err="1">
                <a:latin typeface="Garamond" panose="02020404030301010803" pitchFamily="18" charset="0"/>
              </a:rPr>
              <a:t>Brandes</a:t>
            </a:r>
            <a:r>
              <a:rPr lang="en-US" b="1" dirty="0">
                <a:latin typeface="Garamond" panose="02020404030301010803" pitchFamily="18" charset="0"/>
              </a:rPr>
              <a:t>)</a:t>
            </a:r>
          </a:p>
          <a:p>
            <a:r>
              <a:rPr lang="en-US" dirty="0">
                <a:solidFill>
                  <a:srgbClr val="3C3D3F"/>
                </a:solidFill>
                <a:latin typeface="Garamond" panose="02020404030301010803" pitchFamily="18" charset="0"/>
              </a:rPr>
              <a:t>Any personal identifying information of an applicant for president is confidential until included in the final group of applicants. Any portion of a meeting identifying a president will remain confidential but must  be recorded.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82596-043F-496F-8DF8-765B587B1B32}"/>
              </a:ext>
            </a:extLst>
          </p:cNvPr>
          <p:cNvSpPr txBox="1"/>
          <p:nvPr/>
        </p:nvSpPr>
        <p:spPr>
          <a:xfrm>
            <a:off x="304800" y="581093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HB 6037- Postsecondary Out-of-State Fee Waivers (Fine)</a:t>
            </a:r>
          </a:p>
          <a:p>
            <a:r>
              <a:rPr lang="en-US" dirty="0">
                <a:solidFill>
                  <a:srgbClr val="3C3D3F"/>
                </a:solidFill>
                <a:latin typeface="Garamond" panose="02020404030301010803" pitchFamily="18" charset="0"/>
              </a:rPr>
              <a:t>Deletes provisions relating to waiver of out-of-state fees for certain students.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8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46331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600" dirty="0"/>
              <a:t>Policy Discussions and Bills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82B29-BEE3-43E7-B09B-8F4E3E8D98CA}"/>
              </a:ext>
            </a:extLst>
          </p:cNvPr>
          <p:cNvSpPr/>
          <p:nvPr/>
        </p:nvSpPr>
        <p:spPr>
          <a:xfrm>
            <a:off x="6324600" y="54864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2A59D-7BF0-4A20-BEDD-0315DECEE13F}"/>
              </a:ext>
            </a:extLst>
          </p:cNvPr>
          <p:cNvSpPr txBox="1"/>
          <p:nvPr/>
        </p:nvSpPr>
        <p:spPr>
          <a:xfrm>
            <a:off x="381000" y="1238071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C3D3F"/>
                </a:solidFill>
                <a:latin typeface="Garamond" panose="02020404030301010803" pitchFamily="18" charset="0"/>
              </a:rPr>
              <a:t>HB 233/SB 264 Intellectual Freedom in Postsecondary Education (Roach/Rodrigues)</a:t>
            </a:r>
          </a:p>
          <a:p>
            <a:r>
              <a:rPr lang="en-US" dirty="0">
                <a:solidFill>
                  <a:srgbClr val="3C3D3F"/>
                </a:solidFill>
                <a:latin typeface="Garamond" panose="02020404030301010803" pitchFamily="18" charset="0"/>
              </a:rPr>
              <a:t>The SBOE will require each FCS institution to conduct an annual assessment of the intellectual freedom &amp; viewpoint diversity at that institution. SBOE may not shield students from free speech protected under the first amendment.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921DB-61D6-41C9-A9E9-0AAA60B9AE4D}"/>
              </a:ext>
            </a:extLst>
          </p:cNvPr>
          <p:cNvSpPr txBox="1"/>
          <p:nvPr/>
        </p:nvSpPr>
        <p:spPr>
          <a:xfrm>
            <a:off x="367748" y="2743021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SB 258- Internship Tax Credit Program (Jones)</a:t>
            </a:r>
          </a:p>
          <a:p>
            <a:r>
              <a:rPr lang="en-US" dirty="0">
                <a:solidFill>
                  <a:srgbClr val="3C3D3F"/>
                </a:solidFill>
                <a:latin typeface="Garamond" panose="02020404030301010803" pitchFamily="18" charset="0"/>
              </a:rPr>
              <a:t>P</a:t>
            </a:r>
            <a:r>
              <a:rPr lang="en-US" b="0" i="0" dirty="0">
                <a:solidFill>
                  <a:srgbClr val="3C3D3F"/>
                </a:solidFill>
                <a:effectLst/>
                <a:latin typeface="Garamond" panose="02020404030301010803" pitchFamily="18" charset="0"/>
              </a:rPr>
              <a:t>roviding a corporate income tax credit for qualified businesses employing degree-seeking student interns if certain criteria are met.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2B12E9-2097-4FF4-85D6-48E07393A535}"/>
              </a:ext>
            </a:extLst>
          </p:cNvPr>
          <p:cNvSpPr txBox="1"/>
          <p:nvPr/>
        </p:nvSpPr>
        <p:spPr>
          <a:xfrm>
            <a:off x="304800" y="3704272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SB 300- Student Eligibility Requirements for State Financial Aid Awards and Tuition Assistance Grants (Taddeo)</a:t>
            </a:r>
          </a:p>
          <a:p>
            <a:r>
              <a:rPr lang="en-US" dirty="0">
                <a:latin typeface="Garamond" panose="02020404030301010803" pitchFamily="18" charset="0"/>
              </a:rPr>
              <a:t>Providing that, for purposes of receiving state financial aid awards, a student may not be denied classification as a resident based on his or her immigration status if certain criteria are met.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80386-DC00-468C-B6E3-11F794DB048B}"/>
              </a:ext>
            </a:extLst>
          </p:cNvPr>
          <p:cNvSpPr txBox="1"/>
          <p:nvPr/>
        </p:nvSpPr>
        <p:spPr>
          <a:xfrm>
            <a:off x="304800" y="53250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SB 84- Retirement (Rodrigues)</a:t>
            </a:r>
          </a:p>
          <a:p>
            <a:r>
              <a:rPr lang="en-US" b="0" i="0" dirty="0">
                <a:solidFill>
                  <a:srgbClr val="3C3D3F"/>
                </a:solidFill>
                <a:effectLst/>
                <a:latin typeface="Garamond" panose="02020404030301010803" pitchFamily="18" charset="0"/>
              </a:rPr>
              <a:t>Providing for compulsory membership in the Florida Retirement System Investment Plan for employees initially enrolled on or after a specified date</a:t>
            </a:r>
            <a:r>
              <a:rPr lang="en-US" dirty="0">
                <a:solidFill>
                  <a:srgbClr val="3C3D3F"/>
                </a:solidFill>
                <a:latin typeface="Garamond" panose="02020404030301010803" pitchFamily="18" charset="0"/>
              </a:rPr>
              <a:t> </a:t>
            </a:r>
            <a:r>
              <a:rPr lang="en-US" b="0" i="0" dirty="0">
                <a:solidFill>
                  <a:srgbClr val="3C3D3F"/>
                </a:solidFill>
                <a:effectLst/>
                <a:latin typeface="Garamond" panose="02020404030301010803" pitchFamily="18" charset="0"/>
              </a:rPr>
              <a:t>Effective Date: 7/1/2021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4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077200" cy="646331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600" dirty="0"/>
              <a:t>Stay Informed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09D37-0537-4CAA-9FD0-F83C750B47FA}"/>
              </a:ext>
            </a:extLst>
          </p:cNvPr>
          <p:cNvSpPr/>
          <p:nvPr/>
        </p:nvSpPr>
        <p:spPr>
          <a:xfrm>
            <a:off x="6324600" y="54864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9CE1F-6E1A-4852-9FAE-E3FD27944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085" y="4887685"/>
            <a:ext cx="3635829" cy="1817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98A751-1D1A-4A87-BBC8-FFA3FC0DE98E}"/>
              </a:ext>
            </a:extLst>
          </p:cNvPr>
          <p:cNvSpPr txBox="1"/>
          <p:nvPr/>
        </p:nvSpPr>
        <p:spPr>
          <a:xfrm>
            <a:off x="152400" y="1014007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Follow your delegation and state leadership on social media.  </a:t>
            </a:r>
          </a:p>
          <a:p>
            <a:r>
              <a:rPr lang="en-US" sz="2000" b="1" i="1" dirty="0">
                <a:latin typeface="Garamond" panose="02020404030301010803" pitchFamily="18" charset="0"/>
              </a:rPr>
              <a:t>Remember you are still representing your college on social media.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Read the AFC Current that provides legislative updates.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Work with your college governmental relations director. Provide them insight and stories.  Ask them how you can help.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Invite me to speak at your regional or chapter meetings. 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Watch the Florida Channel for updated, non-partisan information. </a:t>
            </a:r>
            <a:br>
              <a:rPr lang="en-US" sz="2000" b="1" dirty="0">
                <a:latin typeface="Garamond" panose="02020404030301010803" pitchFamily="18" charset="0"/>
              </a:rPr>
            </a:br>
            <a:endParaRPr lang="en-US" sz="2000" b="1" dirty="0">
              <a:latin typeface="Garamond" panose="020204040303010108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A016C-7BAA-4D04-8166-E7676AE2A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" y="4635568"/>
            <a:ext cx="2471843" cy="1384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73E876-ADC8-4C3F-87AB-B122214D4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821" y="5029200"/>
            <a:ext cx="2035627" cy="12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1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077200" cy="646331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600" dirty="0"/>
              <a:t>Tips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135021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Talk to your President and/or Governmental Relations Director prior to reaching out to anyone.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Research the legislator and legislation. 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Always use their proper title.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Send handwritten notes. 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Thank them for what they have done in the past.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Thank the staff and be polite to the staff.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Listen.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Be respectful. 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Share your personal story.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9499B5-A10B-40A0-8368-9A6D3E48A34E}"/>
              </a:ext>
            </a:extLst>
          </p:cNvPr>
          <p:cNvSpPr/>
          <p:nvPr/>
        </p:nvSpPr>
        <p:spPr>
          <a:xfrm>
            <a:off x="6324600" y="54864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077200" cy="646331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600" dirty="0"/>
              <a:t>Contact 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822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Jessica Kummerle</a:t>
            </a: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>
                <a:latin typeface="Garamond" panose="02020404030301010803" pitchFamily="18" charset="0"/>
              </a:rPr>
              <a:t>Email: </a:t>
            </a:r>
            <a:r>
              <a:rPr lang="en-US" sz="2400" b="1" dirty="0">
                <a:latin typeface="Garamond" panose="02020404030301010803" pitchFamily="18" charset="0"/>
                <a:hlinkClick r:id="rId3"/>
              </a:rPr>
              <a:t>kummerlj@cf.edu</a:t>
            </a:r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>
                <a:latin typeface="Garamond" panose="02020404030301010803" pitchFamily="18" charset="0"/>
              </a:rPr>
              <a:t>Text: 352.318.2940</a:t>
            </a: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>
                <a:latin typeface="Garamond" panose="02020404030301010803" pitchFamily="18" charset="0"/>
              </a:rPr>
              <a:t>                          </a:t>
            </a:r>
            <a:r>
              <a:rPr lang="en-US" sz="2400" b="1" dirty="0" err="1">
                <a:latin typeface="Garamond" panose="02020404030301010803" pitchFamily="18" charset="0"/>
              </a:rPr>
              <a:t>jetflorida</a:t>
            </a:r>
            <a:r>
              <a:rPr lang="en-US" sz="2400" b="1" dirty="0">
                <a:latin typeface="Garamond" panose="02020404030301010803" pitchFamily="18" charset="0"/>
              </a:rPr>
              <a:t>			       Jet Kummerle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br>
              <a:rPr lang="en-US" sz="2000" b="1" dirty="0">
                <a:latin typeface="Garamond" panose="02020404030301010803" pitchFamily="18" charset="0"/>
              </a:rPr>
            </a:br>
            <a:endParaRPr lang="en-US" sz="2000" b="1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4C0A9-731D-4505-8612-6551CAC6C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94870"/>
            <a:ext cx="1757007" cy="1316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0753F0-24F7-4276-B762-26FA40D9C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494870"/>
            <a:ext cx="1447800" cy="1447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9499B5-A10B-40A0-8368-9A6D3E48A34E}"/>
              </a:ext>
            </a:extLst>
          </p:cNvPr>
          <p:cNvSpPr/>
          <p:nvPr/>
        </p:nvSpPr>
        <p:spPr>
          <a:xfrm>
            <a:off x="6324600" y="54864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9499B5-A10B-40A0-8368-9A6D3E48A34E}"/>
              </a:ext>
            </a:extLst>
          </p:cNvPr>
          <p:cNvSpPr/>
          <p:nvPr/>
        </p:nvSpPr>
        <p:spPr>
          <a:xfrm>
            <a:off x="6324600" y="54864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4989C-2641-4FC5-976B-D4CC5ABE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228600"/>
            <a:ext cx="9982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3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EE46EE-59C9-4866-9BBD-0B88AE908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041" y="1453536"/>
            <a:ext cx="4071188" cy="5400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20855-71F3-4394-9799-D34028FA7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5" y="76200"/>
            <a:ext cx="4612613" cy="3462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0929F-15A5-4608-8208-D9A064E5D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12" y="3816261"/>
            <a:ext cx="4071188" cy="29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7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A6F2A-F7D9-45E3-879A-E0D13441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10" y="5484107"/>
            <a:ext cx="2176461" cy="134123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Leadership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435198-AA7C-434A-8FF0-CE5377B3D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5" y="1209675"/>
            <a:ext cx="761123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3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A6F2A-F7D9-45E3-879A-E0D13441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10" y="5484107"/>
            <a:ext cx="2176461" cy="13412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FE6621-1282-417A-B38E-34EC62F1B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2657"/>
            <a:ext cx="7540171" cy="66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014317-33A7-4910-A365-4A5B6E88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319" y="4863754"/>
            <a:ext cx="3528281" cy="1994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898084-1154-426A-8538-67271C6E428E}"/>
              </a:ext>
            </a:extLst>
          </p:cNvPr>
          <p:cNvSpPr txBox="1"/>
          <p:nvPr/>
        </p:nvSpPr>
        <p:spPr>
          <a:xfrm>
            <a:off x="76200" y="152400"/>
            <a:ext cx="861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Florida House of Representatives</a:t>
            </a:r>
          </a:p>
          <a:p>
            <a:pPr algn="ctr"/>
            <a:endParaRPr lang="en-US" sz="2400" b="1" dirty="0">
              <a:latin typeface="Garamond" panose="02020404030301010803" pitchFamily="18" charset="0"/>
            </a:endParaRPr>
          </a:p>
          <a:p>
            <a:pPr algn="ctr"/>
            <a:r>
              <a:rPr lang="en-US" sz="2800" b="1" dirty="0">
                <a:latin typeface="Garamond" panose="02020404030301010803" pitchFamily="18" charset="0"/>
              </a:rPr>
              <a:t>Republicans: 78</a:t>
            </a:r>
          </a:p>
          <a:p>
            <a:pPr algn="ctr"/>
            <a:r>
              <a:rPr lang="en-US" sz="2800" b="1" dirty="0">
                <a:latin typeface="Garamond" panose="02020404030301010803" pitchFamily="18" charset="0"/>
              </a:rPr>
              <a:t>Democrats: 42</a:t>
            </a:r>
          </a:p>
          <a:p>
            <a:pPr algn="ctr"/>
            <a:endParaRPr lang="en-US" sz="2000" b="1" dirty="0">
              <a:latin typeface="Garamond" panose="02020404030301010803" pitchFamily="18" charset="0"/>
            </a:endParaRPr>
          </a:p>
          <a:p>
            <a:pPr algn="ctr"/>
            <a:endParaRPr lang="en-US" sz="2000" b="1" dirty="0">
              <a:latin typeface="Garamond" panose="02020404030301010803" pitchFamily="18" charset="0"/>
            </a:endParaRPr>
          </a:p>
          <a:p>
            <a:pPr algn="ctr"/>
            <a:endParaRPr lang="en-US" sz="2000" b="1" dirty="0"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atin typeface="Garamond" panose="02020404030301010803" pitchFamily="18" charset="0"/>
              </a:rPr>
              <a:t>Florida Senate</a:t>
            </a:r>
          </a:p>
          <a:p>
            <a:pPr algn="ctr"/>
            <a:endParaRPr lang="en-US" sz="2000" b="1" dirty="0">
              <a:latin typeface="Garamond" panose="02020404030301010803" pitchFamily="18" charset="0"/>
            </a:endParaRPr>
          </a:p>
          <a:p>
            <a:pPr algn="ctr"/>
            <a:r>
              <a:rPr lang="en-US" sz="2800" b="1" dirty="0">
                <a:latin typeface="Garamond" panose="02020404030301010803" pitchFamily="18" charset="0"/>
              </a:rPr>
              <a:t>Republicans: 24</a:t>
            </a:r>
          </a:p>
          <a:p>
            <a:pPr algn="ctr"/>
            <a:r>
              <a:rPr lang="en-US" sz="2800" b="1" dirty="0">
                <a:latin typeface="Garamond" panose="02020404030301010803" pitchFamily="18" charset="0"/>
              </a:rPr>
              <a:t>Democrats: 16 </a:t>
            </a:r>
            <a:br>
              <a:rPr lang="en-US" b="1" dirty="0">
                <a:latin typeface="Garamond" panose="02020404030301010803" pitchFamily="18" charset="0"/>
              </a:rPr>
            </a:b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Florida House of Representatives - Wikipedia">
            <a:extLst>
              <a:ext uri="{FF2B5EF4-FFF2-40B4-BE49-F238E27FC236}">
                <a16:creationId xmlns:a16="http://schemas.microsoft.com/office/drawing/2014/main" id="{FB947525-FDC4-4502-A48C-A9F39FC9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76400"/>
            <a:ext cx="1971674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rida Senate - Wikipedia">
            <a:extLst>
              <a:ext uri="{FF2B5EF4-FFF2-40B4-BE49-F238E27FC236}">
                <a16:creationId xmlns:a16="http://schemas.microsoft.com/office/drawing/2014/main" id="{D179FAE5-F61B-4EEA-AC4D-4E947BCCC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EA8F46-747A-48DD-9A71-D047E90EB963}"/>
              </a:ext>
            </a:extLst>
          </p:cNvPr>
          <p:cNvSpPr/>
          <p:nvPr/>
        </p:nvSpPr>
        <p:spPr>
          <a:xfrm>
            <a:off x="6324600" y="54864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46331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3600" dirty="0"/>
              <a:t>Session Dates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07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Garamond" panose="02020404030301010803" pitchFamily="18" charset="0"/>
              </a:rPr>
              <a:t>Committee Weeks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January 11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January 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February 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February 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February 15</a:t>
            </a:r>
            <a:br>
              <a:rPr lang="en-US" sz="2800" dirty="0">
                <a:latin typeface="Garamond" panose="02020404030301010803" pitchFamily="18" charset="0"/>
              </a:rPr>
            </a:br>
            <a:endParaRPr lang="en-US" sz="28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Session Convenes: March 2</a:t>
            </a:r>
            <a:br>
              <a:rPr lang="en-US" sz="2800" b="1" dirty="0">
                <a:latin typeface="Garamond" panose="02020404030301010803" pitchFamily="18" charset="0"/>
              </a:rPr>
            </a:br>
            <a:endParaRPr lang="en-US" sz="2800" b="1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Last Day of Session: April 30</a:t>
            </a:r>
            <a:endParaRPr lang="en-US" sz="2800" dirty="0">
              <a:latin typeface="Garamond" panose="02020404030301010803" pitchFamily="18" charset="0"/>
            </a:endParaRPr>
          </a:p>
          <a:p>
            <a:br>
              <a:rPr lang="en-US" sz="2800" b="1" dirty="0">
                <a:latin typeface="Garamond" panose="02020404030301010803" pitchFamily="18" charset="0"/>
              </a:rPr>
            </a:b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EA425-CCB7-4CB3-B4EE-759D1E96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35" y="1219200"/>
            <a:ext cx="5173536" cy="29101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7AC206-BC8A-41D7-A112-D04C5D67E5F1}"/>
              </a:ext>
            </a:extLst>
          </p:cNvPr>
          <p:cNvSpPr/>
          <p:nvPr/>
        </p:nvSpPr>
        <p:spPr>
          <a:xfrm>
            <a:off x="6324600" y="54864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0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4CF690-D6EE-47F9-AF7C-AB25D5FA9561}"/>
              </a:ext>
            </a:extLst>
          </p:cNvPr>
          <p:cNvSpPr txBox="1"/>
          <p:nvPr/>
        </p:nvSpPr>
        <p:spPr>
          <a:xfrm>
            <a:off x="195943" y="382012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Council of Presidents</a:t>
            </a:r>
          </a:p>
          <a:p>
            <a:pPr algn="ctr"/>
            <a:r>
              <a:rPr lang="en-US" sz="3600" b="1" dirty="0">
                <a:latin typeface="Garamond" panose="02020404030301010803" pitchFamily="18" charset="0"/>
              </a:rPr>
              <a:t>2021 Priorities</a:t>
            </a: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Conserve our Program Fund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Invest in FCS Infrastructure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Maintain Funding for the Complete Florida Plus Program</a:t>
            </a:r>
          </a:p>
          <a:p>
            <a:pPr lvl="2"/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597554-6A01-4611-B699-1F2DF243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9624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0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A6F2A-F7D9-45E3-879A-E0D13441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10" y="5484107"/>
            <a:ext cx="2176461" cy="1341236"/>
          </a:xfrm>
          <a:prstGeom prst="rect">
            <a:avLst/>
          </a:prstGeom>
        </p:spPr>
      </p:pic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ED6BC26B-75CF-4518-9AED-79BCCB272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4476"/>
            <a:ext cx="4256801" cy="54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3553F0-6782-4EDF-A173-3F0EA5FD6A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17360"/>
            <a:ext cx="4256801" cy="530723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989734-4FD0-47CE-A768-1D2A1E1DE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One Page Document Review</a:t>
            </a:r>
          </a:p>
        </p:txBody>
      </p:sp>
    </p:spTree>
    <p:extLst>
      <p:ext uri="{BB962C8B-B14F-4D97-AF65-F5344CB8AC3E}">
        <p14:creationId xmlns:p14="http://schemas.microsoft.com/office/powerpoint/2010/main" val="397353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A6F2A-F7D9-45E3-879A-E0D13441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10" y="5484107"/>
            <a:ext cx="2176461" cy="134123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BC617-CD0E-4D10-8B29-49D85FA13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38780"/>
            <a:ext cx="8077200" cy="523220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6FC42-EED5-4860-ACEA-83E7652C4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838200"/>
            <a:ext cx="79942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7253"/>
      </p:ext>
    </p:extLst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College of Central Florida Swatches">
      <a:dk1>
        <a:sysClr val="windowText" lastClr="000000"/>
      </a:dk1>
      <a:lt1>
        <a:sysClr val="window" lastClr="FFFFFF"/>
      </a:lt1>
      <a:dk2>
        <a:srgbClr val="00205C"/>
      </a:dk2>
      <a:lt2>
        <a:srgbClr val="F2F2F2"/>
      </a:lt2>
      <a:accent1>
        <a:srgbClr val="C20430"/>
      </a:accent1>
      <a:accent2>
        <a:srgbClr val="00205C"/>
      </a:accent2>
      <a:accent3>
        <a:srgbClr val="A9AD00"/>
      </a:accent3>
      <a:accent4>
        <a:srgbClr val="70B1C9"/>
      </a:accent4>
      <a:accent5>
        <a:srgbClr val="F3DBB3"/>
      </a:accent5>
      <a:accent6>
        <a:srgbClr val="C3D6EE"/>
      </a:accent6>
      <a:hlink>
        <a:srgbClr val="00205C"/>
      </a:hlink>
      <a:folHlink>
        <a:srgbClr val="70B1C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760</Words>
  <Application>Microsoft Office PowerPoint</Application>
  <PresentationFormat>On-screen Show (4:3)</PresentationFormat>
  <Paragraphs>138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Garamond</vt:lpstr>
      <vt:lpstr>Times New Roman</vt:lpstr>
      <vt:lpstr>Wingdings</vt:lpstr>
      <vt:lpstr>Pitchbook</vt:lpstr>
      <vt:lpstr>Jessica Kummerle, Legislative Committee Chair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2018-01-26T17:32:06Z</dcterms:created>
  <dcterms:modified xsi:type="dcterms:W3CDTF">2021-02-02T16:49:09Z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