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342" autoAdjust="0"/>
  </p:normalViewPr>
  <p:slideViewPr>
    <p:cSldViewPr>
      <p:cViewPr varScale="1">
        <p:scale>
          <a:sx n="93" d="100"/>
          <a:sy n="93" d="100"/>
        </p:scale>
        <p:origin x="21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430A7-1449-47F6-8EF8-FC0DFFCD4014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58EE1-848B-4987-A928-432424773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70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74210-E7A0-4ECB-BA75-999185061642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F33EF-CBE7-4CB7-91B7-C83C5A63D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77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F33EF-CBE7-4CB7-91B7-C83C5A63D4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67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F33EF-CBE7-4CB7-91B7-C83C5A63D4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513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F33EF-CBE7-4CB7-91B7-C83C5A63D4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07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F33EF-CBE7-4CB7-91B7-C83C5A63D4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24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F33EF-CBE7-4CB7-91B7-C83C5A63D4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95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F33EF-CBE7-4CB7-91B7-C83C5A63D4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58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CF33EF-CBE7-4CB7-91B7-C83C5A63D4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04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F33EF-CBE7-4CB7-91B7-C83C5A63D4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4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AB69-EC01-4AC9-8F3A-7D1EBAA4D59D}" type="datetime1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14A3-98B4-45A8-96B0-400A9513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2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01D1-921F-4A8B-BA14-04A540CE0820}" type="datetime1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14A3-98B4-45A8-96B0-400A9513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74912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01D1-921F-4A8B-BA14-04A540CE0820}" type="datetime1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14A3-98B4-45A8-96B0-400A9513604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8513795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01D1-921F-4A8B-BA14-04A540CE0820}" type="datetime1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14A3-98B4-45A8-96B0-400A9513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033352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01D1-921F-4A8B-BA14-04A540CE0820}" type="datetime1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14A3-98B4-45A8-96B0-400A9513604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229236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01D1-921F-4A8B-BA14-04A540CE0820}" type="datetime1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14A3-98B4-45A8-96B0-400A9513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37114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A37D-588D-4AF5-A01F-7CAF21E89275}" type="datetime1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14A3-98B4-45A8-96B0-400A9513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8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E2EBC-A28B-4646-9469-81A966C4332B}" type="datetime1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14A3-98B4-45A8-96B0-400A9513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6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11C8-8F9B-4EEE-8E39-6C93852E45B3}" type="datetime1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14A3-98B4-45A8-96B0-400A9513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1BAE-4357-49C7-8630-4CFDA8C5A97C}" type="datetime1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14A3-98B4-45A8-96B0-400A9513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9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1B86-792F-4B61-9257-307B767E0C0F}" type="datetime1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14A3-98B4-45A8-96B0-400A9513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0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AF98-779F-470E-885F-8F7E047B573B}" type="datetime1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14A3-98B4-45A8-96B0-400A9513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0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E596-D941-4C2B-814A-A7C4921A043A}" type="datetime1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14A3-98B4-45A8-96B0-400A9513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53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8CD9-A296-4055-B8F3-7CF2132ECD7B}" type="datetime1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14A3-98B4-45A8-96B0-400A9513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21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01D1-921F-4A8B-BA14-04A540CE0820}" type="datetime1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14A3-98B4-45A8-96B0-400A9513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6307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B5862-D85C-4FED-B00D-22052AC6D836}" type="datetime1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14A3-98B4-45A8-96B0-400A9513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51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801D1-921F-4A8B-BA14-04A540CE0820}" type="datetime1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AFC Leadership Conference - Tallahassee, Florida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3ED14A3-98B4-45A8-96B0-400A95136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8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williagr@tcc.fl.ed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123FF02-DDFD-49BF-9F92-F3825E05C4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156200"/>
            <a:ext cx="2667000" cy="1689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6629400" cy="1676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The Association of </a:t>
            </a:r>
            <a:br>
              <a:rPr lang="en-US" dirty="0"/>
            </a:br>
            <a:r>
              <a:rPr lang="en-US" dirty="0"/>
              <a:t>Florida Colleges</a:t>
            </a:r>
            <a:br>
              <a:rPr lang="en-US" dirty="0"/>
            </a:br>
            <a:r>
              <a:rPr lang="en-US" sz="4000" dirty="0"/>
              <a:t>Leadership Conference 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25617"/>
            <a:ext cx="6019800" cy="4332383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Commissions 101</a:t>
            </a:r>
          </a:p>
          <a:p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Presented by </a:t>
            </a:r>
            <a:b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Gregory Williams, TCC</a:t>
            </a:r>
            <a:b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VP for Commissions</a:t>
            </a:r>
          </a:p>
          <a:p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John Barbieri, IRSC</a:t>
            </a:r>
            <a:b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VP – Elect for Commissions</a:t>
            </a:r>
          </a:p>
          <a:p>
            <a:r>
              <a:rPr lang="en-US" sz="3200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January 28, 2021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18F0100-E47E-4B02-A092-E8A64DC6C9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45" y="3424410"/>
            <a:ext cx="1433560" cy="16047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a Commission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Provide professional development for members</a:t>
            </a:r>
          </a:p>
          <a:p>
            <a:r>
              <a:rPr lang="en-US" sz="3200" dirty="0"/>
              <a:t>Serve as an information and advocacy resource for AFC</a:t>
            </a:r>
          </a:p>
          <a:p>
            <a:r>
              <a:rPr lang="en-US" sz="3200" dirty="0"/>
              <a:t>Provide leadership experience for commission members</a:t>
            </a:r>
          </a:p>
          <a:p>
            <a:r>
              <a:rPr lang="en-US" sz="3200" dirty="0"/>
              <a:t>Provide Networking Opportunities for all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E66FC0A-D6F4-4791-8CD3-9DA34DCF9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</p:spPr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Chair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/>
              <a:t>Direct overall operations</a:t>
            </a:r>
          </a:p>
          <a:p>
            <a:r>
              <a:rPr lang="en-US" sz="3200" dirty="0"/>
              <a:t>Serve on the Board of Directors (BOD)</a:t>
            </a:r>
          </a:p>
          <a:p>
            <a:r>
              <a:rPr lang="en-US" sz="3200" dirty="0"/>
              <a:t>Plan/Coordinate Commission Events</a:t>
            </a:r>
          </a:p>
          <a:p>
            <a:r>
              <a:rPr lang="en-US" sz="3200" dirty="0"/>
              <a:t>Promote your commission</a:t>
            </a:r>
          </a:p>
          <a:p>
            <a:r>
              <a:rPr lang="en-US" sz="3200" dirty="0"/>
              <a:t>Ensure Commission has a written mission, objectives, bylaws, accurate financial records, web site</a:t>
            </a:r>
          </a:p>
          <a:p>
            <a:r>
              <a:rPr lang="en-US" sz="3200" dirty="0"/>
              <a:t>Submit a year-end report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DD9DACA-0495-4CA6-BF23-35A903B38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</p:spPr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Commissions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6629400" cy="4525963"/>
          </a:xfrm>
        </p:spPr>
        <p:txBody>
          <a:bodyPr>
            <a:normAutofit/>
          </a:bodyPr>
          <a:lstStyle/>
          <a:p>
            <a:r>
              <a:rPr lang="en-US" sz="3200" dirty="0"/>
              <a:t>Must fill all commission positions</a:t>
            </a:r>
          </a:p>
          <a:p>
            <a:r>
              <a:rPr lang="en-US" sz="3200" dirty="0"/>
              <a:t>Must have at least one Commission Board meeting in addition to the one held at Annual Conference</a:t>
            </a:r>
          </a:p>
          <a:p>
            <a:r>
              <a:rPr lang="en-US" sz="3200" dirty="0"/>
              <a:t>Must award an Exemplary Practice – This is your session at Annual Conference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Commissions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6347714" cy="3880773"/>
          </a:xfrm>
        </p:spPr>
        <p:txBody>
          <a:bodyPr>
            <a:noAutofit/>
          </a:bodyPr>
          <a:lstStyle/>
          <a:p>
            <a:r>
              <a:rPr lang="en-US" sz="3200" dirty="0"/>
              <a:t>Must maintain presence on AFC website</a:t>
            </a:r>
          </a:p>
          <a:p>
            <a:r>
              <a:rPr lang="en-US" sz="3200" dirty="0"/>
              <a:t>Must communicate with all Commission members</a:t>
            </a:r>
          </a:p>
          <a:p>
            <a:r>
              <a:rPr lang="en-US" sz="3200" b="1" dirty="0"/>
              <a:t>Must comply with Standing Rule IV - Commissions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AFC Leadership Conference - Tallahassee, Florida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All About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2600"/>
            <a:ext cx="6347714" cy="388077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Work with Commission Board Members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Conference Calls/Zoom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Email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Have a written Agenda – to stay on task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Keep Minutes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Network, Network, Network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7BF35DF-640E-4F3E-8155-D14057E39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449021"/>
            <a:ext cx="4622973" cy="365125"/>
          </a:xfrm>
        </p:spPr>
        <p:txBody>
          <a:bodyPr/>
          <a:lstStyle/>
          <a:p>
            <a:r>
              <a:rPr lang="en-US" dirty="0"/>
              <a:t>AFC Leadership Conference - Tallahassee, Florida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EB187F-14D5-402A-9D70-9EEEBE93E1B8}"/>
              </a:ext>
            </a:extLst>
          </p:cNvPr>
          <p:cNvSpPr/>
          <p:nvPr/>
        </p:nvSpPr>
        <p:spPr>
          <a:xfrm>
            <a:off x="228600" y="43854"/>
            <a:ext cx="7543800" cy="657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92D050"/>
                </a:solidFill>
                <a:latin typeface="Garamond-Bold"/>
              </a:rPr>
              <a:t>Making a Motion</a:t>
            </a:r>
          </a:p>
          <a:p>
            <a:r>
              <a:rPr lang="en-US" sz="1600" dirty="0">
                <a:latin typeface="Garamond" panose="02020404030301010803" pitchFamily="18" charset="0"/>
              </a:rPr>
              <a:t>What is a motion anyway? A motion is a formal proposal by a member, in a</a:t>
            </a:r>
          </a:p>
          <a:p>
            <a:r>
              <a:rPr lang="en-US" sz="1600" dirty="0">
                <a:latin typeface="Garamond" panose="02020404030301010803" pitchFamily="18" charset="0"/>
              </a:rPr>
              <a:t>meeting, that the group take certain action. Here is how it is done:</a:t>
            </a:r>
          </a:p>
          <a:p>
            <a:r>
              <a:rPr lang="en-US" sz="1600" dirty="0">
                <a:latin typeface="SymbolMT"/>
              </a:rPr>
              <a:t>	• </a:t>
            </a:r>
            <a:r>
              <a:rPr lang="en-US" sz="1600" dirty="0">
                <a:latin typeface="Garamond" panose="02020404030301010803" pitchFamily="18" charset="0"/>
              </a:rPr>
              <a:t>Board member addresses the chair (by title or name) and the chair will</a:t>
            </a:r>
          </a:p>
          <a:p>
            <a:r>
              <a:rPr lang="en-US" sz="1600" dirty="0">
                <a:latin typeface="Garamond" panose="02020404030301010803" pitchFamily="18" charset="0"/>
              </a:rPr>
              <a:t>	   recognize them (by nodding or by name) as the next speaker. Then,</a:t>
            </a:r>
          </a:p>
          <a:p>
            <a:r>
              <a:rPr lang="en-US" sz="1600" dirty="0">
                <a:latin typeface="SymbolMT"/>
              </a:rPr>
              <a:t>	• </a:t>
            </a:r>
            <a:r>
              <a:rPr lang="en-US" sz="1600" dirty="0">
                <a:latin typeface="Garamond" panose="02020404030301010803" pitchFamily="18" charset="0"/>
              </a:rPr>
              <a:t>Board member: “I move that…” be very specific and precise</a:t>
            </a:r>
          </a:p>
          <a:p>
            <a:r>
              <a:rPr lang="en-US" sz="1600" dirty="0">
                <a:latin typeface="SymbolMT"/>
              </a:rPr>
              <a:t>	• </a:t>
            </a:r>
            <a:r>
              <a:rPr lang="en-US" sz="1600" dirty="0">
                <a:latin typeface="Garamond" panose="02020404030301010803" pitchFamily="18" charset="0"/>
              </a:rPr>
              <a:t>Another board member: “I second that motion” OR “Second”</a:t>
            </a:r>
          </a:p>
          <a:p>
            <a:r>
              <a:rPr lang="en-US" sz="1600" dirty="0">
                <a:latin typeface="SymbolMT"/>
              </a:rPr>
              <a:t>	• </a:t>
            </a:r>
            <a:r>
              <a:rPr lang="en-US" sz="1600" dirty="0">
                <a:latin typeface="Garamond" panose="02020404030301010803" pitchFamily="18" charset="0"/>
              </a:rPr>
              <a:t>Chair (who does not make motion): “We have a motion and a second</a:t>
            </a:r>
          </a:p>
          <a:p>
            <a:r>
              <a:rPr lang="en-US" sz="1600" dirty="0">
                <a:latin typeface="Garamond" panose="02020404030301010803" pitchFamily="18" charset="0"/>
              </a:rPr>
              <a:t>	   to…” OR “It is moved and seconded that…” “Any discussion?”</a:t>
            </a:r>
          </a:p>
          <a:p>
            <a:r>
              <a:rPr lang="en-US" sz="1600" dirty="0">
                <a:latin typeface="SymbolMT"/>
              </a:rPr>
              <a:t>	• </a:t>
            </a:r>
            <a:r>
              <a:rPr lang="en-US" sz="1600" dirty="0">
                <a:latin typeface="Garamond" panose="02020404030301010803" pitchFamily="18" charset="0"/>
              </a:rPr>
              <a:t>Discussion takes place.</a:t>
            </a:r>
          </a:p>
          <a:p>
            <a:r>
              <a:rPr lang="en-US" sz="1600" dirty="0">
                <a:latin typeface="SymbolMT"/>
              </a:rPr>
              <a:t>	• </a:t>
            </a:r>
            <a:r>
              <a:rPr lang="en-US" sz="1600" dirty="0">
                <a:latin typeface="Garamond" panose="02020404030301010803" pitchFamily="18" charset="0"/>
              </a:rPr>
              <a:t>Chair (following discussion): “Those in favor of the motion to (clearly</a:t>
            </a:r>
          </a:p>
          <a:p>
            <a:r>
              <a:rPr lang="en-US" sz="1600" dirty="0">
                <a:latin typeface="Garamond" panose="02020404030301010803" pitchFamily="18" charset="0"/>
              </a:rPr>
              <a:t>            state the motion)…signify by saying aye, OR say aye. (Pause) Those</a:t>
            </a:r>
          </a:p>
          <a:p>
            <a:r>
              <a:rPr lang="en-US" sz="1600" dirty="0">
                <a:latin typeface="Garamond" panose="02020404030301010803" pitchFamily="18" charset="0"/>
              </a:rPr>
              <a:t>            opposed, say nay, OR say no.” (Pause) The chair announces the result of</a:t>
            </a:r>
          </a:p>
          <a:p>
            <a:r>
              <a:rPr lang="en-US" sz="1600" dirty="0">
                <a:latin typeface="Garamond" panose="02020404030301010803" pitchFamily="18" charset="0"/>
              </a:rPr>
              <a:t>            the vote, noting if the motion was adopted (approved) or lost.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latin typeface="Garamond" panose="02020404030301010803" pitchFamily="18" charset="0"/>
              </a:rPr>
              <a:t>Only board members may make motions.</a:t>
            </a:r>
            <a:br>
              <a:rPr lang="en-US" sz="600" dirty="0">
                <a:latin typeface="Garamond" panose="02020404030301010803" pitchFamily="18" charset="0"/>
              </a:rPr>
            </a:br>
            <a:endParaRPr lang="en-US" sz="600" dirty="0">
              <a:latin typeface="Garamond" panose="020204040303010108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latin typeface="Garamond" panose="02020404030301010803" pitchFamily="18" charset="0"/>
              </a:rPr>
              <a:t>A motion will “die” if there is no second. The chair will move the meeting</a:t>
            </a:r>
          </a:p>
          <a:p>
            <a:r>
              <a:rPr lang="en-US" sz="1600" dirty="0">
                <a:latin typeface="Garamond" panose="02020404030301010803" pitchFamily="18" charset="0"/>
              </a:rPr>
              <a:t>      along stating that “The motion dies for lack of a second.”</a:t>
            </a:r>
            <a:br>
              <a:rPr lang="en-US" sz="400" dirty="0">
                <a:latin typeface="Garamond" panose="02020404030301010803" pitchFamily="18" charset="0"/>
              </a:rPr>
            </a:br>
            <a:endParaRPr lang="en-US" sz="400" dirty="0">
              <a:latin typeface="Garamond" panose="020204040303010108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latin typeface="Garamond" panose="02020404030301010803" pitchFamily="18" charset="0"/>
              </a:rPr>
              <a:t>Motions should be made when budget issues (changes) are discussed or</a:t>
            </a:r>
          </a:p>
          <a:p>
            <a:r>
              <a:rPr lang="en-US" sz="1600" dirty="0">
                <a:latin typeface="Garamond" panose="02020404030301010803" pitchFamily="18" charset="0"/>
              </a:rPr>
              <a:t>      requested, policy issues are in question, and when the laws of the organization</a:t>
            </a:r>
          </a:p>
          <a:p>
            <a:r>
              <a:rPr lang="en-US" sz="1600" dirty="0">
                <a:latin typeface="Garamond" panose="02020404030301010803" pitchFamily="18" charset="0"/>
              </a:rPr>
              <a:t>      call for this type of approval.</a:t>
            </a:r>
            <a:br>
              <a:rPr lang="en-US" sz="300" dirty="0">
                <a:latin typeface="Garamond" panose="02020404030301010803" pitchFamily="18" charset="0"/>
              </a:rPr>
            </a:br>
            <a:endParaRPr lang="en-US" sz="300" dirty="0">
              <a:latin typeface="Garamond" panose="02020404030301010803" pitchFamily="18" charset="0"/>
            </a:endParaRPr>
          </a:p>
          <a:p>
            <a:pPr algn="ctr"/>
            <a:r>
              <a:rPr lang="en-US" sz="1600" b="1" dirty="0">
                <a:latin typeface="Garamond" panose="02020404030301010803" pitchFamily="18" charset="0"/>
              </a:rPr>
              <a:t>Quorum:</a:t>
            </a:r>
          </a:p>
          <a:p>
            <a:pPr algn="ctr"/>
            <a:r>
              <a:rPr lang="en-US" sz="1600" dirty="0">
                <a:latin typeface="Garamond" panose="02020404030301010803" pitchFamily="18" charset="0"/>
              </a:rPr>
              <a:t>A quorum is required for a meeting to conduct substantive business. Note that</a:t>
            </a:r>
          </a:p>
          <a:p>
            <a:pPr algn="ctr"/>
            <a:r>
              <a:rPr lang="en-US" sz="1600" dirty="0">
                <a:latin typeface="Garamond" panose="02020404030301010803" pitchFamily="18" charset="0"/>
              </a:rPr>
              <a:t>even if a meeting begins with a quorum present, it loses the right to conduct</a:t>
            </a:r>
          </a:p>
          <a:p>
            <a:pPr algn="ctr"/>
            <a:r>
              <a:rPr lang="en-US" sz="1600" dirty="0">
                <a:latin typeface="Garamond" panose="02020404030301010803" pitchFamily="18" charset="0"/>
              </a:rPr>
              <a:t>substantive business when enough members leave to bring the numbers below</a:t>
            </a:r>
          </a:p>
          <a:p>
            <a:pPr algn="ctr"/>
            <a:r>
              <a:rPr lang="en-US" sz="1600" dirty="0">
                <a:latin typeface="Garamond" panose="02020404030301010803" pitchFamily="18" charset="0"/>
              </a:rPr>
              <a:t>the required quorum.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356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Questions/Comments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6858001" cy="3880773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/>
              <a:t>Review Commission Planning Notes – Annual Conference/Email</a:t>
            </a:r>
          </a:p>
          <a:p>
            <a:r>
              <a:rPr lang="en-US" sz="2400" dirty="0"/>
              <a:t>Joint Commission Conference</a:t>
            </a:r>
          </a:p>
          <a:p>
            <a:r>
              <a:rPr lang="en-US" sz="2400" dirty="0"/>
              <a:t>Stand Alone Conference</a:t>
            </a:r>
          </a:p>
          <a:p>
            <a:r>
              <a:rPr lang="en-US" sz="2400" dirty="0"/>
              <a:t>Region/Commission Conference</a:t>
            </a:r>
          </a:p>
          <a:p>
            <a:r>
              <a:rPr lang="en-US" sz="2400" dirty="0"/>
              <a:t>Zoom Meeting with VP- March 1, 2021 @ 2:00 p.m.</a:t>
            </a:r>
          </a:p>
          <a:p>
            <a:r>
              <a:rPr lang="en-US" sz="2400" dirty="0"/>
              <a:t>Seek Mentoring from Previous Chair</a:t>
            </a:r>
          </a:p>
          <a:p>
            <a:r>
              <a:rPr lang="en-US" sz="2400" dirty="0"/>
              <a:t>Call, text or email me anytime – 850-345-6813 (cell) or </a:t>
            </a:r>
            <a:r>
              <a:rPr lang="en-US" sz="2400" dirty="0">
                <a:hlinkClick r:id="rId3"/>
              </a:rPr>
              <a:t>williagr@tcc.fl.edu</a:t>
            </a:r>
            <a:r>
              <a:rPr lang="en-US" sz="2400" dirty="0"/>
              <a:t> or 850-201-8361 (work)</a:t>
            </a:r>
          </a:p>
          <a:p>
            <a:r>
              <a:rPr lang="en-US" sz="2400" dirty="0"/>
              <a:t>Enjoy your Leadership Experience!!!</a:t>
            </a:r>
          </a:p>
          <a:p>
            <a:endParaRPr lang="en-US" sz="2400" dirty="0"/>
          </a:p>
          <a:p>
            <a:pPr marL="114300" indent="0" algn="ctr">
              <a:buNone/>
            </a:pPr>
            <a:r>
              <a:rPr lang="en-US" sz="2400" dirty="0"/>
              <a:t>THANK YOU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AFC Leadership Conference - Tallahassee, Florida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204</TotalTime>
  <Words>669</Words>
  <Application>Microsoft Office PowerPoint</Application>
  <PresentationFormat>On-screen Show (4:3)</PresentationFormat>
  <Paragraphs>83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Garamond</vt:lpstr>
      <vt:lpstr>Garamond-Bold</vt:lpstr>
      <vt:lpstr>SymbolMT</vt:lpstr>
      <vt:lpstr>Times New Roman</vt:lpstr>
      <vt:lpstr>Trebuchet MS</vt:lpstr>
      <vt:lpstr>Wingdings</vt:lpstr>
      <vt:lpstr>Wingdings 3</vt:lpstr>
      <vt:lpstr>Facet</vt:lpstr>
      <vt:lpstr>The Association of  Florida Colleges Leadership Conference 2021</vt:lpstr>
      <vt:lpstr>Purpose of a Commission</vt:lpstr>
      <vt:lpstr>Role of Chair</vt:lpstr>
      <vt:lpstr>Commissions Requirements</vt:lpstr>
      <vt:lpstr>Commissions Requirements</vt:lpstr>
      <vt:lpstr>It’s All About Communication</vt:lpstr>
      <vt:lpstr>PowerPoint Presentation</vt:lpstr>
      <vt:lpstr>Questions/Comments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Association of Florida Colleges’ Miami Dade College Chapter</dc:title>
  <dc:creator>Ms Daisy</dc:creator>
  <cp:lastModifiedBy>Sharlee Whiddon</cp:lastModifiedBy>
  <cp:revision>21</cp:revision>
  <cp:lastPrinted>2014-01-28T16:22:10Z</cp:lastPrinted>
  <dcterms:created xsi:type="dcterms:W3CDTF">2013-01-17T00:39:43Z</dcterms:created>
  <dcterms:modified xsi:type="dcterms:W3CDTF">2021-02-02T15:43:00Z</dcterms:modified>
</cp:coreProperties>
</file>