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K Grotesk Light" panose="020B0604020202020204" charset="0"/>
      <p:regular r:id="rId17"/>
    </p:embeddedFont>
    <p:embeddedFont>
      <p:font typeface="HK Grotesk Light Bold" panose="020B0604020202020204" charset="0"/>
      <p:regular r:id="rId18"/>
    </p:embeddedFont>
    <p:embeddedFont>
      <p:font typeface="RoxboroughCF" panose="020B0604020202020204" charset="0"/>
      <p:regular r:id="rId19"/>
    </p:embeddedFont>
    <p:embeddedFont>
      <p:font typeface="RoxboroughCF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2.2.2021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2.2.2021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Welcome, introduce ourselves and the purpose of our committee.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2.2.2021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Each year, the AFC President develops a focus for the year with the executive committee.  These goals provide direction to our Chapters, Regions, and Commissions to follow as we are planning out our year's activities.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2.2.2021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The president's goals always tie back to our AFC values, as should our goals within each of our Chapters, Regions, and Commissions.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2.2.2021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Here is where we share the poll and leave time for discussion.</a:t>
            </a:r>
          </a:p>
          <a:p>
            <a:pPr lvl="0"/>
            <a:r>
              <a:rPr lang="en-US"/>
              <a:t>Before we go any further, we want to know more about where you're coming from.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2.2.2021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Second poll question</a:t>
            </a:r>
          </a:p>
          <a:p>
            <a:pPr lvl="0"/>
            <a:r>
              <a:rPr lang="en-US"/>
              <a:t>Type in chat or open discussion of goals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2.2.2021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Poll question 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2.2.2021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Poll question 4</a:t>
            </a:r>
          </a:p>
          <a:p>
            <a:pPr lvl="0"/>
            <a:r>
              <a:rPr lang="en-US"/>
              <a:t>You have a full committee but are you going to use them? DELEGATE</a:t>
            </a:r>
          </a:p>
          <a:p>
            <a:pPr lvl="0"/>
            <a:r>
              <a:rPr lang="en-US"/>
              <a:t>Need a team? Ask individuals specifically - everyone loves to be invited.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2.2.2021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Poll question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2422" y="612553"/>
            <a:ext cx="15463157" cy="8871394"/>
            <a:chOff x="0" y="0"/>
            <a:chExt cx="20617542" cy="11828525"/>
          </a:xfrm>
        </p:grpSpPr>
        <p:sp>
          <p:nvSpPr>
            <p:cNvPr id="3" name="TextBox 3"/>
            <p:cNvSpPr txBox="1"/>
            <p:nvPr/>
          </p:nvSpPr>
          <p:spPr>
            <a:xfrm>
              <a:off x="0" y="190500"/>
              <a:ext cx="20617542" cy="7619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99"/>
                </a:lnSpc>
              </a:pPr>
              <a:r>
                <a:rPr lang="en-US" sz="14000">
                  <a:solidFill>
                    <a:srgbClr val="E9DACB"/>
                  </a:solidFill>
                  <a:latin typeface="RoxboroughCF Bold"/>
                </a:rPr>
                <a:t>2021 </a:t>
              </a:r>
            </a:p>
            <a:p>
              <a:pPr algn="ctr">
                <a:lnSpc>
                  <a:spcPts val="14700"/>
                </a:lnSpc>
              </a:pPr>
              <a:r>
                <a:rPr lang="en-US" sz="14000">
                  <a:solidFill>
                    <a:srgbClr val="E9DACB"/>
                  </a:solidFill>
                  <a:latin typeface="RoxboroughCF Bold"/>
                </a:rPr>
                <a:t>Strategic Planning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609200"/>
              <a:ext cx="20617542" cy="221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3200">
                  <a:solidFill>
                    <a:srgbClr val="FFFFFF"/>
                  </a:solidFill>
                  <a:latin typeface="HK Grotesk Light"/>
                </a:rPr>
                <a:t>ASSOCIATION OF FLORIDA COLLEGES</a:t>
              </a:r>
            </a:p>
            <a:p>
              <a:pPr algn="ctr">
                <a:lnSpc>
                  <a:spcPts val="3839"/>
                </a:lnSpc>
              </a:pPr>
              <a:endParaRPr lang="en-US" sz="3200">
                <a:solidFill>
                  <a:srgbClr val="FFFFFF"/>
                </a:solidFill>
                <a:latin typeface="HK Grotesk Light"/>
              </a:endParaRPr>
            </a:p>
            <a:p>
              <a:pPr algn="ctr">
                <a:lnSpc>
                  <a:spcPts val="2759"/>
                </a:lnSpc>
              </a:pPr>
              <a:r>
                <a:rPr lang="en-US" sz="2299">
                  <a:solidFill>
                    <a:srgbClr val="FFFFFF"/>
                  </a:solidFill>
                  <a:latin typeface="HK Grotesk Light"/>
                </a:rPr>
                <a:t>MARJORIE MCGEE, COLLEGE OF CENTRAL FLORIDA</a:t>
              </a:r>
            </a:p>
            <a:p>
              <a:pPr algn="ctr">
                <a:lnSpc>
                  <a:spcPts val="2759"/>
                </a:lnSpc>
              </a:pPr>
              <a:r>
                <a:rPr lang="en-US" sz="2299">
                  <a:solidFill>
                    <a:srgbClr val="FFFFFF"/>
                  </a:solidFill>
                  <a:latin typeface="HK Grotesk Light"/>
                </a:rPr>
                <a:t>TRACY GLIDDEN, EASTERN FLORIDA STATE COLLEGE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8439551" y="8575483"/>
              <a:ext cx="3738440" cy="66540"/>
            </a:xfrm>
            <a:prstGeom prst="rect">
              <a:avLst/>
            </a:prstGeom>
            <a:solidFill>
              <a:srgbClr val="E9DACB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7175" r="7175"/>
          <a:stretch>
            <a:fillRect/>
          </a:stretch>
        </p:blipFill>
        <p:spPr>
          <a:xfrm>
            <a:off x="1028700" y="1028700"/>
            <a:ext cx="7048500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144000" y="4106342"/>
            <a:ext cx="8115300" cy="2074316"/>
            <a:chOff x="0" y="0"/>
            <a:chExt cx="10820400" cy="2765755"/>
          </a:xfrm>
        </p:grpSpPr>
        <p:sp>
          <p:nvSpPr>
            <p:cNvPr id="4" name="TextBox 4"/>
            <p:cNvSpPr txBox="1"/>
            <p:nvPr/>
          </p:nvSpPr>
          <p:spPr>
            <a:xfrm>
              <a:off x="0" y="-66675"/>
              <a:ext cx="10820400" cy="1526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360"/>
                </a:lnSpc>
              </a:pPr>
              <a:r>
                <a:rPr lang="en-US" sz="7200">
                  <a:solidFill>
                    <a:srgbClr val="272026"/>
                  </a:solidFill>
                  <a:latin typeface="RoxboroughCF Bold"/>
                </a:rPr>
                <a:t>How can we help?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182489"/>
              <a:ext cx="10820400" cy="583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A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32884" y="301287"/>
            <a:ext cx="12822232" cy="725528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428016" y="7683046"/>
            <a:ext cx="5431969" cy="2294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599">
                <a:solidFill>
                  <a:srgbClr val="000000"/>
                </a:solidFill>
                <a:latin typeface="HK Grotesk Light"/>
              </a:rPr>
              <a:t>Our AFC Presidential Goals:</a:t>
            </a: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HK Grotesk Light"/>
              </a:rPr>
              <a:t>Strengthen Partnerships</a:t>
            </a: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HK Grotesk Light"/>
              </a:rPr>
              <a:t>Re-engage Chapters</a:t>
            </a: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HK Grotesk Light"/>
              </a:rPr>
              <a:t>Support Campus Safety</a:t>
            </a:r>
          </a:p>
          <a:p>
            <a:pPr marL="561340" lvl="1" indent="-280670">
              <a:lnSpc>
                <a:spcPts val="3639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HK Grotesk Light"/>
              </a:rPr>
              <a:t>Restructure Executive Board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212095"/>
            <a:ext cx="7931725" cy="1161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0"/>
              </a:lnSpc>
            </a:pPr>
            <a:r>
              <a:rPr lang="en-US" sz="7200">
                <a:solidFill>
                  <a:srgbClr val="E9DACB"/>
                </a:solidFill>
                <a:latin typeface="RoxboroughCF Bold"/>
              </a:rPr>
              <a:t>Our AFC Values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531011" y="572103"/>
            <a:ext cx="6520888" cy="6819905"/>
            <a:chOff x="0" y="0"/>
            <a:chExt cx="8694517" cy="9093206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50"/>
              <a:ext cx="8694517" cy="583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206121"/>
              <a:ext cx="8694517" cy="5887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</a:pPr>
              <a:r>
                <a:rPr lang="en-US" sz="4200">
                  <a:solidFill>
                    <a:srgbClr val="291E18"/>
                  </a:solidFill>
                  <a:latin typeface="HK Grotesk Light Bold"/>
                </a:rPr>
                <a:t>Growth and Development</a:t>
              </a:r>
            </a:p>
            <a:p>
              <a:pPr>
                <a:lnSpc>
                  <a:spcPts val="5880"/>
                </a:lnSpc>
              </a:pPr>
              <a:r>
                <a:rPr lang="en-US" sz="4200">
                  <a:solidFill>
                    <a:srgbClr val="291E18"/>
                  </a:solidFill>
                  <a:latin typeface="HK Grotesk Light Bold"/>
                </a:rPr>
                <a:t>Advocacy</a:t>
              </a:r>
            </a:p>
            <a:p>
              <a:pPr>
                <a:lnSpc>
                  <a:spcPts val="5880"/>
                </a:lnSpc>
              </a:pPr>
              <a:r>
                <a:rPr lang="en-US" sz="4200">
                  <a:solidFill>
                    <a:srgbClr val="291E18"/>
                  </a:solidFill>
                  <a:latin typeface="HK Grotesk Light Bold"/>
                </a:rPr>
                <a:t>Leadership</a:t>
              </a:r>
            </a:p>
            <a:p>
              <a:pPr>
                <a:lnSpc>
                  <a:spcPts val="5880"/>
                </a:lnSpc>
              </a:pPr>
              <a:r>
                <a:rPr lang="en-US" sz="4200">
                  <a:solidFill>
                    <a:srgbClr val="291E18"/>
                  </a:solidFill>
                  <a:latin typeface="HK Grotesk Light Bold"/>
                </a:rPr>
                <a:t>Community</a:t>
              </a:r>
            </a:p>
            <a:p>
              <a:pPr>
                <a:lnSpc>
                  <a:spcPts val="5880"/>
                </a:lnSpc>
              </a:pPr>
              <a:r>
                <a:rPr lang="en-US" sz="4200">
                  <a:solidFill>
                    <a:srgbClr val="291E18"/>
                  </a:solidFill>
                  <a:latin typeface="HK Grotesk Light Bold"/>
                </a:rPr>
                <a:t>Innovation</a:t>
              </a:r>
            </a:p>
            <a:p>
              <a:pPr>
                <a:lnSpc>
                  <a:spcPts val="5880"/>
                </a:lnSpc>
              </a:pPr>
              <a:r>
                <a:rPr lang="en-US" sz="4200">
                  <a:solidFill>
                    <a:srgbClr val="291E18"/>
                  </a:solidFill>
                  <a:latin typeface="HK Grotesk Light Bold"/>
                </a:rPr>
                <a:t>Networking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875711"/>
              <a:ext cx="3738440" cy="66540"/>
            </a:xfrm>
            <a:prstGeom prst="rect">
              <a:avLst/>
            </a:prstGeom>
            <a:solidFill>
              <a:srgbClr val="E9DACB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36884" y="3902444"/>
            <a:ext cx="12340544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408847"/>
            <a:ext cx="15718008" cy="1936876"/>
            <a:chOff x="0" y="0"/>
            <a:chExt cx="20957343" cy="2582501"/>
          </a:xfrm>
        </p:grpSpPr>
        <p:sp>
          <p:nvSpPr>
            <p:cNvPr id="4" name="TextBox 4"/>
            <p:cNvSpPr txBox="1"/>
            <p:nvPr/>
          </p:nvSpPr>
          <p:spPr>
            <a:xfrm>
              <a:off x="0" y="-66675"/>
              <a:ext cx="20957343" cy="1526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60"/>
                </a:lnSpc>
              </a:pPr>
              <a:r>
                <a:rPr lang="en-US" sz="7200">
                  <a:solidFill>
                    <a:srgbClr val="E9DACB"/>
                  </a:solidFill>
                  <a:latin typeface="RoxboroughCF Bold"/>
                </a:rPr>
                <a:t>"Leadership is Action, not Position"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58421" y="1999235"/>
              <a:ext cx="17840502" cy="583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599">
                  <a:solidFill>
                    <a:srgbClr val="E9DACB"/>
                  </a:solidFill>
                  <a:latin typeface="HK Grotesk Light"/>
                </a:rPr>
                <a:t>-Unknown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746" b="774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0133" y="7213427"/>
            <a:ext cx="15187734" cy="2434012"/>
            <a:chOff x="0" y="0"/>
            <a:chExt cx="20250312" cy="3245350"/>
          </a:xfrm>
        </p:grpSpPr>
        <p:sp>
          <p:nvSpPr>
            <p:cNvPr id="3" name="TextBox 3"/>
            <p:cNvSpPr txBox="1"/>
            <p:nvPr/>
          </p:nvSpPr>
          <p:spPr>
            <a:xfrm>
              <a:off x="0" y="-66675"/>
              <a:ext cx="20250312" cy="1526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60"/>
                </a:lnSpc>
              </a:pPr>
              <a:r>
                <a:rPr lang="en-US" sz="7200">
                  <a:solidFill>
                    <a:srgbClr val="291E18"/>
                  </a:solidFill>
                  <a:latin typeface="RoxboroughCF Bold"/>
                </a:rPr>
                <a:t>Chapters - Regions - Commissions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989140" y="2311265"/>
              <a:ext cx="14272033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HK Grotesk Light Bold"/>
                </a:rPr>
                <a:t>What are YOUR goals for 2021?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3125" b="31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71699" y="2609055"/>
            <a:ext cx="5634315" cy="5594306"/>
            <a:chOff x="0" y="0"/>
            <a:chExt cx="7512420" cy="7459075"/>
          </a:xfrm>
        </p:grpSpPr>
        <p:sp>
          <p:nvSpPr>
            <p:cNvPr id="3" name="TextBox 3"/>
            <p:cNvSpPr txBox="1"/>
            <p:nvPr/>
          </p:nvSpPr>
          <p:spPr>
            <a:xfrm>
              <a:off x="0" y="-66675"/>
              <a:ext cx="7512420" cy="310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360"/>
                </a:lnSpc>
              </a:pPr>
              <a:r>
                <a:rPr lang="en-US" sz="7200">
                  <a:solidFill>
                    <a:srgbClr val="000000"/>
                  </a:solidFill>
                  <a:latin typeface="RoxboroughCF Bold"/>
                </a:rPr>
                <a:t>SMART Goals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754273"/>
              <a:ext cx="7512420" cy="3704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80" lvl="1" indent="-345440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FFEBE9"/>
                  </a:solidFill>
                  <a:latin typeface="HK Grotesk Light"/>
                </a:rPr>
                <a:t>Specific</a:t>
              </a:r>
            </a:p>
            <a:p>
              <a:pPr marL="690880" lvl="1" indent="-345440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FFEBE9"/>
                  </a:solidFill>
                  <a:latin typeface="HK Grotesk Light"/>
                </a:rPr>
                <a:t>Measurable</a:t>
              </a:r>
            </a:p>
            <a:p>
              <a:pPr marL="690880" lvl="1" indent="-345440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FFEBE9"/>
                  </a:solidFill>
                  <a:latin typeface="HK Grotesk Light"/>
                </a:rPr>
                <a:t>Achievable</a:t>
              </a:r>
            </a:p>
            <a:p>
              <a:pPr marL="690880" lvl="1" indent="-345440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FFEBE9"/>
                  </a:solidFill>
                  <a:latin typeface="HK Grotesk Light"/>
                </a:rPr>
                <a:t>Relevant</a:t>
              </a:r>
            </a:p>
            <a:p>
              <a:pPr marL="690880" lvl="1" indent="-345440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FFEBE9"/>
                  </a:solidFill>
                  <a:latin typeface="HK Grotesk Light"/>
                </a:rPr>
                <a:t>Time-Bound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97925" y="351248"/>
            <a:ext cx="13692149" cy="95845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8296" y="2205464"/>
            <a:ext cx="6565243" cy="90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4"/>
              </a:lnSpc>
            </a:pPr>
            <a:r>
              <a:rPr lang="en-US" sz="7200">
                <a:solidFill>
                  <a:srgbClr val="000000"/>
                </a:solidFill>
                <a:latin typeface="RoxboroughCF Bold"/>
              </a:rPr>
              <a:t>Plan it Out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76956" y="3904373"/>
            <a:ext cx="4346850" cy="596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36"/>
              </a:lnSpc>
            </a:pPr>
            <a:r>
              <a:rPr lang="en-US" sz="3863" spc="200">
                <a:solidFill>
                  <a:srgbClr val="000000"/>
                </a:solidFill>
                <a:latin typeface="RoxboroughCF Bold"/>
              </a:rPr>
              <a:t>ACTIVITY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7906" y="3813592"/>
            <a:ext cx="4346850" cy="297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89"/>
              </a:lnSpc>
            </a:pPr>
            <a:endParaRPr/>
          </a:p>
          <a:p>
            <a:pPr>
              <a:lnSpc>
                <a:spcPts val="2989"/>
              </a:lnSpc>
            </a:pPr>
            <a:endParaRPr/>
          </a:p>
          <a:p>
            <a:pPr>
              <a:lnSpc>
                <a:spcPts val="2989"/>
              </a:lnSpc>
            </a:pPr>
            <a:endParaRPr/>
          </a:p>
          <a:p>
            <a:pPr>
              <a:lnSpc>
                <a:spcPts val="2989"/>
              </a:lnSpc>
            </a:pPr>
            <a:r>
              <a:rPr lang="en-US" sz="2198">
                <a:solidFill>
                  <a:srgbClr val="000000"/>
                </a:solidFill>
                <a:latin typeface="RoxboroughCF"/>
              </a:rPr>
              <a:t>Annual Goals Submitted</a:t>
            </a:r>
          </a:p>
          <a:p>
            <a:pPr>
              <a:lnSpc>
                <a:spcPts val="2989"/>
              </a:lnSpc>
            </a:pPr>
            <a:r>
              <a:rPr lang="en-US" sz="2198">
                <a:solidFill>
                  <a:srgbClr val="000000"/>
                </a:solidFill>
                <a:latin typeface="RoxboroughCF"/>
              </a:rPr>
              <a:t>Board Reports</a:t>
            </a:r>
          </a:p>
          <a:p>
            <a:pPr>
              <a:lnSpc>
                <a:spcPts val="2989"/>
              </a:lnSpc>
            </a:pPr>
            <a:r>
              <a:rPr lang="en-US" sz="2198">
                <a:solidFill>
                  <a:srgbClr val="000000"/>
                </a:solidFill>
                <a:latin typeface="RoxboroughCF"/>
              </a:rPr>
              <a:t>Board Meetings</a:t>
            </a:r>
          </a:p>
          <a:p>
            <a:pPr algn="l">
              <a:lnSpc>
                <a:spcPts val="2989"/>
              </a:lnSpc>
            </a:pPr>
            <a:r>
              <a:rPr lang="en-US" sz="2198">
                <a:solidFill>
                  <a:srgbClr val="000000"/>
                </a:solidFill>
                <a:latin typeface="RoxboroughCF"/>
              </a:rPr>
              <a:t>Events</a:t>
            </a:r>
          </a:p>
          <a:p>
            <a:pPr algn="l">
              <a:lnSpc>
                <a:spcPts val="2989"/>
              </a:lnSpc>
            </a:pPr>
            <a:r>
              <a:rPr lang="en-US" sz="2198">
                <a:solidFill>
                  <a:srgbClr val="000000"/>
                </a:solidFill>
                <a:latin typeface="RoxboroughCF"/>
              </a:rPr>
              <a:t>End of Year Books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93611" y="3904373"/>
            <a:ext cx="1948588" cy="596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36"/>
              </a:lnSpc>
            </a:pPr>
            <a:r>
              <a:rPr lang="en-US" sz="3863" spc="200">
                <a:solidFill>
                  <a:srgbClr val="000000"/>
                </a:solidFill>
                <a:latin typeface="RoxboroughCF Bold"/>
              </a:rPr>
              <a:t>DATE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70918" y="4861877"/>
            <a:ext cx="3705963" cy="194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RoxboroughCF"/>
              </a:rPr>
              <a:t>March 1</a:t>
            </a:r>
          </a:p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RoxboroughCF"/>
              </a:rPr>
              <a:t>Prior to each meeting</a:t>
            </a:r>
          </a:p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RoxboroughCF"/>
              </a:rPr>
              <a:t>Quarterly (4/21 &amp; 7/28)</a:t>
            </a:r>
          </a:p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RoxboroughCF"/>
              </a:rPr>
              <a:t>Monthly/Bi-Monthly</a:t>
            </a:r>
          </a:p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RoxboroughCF"/>
              </a:rPr>
              <a:t>June/October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3086" y="8510270"/>
            <a:ext cx="13741829" cy="74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FFEBE9"/>
                </a:solidFill>
                <a:latin typeface="RoxboroughCF Bold"/>
              </a:rPr>
              <a:t>Don't be an army of one - build your team!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7935" b="17935"/>
          <a:stretch>
            <a:fillRect/>
          </a:stretch>
        </p:blipFill>
        <p:spPr>
          <a:xfrm>
            <a:off x="1085093" y="1028700"/>
            <a:ext cx="16117814" cy="65182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Custom</PresentationFormat>
  <Paragraphs>74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RoxboroughCF Bold</vt:lpstr>
      <vt:lpstr>HK Grotesk Light Bold</vt:lpstr>
      <vt:lpstr>HK Grotesk Light</vt:lpstr>
      <vt:lpstr>Arial</vt:lpstr>
      <vt:lpstr>RoxboroughCF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Planning &amp; Development</dc:title>
  <cp:lastModifiedBy>Sharlee Whiddon</cp:lastModifiedBy>
  <cp:revision>1</cp:revision>
  <dcterms:created xsi:type="dcterms:W3CDTF">2006-08-16T00:00:00Z</dcterms:created>
  <dcterms:modified xsi:type="dcterms:W3CDTF">2021-02-02T16:33:13Z</dcterms:modified>
  <dc:identifier>DAETOmxRioI</dc:identifier>
</cp:coreProperties>
</file>