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307" r:id="rId5"/>
    <p:sldId id="265" r:id="rId6"/>
    <p:sldId id="268" r:id="rId7"/>
    <p:sldId id="269" r:id="rId8"/>
    <p:sldId id="270" r:id="rId9"/>
    <p:sldId id="271" r:id="rId10"/>
    <p:sldId id="273" r:id="rId11"/>
    <p:sldId id="275" r:id="rId12"/>
    <p:sldId id="276" r:id="rId13"/>
    <p:sldId id="279" r:id="rId14"/>
    <p:sldId id="299" r:id="rId15"/>
    <p:sldId id="301" r:id="rId16"/>
    <p:sldId id="303" r:id="rId17"/>
    <p:sldId id="284" r:id="rId18"/>
    <p:sldId id="285" r:id="rId19"/>
    <p:sldId id="306" r:id="rId20"/>
    <p:sldId id="293" r:id="rId21"/>
    <p:sldId id="289" r:id="rId22"/>
    <p:sldId id="286" r:id="rId23"/>
    <p:sldId id="30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67CAEF-2A66-4033-B1AE-DFE00CE3150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4_2" csCatId="accent4" phldr="1"/>
      <dgm:spPr/>
      <dgm:t>
        <a:bodyPr/>
        <a:lstStyle/>
        <a:p>
          <a:endParaRPr lang="en-US"/>
        </a:p>
      </dgm:t>
    </dgm:pt>
    <dgm:pt modelId="{ED5FB41B-206F-4818-8B69-05AEE4E5C2DD}">
      <dgm:prSet custT="1"/>
      <dgm:spPr/>
      <dgm:t>
        <a:bodyPr/>
        <a:lstStyle/>
        <a:p>
          <a:pPr>
            <a:spcAft>
              <a:spcPts val="0"/>
            </a:spcAft>
            <a:defRPr cap="all"/>
          </a:pPr>
          <a:r>
            <a:rPr lang="en-US" sz="1600" dirty="0"/>
            <a:t>Overview: </a:t>
          </a:r>
        </a:p>
        <a:p>
          <a:pPr>
            <a:spcAft>
              <a:spcPts val="0"/>
            </a:spcAft>
            <a:defRPr cap="all"/>
          </a:pPr>
          <a:r>
            <a:rPr lang="en-US" sz="1600" dirty="0"/>
            <a:t>PBSC </a:t>
          </a:r>
        </a:p>
        <a:p>
          <a:pPr>
            <a:spcAft>
              <a:spcPts val="0"/>
            </a:spcAft>
            <a:defRPr cap="all"/>
          </a:pPr>
          <a:r>
            <a:rPr lang="en-US" sz="1600" dirty="0"/>
            <a:t>New Faculty Experience</a:t>
          </a:r>
        </a:p>
      </dgm:t>
    </dgm:pt>
    <dgm:pt modelId="{B19BA5ED-C8DF-4B0E-B215-03AFB29F179F}" type="parTrans" cxnId="{0EBB18BC-010E-4006-BF7F-2B635624F719}">
      <dgm:prSet/>
      <dgm:spPr/>
      <dgm:t>
        <a:bodyPr/>
        <a:lstStyle/>
        <a:p>
          <a:endParaRPr lang="en-US" sz="2400"/>
        </a:p>
      </dgm:t>
    </dgm:pt>
    <dgm:pt modelId="{3605F184-8C45-41F5-A98A-6AB0ED55D165}" type="sibTrans" cxnId="{0EBB18BC-010E-4006-BF7F-2B635624F719}">
      <dgm:prSet/>
      <dgm:spPr/>
      <dgm:t>
        <a:bodyPr/>
        <a:lstStyle/>
        <a:p>
          <a:endParaRPr lang="en-US" sz="2400"/>
        </a:p>
      </dgm:t>
    </dgm:pt>
    <dgm:pt modelId="{278D2DB1-B659-4BA8-8BB4-1C4E90ACD02D}">
      <dgm:prSet custT="1"/>
      <dgm:spPr/>
      <dgm:t>
        <a:bodyPr/>
        <a:lstStyle/>
        <a:p>
          <a:pPr>
            <a:spcAft>
              <a:spcPts val="0"/>
            </a:spcAft>
            <a:defRPr cap="all"/>
          </a:pPr>
          <a:r>
            <a:rPr lang="en-US" sz="1600" dirty="0"/>
            <a:t>Steps in Creating Your Own </a:t>
          </a:r>
        </a:p>
        <a:p>
          <a:pPr>
            <a:spcAft>
              <a:spcPts val="0"/>
            </a:spcAft>
            <a:defRPr cap="all"/>
          </a:pPr>
          <a:r>
            <a:rPr lang="en-US" sz="1600" dirty="0"/>
            <a:t>(with pauses for brainstorming)</a:t>
          </a:r>
        </a:p>
      </dgm:t>
    </dgm:pt>
    <dgm:pt modelId="{861F641C-E2A8-49AE-90DD-4FDB7011E389}" type="parTrans" cxnId="{2DB8ACB9-686C-4B44-BF19-148817BC84DC}">
      <dgm:prSet/>
      <dgm:spPr/>
      <dgm:t>
        <a:bodyPr/>
        <a:lstStyle/>
        <a:p>
          <a:endParaRPr lang="en-US" sz="2400"/>
        </a:p>
      </dgm:t>
    </dgm:pt>
    <dgm:pt modelId="{55386A54-6FFC-4C7B-AB46-DE8D619D9A72}" type="sibTrans" cxnId="{2DB8ACB9-686C-4B44-BF19-148817BC84DC}">
      <dgm:prSet/>
      <dgm:spPr/>
      <dgm:t>
        <a:bodyPr/>
        <a:lstStyle/>
        <a:p>
          <a:endParaRPr lang="en-US" sz="2400"/>
        </a:p>
      </dgm:t>
    </dgm:pt>
    <dgm:pt modelId="{BA5B1F0A-94EE-40A4-A909-036D1F4E46A1}">
      <dgm:prSet custT="1"/>
      <dgm:spPr/>
      <dgm:t>
        <a:bodyPr/>
        <a:lstStyle/>
        <a:p>
          <a:pPr>
            <a:defRPr cap="all"/>
          </a:pPr>
          <a:r>
            <a:rPr lang="en-US" sz="1600" dirty="0"/>
            <a:t>Faculty Testimony</a:t>
          </a:r>
        </a:p>
      </dgm:t>
    </dgm:pt>
    <dgm:pt modelId="{170BCDA8-6A3F-4C97-AEF1-BDE4DD5AC487}" type="parTrans" cxnId="{29EB03E6-6E45-4185-8155-48A1D0A8324B}">
      <dgm:prSet/>
      <dgm:spPr/>
      <dgm:t>
        <a:bodyPr/>
        <a:lstStyle/>
        <a:p>
          <a:endParaRPr lang="en-US" sz="2400"/>
        </a:p>
      </dgm:t>
    </dgm:pt>
    <dgm:pt modelId="{3135E051-C497-4AA5-989F-3E7FEBFD6A1E}" type="sibTrans" cxnId="{29EB03E6-6E45-4185-8155-48A1D0A8324B}">
      <dgm:prSet/>
      <dgm:spPr/>
      <dgm:t>
        <a:bodyPr/>
        <a:lstStyle/>
        <a:p>
          <a:endParaRPr lang="en-US" sz="2400"/>
        </a:p>
      </dgm:t>
    </dgm:pt>
    <dgm:pt modelId="{E7660E5B-7D77-4F34-AF06-38954A0F2ED9}">
      <dgm:prSet custT="1"/>
      <dgm:spPr/>
      <dgm:t>
        <a:bodyPr/>
        <a:lstStyle/>
        <a:p>
          <a:pPr>
            <a:defRPr cap="all"/>
          </a:pPr>
          <a:r>
            <a:rPr lang="en-US" sz="1600" dirty="0"/>
            <a:t>Questions and Answers</a:t>
          </a:r>
        </a:p>
      </dgm:t>
    </dgm:pt>
    <dgm:pt modelId="{6141ECF8-352F-4888-8155-38B4FC5A12BA}" type="parTrans" cxnId="{1A2D72E8-EA82-4C3C-B85E-B5DE8B8ED627}">
      <dgm:prSet/>
      <dgm:spPr/>
      <dgm:t>
        <a:bodyPr/>
        <a:lstStyle/>
        <a:p>
          <a:endParaRPr lang="en-US" sz="2400"/>
        </a:p>
      </dgm:t>
    </dgm:pt>
    <dgm:pt modelId="{B078E3AD-E558-4D2E-A652-0F34927D682D}" type="sibTrans" cxnId="{1A2D72E8-EA82-4C3C-B85E-B5DE8B8ED627}">
      <dgm:prSet/>
      <dgm:spPr/>
      <dgm:t>
        <a:bodyPr/>
        <a:lstStyle/>
        <a:p>
          <a:endParaRPr lang="en-US" sz="2400"/>
        </a:p>
      </dgm:t>
    </dgm:pt>
    <dgm:pt modelId="{1D6BBB3B-F3CB-4B8E-8448-FF6EF096F44C}" type="pres">
      <dgm:prSet presAssocID="{8767CAEF-2A66-4033-B1AE-DFE00CE3150E}" presName="root" presStyleCnt="0">
        <dgm:presLayoutVars>
          <dgm:dir/>
          <dgm:resizeHandles val="exact"/>
        </dgm:presLayoutVars>
      </dgm:prSet>
      <dgm:spPr/>
    </dgm:pt>
    <dgm:pt modelId="{43E1E405-EDA2-4127-9802-4EBA745ED01A}" type="pres">
      <dgm:prSet presAssocID="{ED5FB41B-206F-4818-8B69-05AEE4E5C2DD}" presName="compNode" presStyleCnt="0"/>
      <dgm:spPr/>
    </dgm:pt>
    <dgm:pt modelId="{D6F7B987-CE78-4671-8E13-3F5E000E26EB}" type="pres">
      <dgm:prSet presAssocID="{ED5FB41B-206F-4818-8B69-05AEE4E5C2DD}" presName="iconBgRect" presStyleLbl="bgShp" presStyleIdx="0" presStyleCnt="4"/>
      <dgm:spPr/>
    </dgm:pt>
    <dgm:pt modelId="{AB1B0BE0-0AA7-45C8-9BAE-5D8978D9E597}" type="pres">
      <dgm:prSet presAssocID="{ED5FB41B-206F-4818-8B69-05AEE4E5C2D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66ACC1B-3522-4B9D-8523-C35717CF3D23}" type="pres">
      <dgm:prSet presAssocID="{ED5FB41B-206F-4818-8B69-05AEE4E5C2DD}" presName="spaceRect" presStyleCnt="0"/>
      <dgm:spPr/>
    </dgm:pt>
    <dgm:pt modelId="{120F6C2E-9A4E-4ADF-A58E-138D38B51F42}" type="pres">
      <dgm:prSet presAssocID="{ED5FB41B-206F-4818-8B69-05AEE4E5C2DD}" presName="textRect" presStyleLbl="revTx" presStyleIdx="0" presStyleCnt="4">
        <dgm:presLayoutVars>
          <dgm:chMax val="1"/>
          <dgm:chPref val="1"/>
        </dgm:presLayoutVars>
      </dgm:prSet>
      <dgm:spPr/>
    </dgm:pt>
    <dgm:pt modelId="{4846726D-4946-4243-B224-342F05058943}" type="pres">
      <dgm:prSet presAssocID="{3605F184-8C45-41F5-A98A-6AB0ED55D165}" presName="sibTrans" presStyleCnt="0"/>
      <dgm:spPr/>
    </dgm:pt>
    <dgm:pt modelId="{B77A059D-B13B-4886-B8A8-D86D1EE21483}" type="pres">
      <dgm:prSet presAssocID="{278D2DB1-B659-4BA8-8BB4-1C4E90ACD02D}" presName="compNode" presStyleCnt="0"/>
      <dgm:spPr/>
    </dgm:pt>
    <dgm:pt modelId="{4350D4A2-3965-49D6-99E5-AEC994A992C4}" type="pres">
      <dgm:prSet presAssocID="{278D2DB1-B659-4BA8-8BB4-1C4E90ACD02D}" presName="iconBgRect" presStyleLbl="bgShp" presStyleIdx="1" presStyleCnt="4"/>
      <dgm:spPr/>
    </dgm:pt>
    <dgm:pt modelId="{D32450AE-1873-4E76-AB30-8F1DCBFE30A3}" type="pres">
      <dgm:prSet presAssocID="{278D2DB1-B659-4BA8-8BB4-1C4E90ACD02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5A881326-E92C-45E9-9641-692829114023}" type="pres">
      <dgm:prSet presAssocID="{278D2DB1-B659-4BA8-8BB4-1C4E90ACD02D}" presName="spaceRect" presStyleCnt="0"/>
      <dgm:spPr/>
    </dgm:pt>
    <dgm:pt modelId="{81A11195-0FAA-48CB-84FF-13F1107BCADE}" type="pres">
      <dgm:prSet presAssocID="{278D2DB1-B659-4BA8-8BB4-1C4E90ACD02D}" presName="textRect" presStyleLbl="revTx" presStyleIdx="1" presStyleCnt="4">
        <dgm:presLayoutVars>
          <dgm:chMax val="1"/>
          <dgm:chPref val="1"/>
        </dgm:presLayoutVars>
      </dgm:prSet>
      <dgm:spPr/>
    </dgm:pt>
    <dgm:pt modelId="{78B1D301-4E48-478B-A940-0F4E56371842}" type="pres">
      <dgm:prSet presAssocID="{55386A54-6FFC-4C7B-AB46-DE8D619D9A72}" presName="sibTrans" presStyleCnt="0"/>
      <dgm:spPr/>
    </dgm:pt>
    <dgm:pt modelId="{568EB18F-3F8C-42A5-980D-3E1D18C5E6A7}" type="pres">
      <dgm:prSet presAssocID="{BA5B1F0A-94EE-40A4-A909-036D1F4E46A1}" presName="compNode" presStyleCnt="0"/>
      <dgm:spPr/>
    </dgm:pt>
    <dgm:pt modelId="{2E02CD87-176F-49DE-B12A-13D1DC0E7138}" type="pres">
      <dgm:prSet presAssocID="{BA5B1F0A-94EE-40A4-A909-036D1F4E46A1}" presName="iconBgRect" presStyleLbl="bgShp" presStyleIdx="2" presStyleCnt="4"/>
      <dgm:spPr/>
    </dgm:pt>
    <dgm:pt modelId="{D34F4AB1-C99B-419A-A14B-E2BFFD6B1BB1}" type="pres">
      <dgm:prSet presAssocID="{BA5B1F0A-94EE-40A4-A909-036D1F4E46A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FC695B99-96BF-4176-BC57-6EC12C349A75}" type="pres">
      <dgm:prSet presAssocID="{BA5B1F0A-94EE-40A4-A909-036D1F4E46A1}" presName="spaceRect" presStyleCnt="0"/>
      <dgm:spPr/>
    </dgm:pt>
    <dgm:pt modelId="{7C200FAA-A723-4497-9427-B2779FB2C54B}" type="pres">
      <dgm:prSet presAssocID="{BA5B1F0A-94EE-40A4-A909-036D1F4E46A1}" presName="textRect" presStyleLbl="revTx" presStyleIdx="2" presStyleCnt="4">
        <dgm:presLayoutVars>
          <dgm:chMax val="1"/>
          <dgm:chPref val="1"/>
        </dgm:presLayoutVars>
      </dgm:prSet>
      <dgm:spPr/>
    </dgm:pt>
    <dgm:pt modelId="{982BCA29-9021-4460-BB42-3594A8068050}" type="pres">
      <dgm:prSet presAssocID="{3135E051-C497-4AA5-989F-3E7FEBFD6A1E}" presName="sibTrans" presStyleCnt="0"/>
      <dgm:spPr/>
    </dgm:pt>
    <dgm:pt modelId="{3B779C0D-BFEC-4693-A153-5F5B7DA34B45}" type="pres">
      <dgm:prSet presAssocID="{E7660E5B-7D77-4F34-AF06-38954A0F2ED9}" presName="compNode" presStyleCnt="0"/>
      <dgm:spPr/>
    </dgm:pt>
    <dgm:pt modelId="{EEEFEE01-5BDC-4694-9B03-A7549A218589}" type="pres">
      <dgm:prSet presAssocID="{E7660E5B-7D77-4F34-AF06-38954A0F2ED9}" presName="iconBgRect" presStyleLbl="bgShp" presStyleIdx="3" presStyleCnt="4"/>
      <dgm:spPr/>
    </dgm:pt>
    <dgm:pt modelId="{E905A612-E946-4DF4-9E78-DB36AF0220B6}" type="pres">
      <dgm:prSet presAssocID="{E7660E5B-7D77-4F34-AF06-38954A0F2ED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C585A1A4-2CED-42AD-AAD6-FFA16F3E51C5}" type="pres">
      <dgm:prSet presAssocID="{E7660E5B-7D77-4F34-AF06-38954A0F2ED9}" presName="spaceRect" presStyleCnt="0"/>
      <dgm:spPr/>
    </dgm:pt>
    <dgm:pt modelId="{735F768C-2193-4E08-B279-9DAEBD0841B4}" type="pres">
      <dgm:prSet presAssocID="{E7660E5B-7D77-4F34-AF06-38954A0F2ED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3D3AE29-4B62-4223-9D03-0EE58DEF9915}" type="presOf" srcId="{278D2DB1-B659-4BA8-8BB4-1C4E90ACD02D}" destId="{81A11195-0FAA-48CB-84FF-13F1107BCADE}" srcOrd="0" destOrd="0" presId="urn:microsoft.com/office/officeart/2018/5/layout/IconCircleLabelList"/>
    <dgm:cxn modelId="{8FEA775B-0F39-4D01-A032-79581E7DF743}" type="presOf" srcId="{8767CAEF-2A66-4033-B1AE-DFE00CE3150E}" destId="{1D6BBB3B-F3CB-4B8E-8448-FF6EF096F44C}" srcOrd="0" destOrd="0" presId="urn:microsoft.com/office/officeart/2018/5/layout/IconCircleLabelList"/>
    <dgm:cxn modelId="{97A11652-AA63-4C3E-8B03-94127A484468}" type="presOf" srcId="{BA5B1F0A-94EE-40A4-A909-036D1F4E46A1}" destId="{7C200FAA-A723-4497-9427-B2779FB2C54B}" srcOrd="0" destOrd="0" presId="urn:microsoft.com/office/officeart/2018/5/layout/IconCircleLabelList"/>
    <dgm:cxn modelId="{4E2A5BA2-8ABA-4A43-A759-7BD83626E231}" type="presOf" srcId="{ED5FB41B-206F-4818-8B69-05AEE4E5C2DD}" destId="{120F6C2E-9A4E-4ADF-A58E-138D38B51F42}" srcOrd="0" destOrd="0" presId="urn:microsoft.com/office/officeart/2018/5/layout/IconCircleLabelList"/>
    <dgm:cxn modelId="{94CD33AB-6545-4AE0-BA3E-CC751CE104CC}" type="presOf" srcId="{E7660E5B-7D77-4F34-AF06-38954A0F2ED9}" destId="{735F768C-2193-4E08-B279-9DAEBD0841B4}" srcOrd="0" destOrd="0" presId="urn:microsoft.com/office/officeart/2018/5/layout/IconCircleLabelList"/>
    <dgm:cxn modelId="{2DB8ACB9-686C-4B44-BF19-148817BC84DC}" srcId="{8767CAEF-2A66-4033-B1AE-DFE00CE3150E}" destId="{278D2DB1-B659-4BA8-8BB4-1C4E90ACD02D}" srcOrd="1" destOrd="0" parTransId="{861F641C-E2A8-49AE-90DD-4FDB7011E389}" sibTransId="{55386A54-6FFC-4C7B-AB46-DE8D619D9A72}"/>
    <dgm:cxn modelId="{0EBB18BC-010E-4006-BF7F-2B635624F719}" srcId="{8767CAEF-2A66-4033-B1AE-DFE00CE3150E}" destId="{ED5FB41B-206F-4818-8B69-05AEE4E5C2DD}" srcOrd="0" destOrd="0" parTransId="{B19BA5ED-C8DF-4B0E-B215-03AFB29F179F}" sibTransId="{3605F184-8C45-41F5-A98A-6AB0ED55D165}"/>
    <dgm:cxn modelId="{29EB03E6-6E45-4185-8155-48A1D0A8324B}" srcId="{8767CAEF-2A66-4033-B1AE-DFE00CE3150E}" destId="{BA5B1F0A-94EE-40A4-A909-036D1F4E46A1}" srcOrd="2" destOrd="0" parTransId="{170BCDA8-6A3F-4C97-AEF1-BDE4DD5AC487}" sibTransId="{3135E051-C497-4AA5-989F-3E7FEBFD6A1E}"/>
    <dgm:cxn modelId="{1A2D72E8-EA82-4C3C-B85E-B5DE8B8ED627}" srcId="{8767CAEF-2A66-4033-B1AE-DFE00CE3150E}" destId="{E7660E5B-7D77-4F34-AF06-38954A0F2ED9}" srcOrd="3" destOrd="0" parTransId="{6141ECF8-352F-4888-8155-38B4FC5A12BA}" sibTransId="{B078E3AD-E558-4D2E-A652-0F34927D682D}"/>
    <dgm:cxn modelId="{7184D677-D65B-441E-90E7-2004CB6C37CA}" type="presParOf" srcId="{1D6BBB3B-F3CB-4B8E-8448-FF6EF096F44C}" destId="{43E1E405-EDA2-4127-9802-4EBA745ED01A}" srcOrd="0" destOrd="0" presId="urn:microsoft.com/office/officeart/2018/5/layout/IconCircleLabelList"/>
    <dgm:cxn modelId="{CB20BF52-3226-4498-B271-38A59FBF81F7}" type="presParOf" srcId="{43E1E405-EDA2-4127-9802-4EBA745ED01A}" destId="{D6F7B987-CE78-4671-8E13-3F5E000E26EB}" srcOrd="0" destOrd="0" presId="urn:microsoft.com/office/officeart/2018/5/layout/IconCircleLabelList"/>
    <dgm:cxn modelId="{C25BEC89-1571-4565-9747-1962118863D6}" type="presParOf" srcId="{43E1E405-EDA2-4127-9802-4EBA745ED01A}" destId="{AB1B0BE0-0AA7-45C8-9BAE-5D8978D9E597}" srcOrd="1" destOrd="0" presId="urn:microsoft.com/office/officeart/2018/5/layout/IconCircleLabelList"/>
    <dgm:cxn modelId="{606D00EE-09DD-4C72-9EB7-3CBC1FCAB8A6}" type="presParOf" srcId="{43E1E405-EDA2-4127-9802-4EBA745ED01A}" destId="{566ACC1B-3522-4B9D-8523-C35717CF3D23}" srcOrd="2" destOrd="0" presId="urn:microsoft.com/office/officeart/2018/5/layout/IconCircleLabelList"/>
    <dgm:cxn modelId="{8161B628-098D-49EA-8264-73135F901DB4}" type="presParOf" srcId="{43E1E405-EDA2-4127-9802-4EBA745ED01A}" destId="{120F6C2E-9A4E-4ADF-A58E-138D38B51F42}" srcOrd="3" destOrd="0" presId="urn:microsoft.com/office/officeart/2018/5/layout/IconCircleLabelList"/>
    <dgm:cxn modelId="{90568670-5343-4AA3-8A61-08A34273D932}" type="presParOf" srcId="{1D6BBB3B-F3CB-4B8E-8448-FF6EF096F44C}" destId="{4846726D-4946-4243-B224-342F05058943}" srcOrd="1" destOrd="0" presId="urn:microsoft.com/office/officeart/2018/5/layout/IconCircleLabelList"/>
    <dgm:cxn modelId="{CC515245-8FBF-4D44-9F62-14203B4634C3}" type="presParOf" srcId="{1D6BBB3B-F3CB-4B8E-8448-FF6EF096F44C}" destId="{B77A059D-B13B-4886-B8A8-D86D1EE21483}" srcOrd="2" destOrd="0" presId="urn:microsoft.com/office/officeart/2018/5/layout/IconCircleLabelList"/>
    <dgm:cxn modelId="{A73E727E-6CAF-471E-AFBA-B5DFEAD9D8E5}" type="presParOf" srcId="{B77A059D-B13B-4886-B8A8-D86D1EE21483}" destId="{4350D4A2-3965-49D6-99E5-AEC994A992C4}" srcOrd="0" destOrd="0" presId="urn:microsoft.com/office/officeart/2018/5/layout/IconCircleLabelList"/>
    <dgm:cxn modelId="{2493D50D-2383-412F-BF36-73927FA60522}" type="presParOf" srcId="{B77A059D-B13B-4886-B8A8-D86D1EE21483}" destId="{D32450AE-1873-4E76-AB30-8F1DCBFE30A3}" srcOrd="1" destOrd="0" presId="urn:microsoft.com/office/officeart/2018/5/layout/IconCircleLabelList"/>
    <dgm:cxn modelId="{D0D04D8E-8A35-427D-9719-93395B3ECF58}" type="presParOf" srcId="{B77A059D-B13B-4886-B8A8-D86D1EE21483}" destId="{5A881326-E92C-45E9-9641-692829114023}" srcOrd="2" destOrd="0" presId="urn:microsoft.com/office/officeart/2018/5/layout/IconCircleLabelList"/>
    <dgm:cxn modelId="{486F75E1-408E-449E-97D3-4BA0BF289365}" type="presParOf" srcId="{B77A059D-B13B-4886-B8A8-D86D1EE21483}" destId="{81A11195-0FAA-48CB-84FF-13F1107BCADE}" srcOrd="3" destOrd="0" presId="urn:microsoft.com/office/officeart/2018/5/layout/IconCircleLabelList"/>
    <dgm:cxn modelId="{759CF5EC-EDD1-4EBE-B4A1-AE12C71FEB52}" type="presParOf" srcId="{1D6BBB3B-F3CB-4B8E-8448-FF6EF096F44C}" destId="{78B1D301-4E48-478B-A940-0F4E56371842}" srcOrd="3" destOrd="0" presId="urn:microsoft.com/office/officeart/2018/5/layout/IconCircleLabelList"/>
    <dgm:cxn modelId="{CC553C58-542C-46E6-97DA-7D21F92C4F79}" type="presParOf" srcId="{1D6BBB3B-F3CB-4B8E-8448-FF6EF096F44C}" destId="{568EB18F-3F8C-42A5-980D-3E1D18C5E6A7}" srcOrd="4" destOrd="0" presId="urn:microsoft.com/office/officeart/2018/5/layout/IconCircleLabelList"/>
    <dgm:cxn modelId="{CB578BF7-03A5-454D-80BB-68AF182C4DDB}" type="presParOf" srcId="{568EB18F-3F8C-42A5-980D-3E1D18C5E6A7}" destId="{2E02CD87-176F-49DE-B12A-13D1DC0E7138}" srcOrd="0" destOrd="0" presId="urn:microsoft.com/office/officeart/2018/5/layout/IconCircleLabelList"/>
    <dgm:cxn modelId="{69CD7208-8AE0-4F0E-9DFA-2B46CFEABECB}" type="presParOf" srcId="{568EB18F-3F8C-42A5-980D-3E1D18C5E6A7}" destId="{D34F4AB1-C99B-419A-A14B-E2BFFD6B1BB1}" srcOrd="1" destOrd="0" presId="urn:microsoft.com/office/officeart/2018/5/layout/IconCircleLabelList"/>
    <dgm:cxn modelId="{0224CA5F-D9E2-428E-8D0A-B01387306B34}" type="presParOf" srcId="{568EB18F-3F8C-42A5-980D-3E1D18C5E6A7}" destId="{FC695B99-96BF-4176-BC57-6EC12C349A75}" srcOrd="2" destOrd="0" presId="urn:microsoft.com/office/officeart/2018/5/layout/IconCircleLabelList"/>
    <dgm:cxn modelId="{9D404C59-1DFF-4A11-AE9F-0D8B2F01D48D}" type="presParOf" srcId="{568EB18F-3F8C-42A5-980D-3E1D18C5E6A7}" destId="{7C200FAA-A723-4497-9427-B2779FB2C54B}" srcOrd="3" destOrd="0" presId="urn:microsoft.com/office/officeart/2018/5/layout/IconCircleLabelList"/>
    <dgm:cxn modelId="{74C37D82-4540-4566-A1FC-64A0F60A6601}" type="presParOf" srcId="{1D6BBB3B-F3CB-4B8E-8448-FF6EF096F44C}" destId="{982BCA29-9021-4460-BB42-3594A8068050}" srcOrd="5" destOrd="0" presId="urn:microsoft.com/office/officeart/2018/5/layout/IconCircleLabelList"/>
    <dgm:cxn modelId="{2B5942DB-70F9-47D2-94EA-1C22B8FD0A65}" type="presParOf" srcId="{1D6BBB3B-F3CB-4B8E-8448-FF6EF096F44C}" destId="{3B779C0D-BFEC-4693-A153-5F5B7DA34B45}" srcOrd="6" destOrd="0" presId="urn:microsoft.com/office/officeart/2018/5/layout/IconCircleLabelList"/>
    <dgm:cxn modelId="{9E319DF6-AB1E-4333-9BFC-939596A001A5}" type="presParOf" srcId="{3B779C0D-BFEC-4693-A153-5F5B7DA34B45}" destId="{EEEFEE01-5BDC-4694-9B03-A7549A218589}" srcOrd="0" destOrd="0" presId="urn:microsoft.com/office/officeart/2018/5/layout/IconCircleLabelList"/>
    <dgm:cxn modelId="{228C951E-BFDD-45D6-9E1B-880CDDB8AD61}" type="presParOf" srcId="{3B779C0D-BFEC-4693-A153-5F5B7DA34B45}" destId="{E905A612-E946-4DF4-9E78-DB36AF0220B6}" srcOrd="1" destOrd="0" presId="urn:microsoft.com/office/officeart/2018/5/layout/IconCircleLabelList"/>
    <dgm:cxn modelId="{CE3A8ECF-E6E7-4E4B-B413-76926A0679A3}" type="presParOf" srcId="{3B779C0D-BFEC-4693-A153-5F5B7DA34B45}" destId="{C585A1A4-2CED-42AD-AAD6-FFA16F3E51C5}" srcOrd="2" destOrd="0" presId="urn:microsoft.com/office/officeart/2018/5/layout/IconCircleLabelList"/>
    <dgm:cxn modelId="{882B79FB-DE73-4494-8A4A-3CBAD8D30578}" type="presParOf" srcId="{3B779C0D-BFEC-4693-A153-5F5B7DA34B45}" destId="{735F768C-2193-4E08-B279-9DAEBD0841B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7B987-CE78-4671-8E13-3F5E000E26EB}">
      <dsp:nvSpPr>
        <dsp:cNvPr id="0" name=""/>
        <dsp:cNvSpPr/>
      </dsp:nvSpPr>
      <dsp:spPr>
        <a:xfrm>
          <a:off x="327659" y="475662"/>
          <a:ext cx="1022941" cy="10229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B0BE0-0AA7-45C8-9BAE-5D8978D9E597}">
      <dsp:nvSpPr>
        <dsp:cNvPr id="0" name=""/>
        <dsp:cNvSpPr/>
      </dsp:nvSpPr>
      <dsp:spPr>
        <a:xfrm>
          <a:off x="545663" y="693666"/>
          <a:ext cx="586933" cy="5869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F6C2E-9A4E-4ADF-A58E-138D38B51F42}">
      <dsp:nvSpPr>
        <dsp:cNvPr id="0" name=""/>
        <dsp:cNvSpPr/>
      </dsp:nvSpPr>
      <dsp:spPr>
        <a:xfrm>
          <a:off x="653" y="1817224"/>
          <a:ext cx="1676953" cy="838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defRPr cap="all"/>
          </a:pPr>
          <a:r>
            <a:rPr lang="en-US" sz="1600" kern="1200" dirty="0"/>
            <a:t>Overview: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defRPr cap="all"/>
          </a:pPr>
          <a:r>
            <a:rPr lang="en-US" sz="1600" kern="1200" dirty="0"/>
            <a:t>PBSC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defRPr cap="all"/>
          </a:pPr>
          <a:r>
            <a:rPr lang="en-US" sz="1600" kern="1200" dirty="0"/>
            <a:t>New Faculty Experience</a:t>
          </a:r>
        </a:p>
      </dsp:txBody>
      <dsp:txXfrm>
        <a:off x="653" y="1817224"/>
        <a:ext cx="1676953" cy="838476"/>
      </dsp:txXfrm>
    </dsp:sp>
    <dsp:sp modelId="{4350D4A2-3965-49D6-99E5-AEC994A992C4}">
      <dsp:nvSpPr>
        <dsp:cNvPr id="0" name=""/>
        <dsp:cNvSpPr/>
      </dsp:nvSpPr>
      <dsp:spPr>
        <a:xfrm>
          <a:off x="2298079" y="475662"/>
          <a:ext cx="1022941" cy="10229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450AE-1873-4E76-AB30-8F1DCBFE30A3}">
      <dsp:nvSpPr>
        <dsp:cNvPr id="0" name=""/>
        <dsp:cNvSpPr/>
      </dsp:nvSpPr>
      <dsp:spPr>
        <a:xfrm>
          <a:off x="2516083" y="693666"/>
          <a:ext cx="586933" cy="5869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11195-0FAA-48CB-84FF-13F1107BCADE}">
      <dsp:nvSpPr>
        <dsp:cNvPr id="0" name=""/>
        <dsp:cNvSpPr/>
      </dsp:nvSpPr>
      <dsp:spPr>
        <a:xfrm>
          <a:off x="1971073" y="1817224"/>
          <a:ext cx="1676953" cy="838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defRPr cap="all"/>
          </a:pPr>
          <a:r>
            <a:rPr lang="en-US" sz="1600" kern="1200" dirty="0"/>
            <a:t>Steps in Creating Your Own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defRPr cap="all"/>
          </a:pPr>
          <a:r>
            <a:rPr lang="en-US" sz="1600" kern="1200" dirty="0"/>
            <a:t>(with pauses for brainstorming)</a:t>
          </a:r>
        </a:p>
      </dsp:txBody>
      <dsp:txXfrm>
        <a:off x="1971073" y="1817224"/>
        <a:ext cx="1676953" cy="838476"/>
      </dsp:txXfrm>
    </dsp:sp>
    <dsp:sp modelId="{2E02CD87-176F-49DE-B12A-13D1DC0E7138}">
      <dsp:nvSpPr>
        <dsp:cNvPr id="0" name=""/>
        <dsp:cNvSpPr/>
      </dsp:nvSpPr>
      <dsp:spPr>
        <a:xfrm>
          <a:off x="4268499" y="475662"/>
          <a:ext cx="1022941" cy="10229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4F4AB1-C99B-419A-A14B-E2BFFD6B1BB1}">
      <dsp:nvSpPr>
        <dsp:cNvPr id="0" name=""/>
        <dsp:cNvSpPr/>
      </dsp:nvSpPr>
      <dsp:spPr>
        <a:xfrm>
          <a:off x="4486503" y="693666"/>
          <a:ext cx="586933" cy="5869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00FAA-A723-4497-9427-B2779FB2C54B}">
      <dsp:nvSpPr>
        <dsp:cNvPr id="0" name=""/>
        <dsp:cNvSpPr/>
      </dsp:nvSpPr>
      <dsp:spPr>
        <a:xfrm>
          <a:off x="3941493" y="1817224"/>
          <a:ext cx="1676953" cy="838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Faculty Testimony</a:t>
          </a:r>
        </a:p>
      </dsp:txBody>
      <dsp:txXfrm>
        <a:off x="3941493" y="1817224"/>
        <a:ext cx="1676953" cy="838476"/>
      </dsp:txXfrm>
    </dsp:sp>
    <dsp:sp modelId="{EEEFEE01-5BDC-4694-9B03-A7549A218589}">
      <dsp:nvSpPr>
        <dsp:cNvPr id="0" name=""/>
        <dsp:cNvSpPr/>
      </dsp:nvSpPr>
      <dsp:spPr>
        <a:xfrm>
          <a:off x="6238919" y="475662"/>
          <a:ext cx="1022941" cy="10229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5A612-E946-4DF4-9E78-DB36AF0220B6}">
      <dsp:nvSpPr>
        <dsp:cNvPr id="0" name=""/>
        <dsp:cNvSpPr/>
      </dsp:nvSpPr>
      <dsp:spPr>
        <a:xfrm>
          <a:off x="6456923" y="693666"/>
          <a:ext cx="586933" cy="5869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F768C-2193-4E08-B279-9DAEBD0841B4}">
      <dsp:nvSpPr>
        <dsp:cNvPr id="0" name=""/>
        <dsp:cNvSpPr/>
      </dsp:nvSpPr>
      <dsp:spPr>
        <a:xfrm>
          <a:off x="5911913" y="1817224"/>
          <a:ext cx="1676953" cy="838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Questions and Answers</a:t>
          </a:r>
        </a:p>
      </dsp:txBody>
      <dsp:txXfrm>
        <a:off x="5911913" y="1817224"/>
        <a:ext cx="1676953" cy="838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ellow_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085C-B4A2-40DC-86F2-FEBC1B28691B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F5EC-E98C-4B2B-9BDC-FD72901A9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085C-B4A2-40DC-86F2-FEBC1B28691B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F5EC-E98C-4B2B-9BDC-FD72901A9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085C-B4A2-40DC-86F2-FEBC1B28691B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F5EC-E98C-4B2B-9BDC-FD72901A9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085C-B4A2-40DC-86F2-FEBC1B28691B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F5EC-E98C-4B2B-9BDC-FD72901A9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085C-B4A2-40DC-86F2-FEBC1B28691B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F5EC-E98C-4B2B-9BDC-FD72901A9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085C-B4A2-40DC-86F2-FEBC1B28691B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F5EC-E98C-4B2B-9BDC-FD72901A9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085C-B4A2-40DC-86F2-FEBC1B28691B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F5EC-E98C-4B2B-9BDC-FD72901A9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085C-B4A2-40DC-86F2-FEBC1B28691B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F5EC-E98C-4B2B-9BDC-FD72901A9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085C-B4A2-40DC-86F2-FEBC1B28691B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F5EC-E98C-4B2B-9BDC-FD72901A9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085C-B4A2-40DC-86F2-FEBC1B28691B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F5EC-E98C-4B2B-9BDC-FD72901A9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085C-B4A2-40DC-86F2-FEBC1B28691B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F5EC-E98C-4B2B-9BDC-FD72901A9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Yellow_Bar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8085C-B4A2-40DC-86F2-FEBC1B28691B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DF5EC-E98C-4B2B-9BDC-FD72901A9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8777" y="539886"/>
            <a:ext cx="3720364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Holistic Support </a:t>
            </a:r>
            <a:b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 New Faculty:</a:t>
            </a:r>
            <a:b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31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Creating a Customized Year-Long, Immersive New Faculty Cohort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8777" y="4419600"/>
            <a:ext cx="3840774" cy="15223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Fred Ford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Matt Klauza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Phillip C. Mancusi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Helena Zacharis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23D00F-8CB0-4BF9-836B-2C81ED574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25" y="685800"/>
            <a:ext cx="3724064" cy="3084951"/>
          </a:xfrm>
          <a:prstGeom prst="rect">
            <a:avLst/>
          </a:prstGeom>
        </p:spPr>
      </p:pic>
      <p:pic>
        <p:nvPicPr>
          <p:cNvPr id="14" name="Picture 13" descr="A close up of a clock&#10;&#10;Description generated with high confidence">
            <a:extLst>
              <a:ext uri="{FF2B5EF4-FFF2-40B4-BE49-F238E27FC236}">
                <a16:creationId xmlns:a16="http://schemas.microsoft.com/office/drawing/2014/main" id="{068308AA-F2AA-445A-A561-5009C16B7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8" y="5604785"/>
            <a:ext cx="2438400" cy="767644"/>
          </a:xfrm>
          <a:prstGeom prst="rect">
            <a:avLst/>
          </a:prstGeom>
        </p:spPr>
      </p:pic>
      <p:sp>
        <p:nvSpPr>
          <p:cNvPr id="42" name="Subtitle 2">
            <a:extLst>
              <a:ext uri="{FF2B5EF4-FFF2-40B4-BE49-F238E27FC236}">
                <a16:creationId xmlns:a16="http://schemas.microsoft.com/office/drawing/2014/main" id="{8682FB1A-03DA-42FC-855D-6C881242B515}"/>
              </a:ext>
            </a:extLst>
          </p:cNvPr>
          <p:cNvSpPr txBox="1">
            <a:spLocks/>
          </p:cNvSpPr>
          <p:nvPr/>
        </p:nvSpPr>
        <p:spPr>
          <a:xfrm>
            <a:off x="4112983" y="6377293"/>
            <a:ext cx="4983774" cy="15223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AFC Teaching and Learning Conference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673B5-42F9-47DA-A404-477756E6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Step 2: Outline a Curricular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FCA9B-A881-44E7-9353-2CA26152E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617" y="801866"/>
            <a:ext cx="4561583" cy="5230634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u="sng" dirty="0">
                <a:solidFill>
                  <a:srgbClr val="000000"/>
                </a:solidFill>
              </a:rPr>
              <a:t>How does timing play a role?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How often will they meet?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Every month? Bi-monthly? Every week?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Over how many months?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1 semester or 2?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How long will they meet each day?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# of hours?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Will each day have a different theme? Or will you have a variety of things for each day?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What will be included in each day?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BC3BCE-01E0-4A2E-A480-867A223A1C45}"/>
              </a:ext>
            </a:extLst>
          </p:cNvPr>
          <p:cNvSpPr/>
          <p:nvPr/>
        </p:nvSpPr>
        <p:spPr>
          <a:xfrm>
            <a:off x="-769479" y="523273"/>
            <a:ext cx="5486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Time to Brainstorm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810DBC9-924C-4DF3-9876-98414015E14B}"/>
              </a:ext>
            </a:extLst>
          </p:cNvPr>
          <p:cNvGrpSpPr/>
          <p:nvPr/>
        </p:nvGrpSpPr>
        <p:grpSpPr>
          <a:xfrm>
            <a:off x="705211" y="4944800"/>
            <a:ext cx="2867196" cy="1497534"/>
            <a:chOff x="228600" y="5029200"/>
            <a:chExt cx="3003330" cy="16764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7526EC-DBBB-4895-A572-FF85F5E1B6DD}"/>
                </a:ext>
              </a:extLst>
            </p:cNvPr>
            <p:cNvSpPr/>
            <p:nvPr/>
          </p:nvSpPr>
          <p:spPr>
            <a:xfrm>
              <a:off x="228600" y="5029200"/>
              <a:ext cx="3003330" cy="16764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B042E7-340A-42CB-98C0-E9CC4DE106DC}"/>
                </a:ext>
              </a:extLst>
            </p:cNvPr>
            <p:cNvSpPr txBox="1"/>
            <p:nvPr/>
          </p:nvSpPr>
          <p:spPr>
            <a:xfrm>
              <a:off x="1500227" y="5126645"/>
              <a:ext cx="1699915" cy="1481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Tip: 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Use our sample topics for ideas!</a:t>
              </a:r>
            </a:p>
          </p:txBody>
        </p:sp>
        <p:pic>
          <p:nvPicPr>
            <p:cNvPr id="14" name="Picture 2" descr="Image result for clipart ideas">
              <a:extLst>
                <a:ext uri="{FF2B5EF4-FFF2-40B4-BE49-F238E27FC236}">
                  <a16:creationId xmlns:a16="http://schemas.microsoft.com/office/drawing/2014/main" id="{EB3C2074-F6E1-4350-A3BD-5BACC8235B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396" y="5283970"/>
              <a:ext cx="1162942" cy="1166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1896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673B5-42F9-47DA-A404-477756E6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Step 3: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Identify Personnel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FCA9B-A881-44E7-9353-2CA26152E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617" y="801866"/>
            <a:ext cx="4561583" cy="523063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b="1" u="sng" dirty="0">
                <a:solidFill>
                  <a:srgbClr val="000000"/>
                </a:solidFill>
              </a:rPr>
              <a:t>What personnel resources can you connect to faculty needs?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Internal experts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Student/campus services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Senior faculty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2nd-year faculty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Other faculty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Administrative expertise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Ongoing initiatives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External resources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Student focus groups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27A83-350F-469D-ABDD-A873CC3C6519}"/>
              </a:ext>
            </a:extLst>
          </p:cNvPr>
          <p:cNvSpPr/>
          <p:nvPr/>
        </p:nvSpPr>
        <p:spPr>
          <a:xfrm rot="20144718">
            <a:off x="-720014" y="4630861"/>
            <a:ext cx="5486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Time to Brainstorm</a:t>
            </a:r>
          </a:p>
        </p:txBody>
      </p:sp>
    </p:spTree>
    <p:extLst>
      <p:ext uri="{BB962C8B-B14F-4D97-AF65-F5344CB8AC3E}">
        <p14:creationId xmlns:p14="http://schemas.microsoft.com/office/powerpoint/2010/main" val="4132287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673B5-42F9-47DA-A404-477756E6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Step 4: I.D. Financial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FCA9B-A881-44E7-9353-2CA26152E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617" y="801866"/>
            <a:ext cx="4561583" cy="523063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b="1" u="sng" dirty="0">
                <a:solidFill>
                  <a:srgbClr val="000000"/>
                </a:solidFill>
              </a:rPr>
              <a:t>What financial resources do you need (and who has the $)?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Supplies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Facilitator(s) compensation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Stipend?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Release time?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Other forms of compensation?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Participant compensation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Stipend?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Release time?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Other forms of compensation?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Hospitality challenges in Florida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C79263-8B7A-4FE4-861C-AC6735B76862}"/>
              </a:ext>
            </a:extLst>
          </p:cNvPr>
          <p:cNvSpPr/>
          <p:nvPr/>
        </p:nvSpPr>
        <p:spPr>
          <a:xfrm>
            <a:off x="-462409" y="546727"/>
            <a:ext cx="5486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Time to Brainstorm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5B5BA89-75F6-480D-B135-367B5146D363}"/>
              </a:ext>
            </a:extLst>
          </p:cNvPr>
          <p:cNvGrpSpPr/>
          <p:nvPr/>
        </p:nvGrpSpPr>
        <p:grpSpPr>
          <a:xfrm>
            <a:off x="706517" y="4813739"/>
            <a:ext cx="3148548" cy="1497534"/>
            <a:chOff x="228600" y="5029200"/>
            <a:chExt cx="3003330" cy="16764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38CA92-07BC-40D2-A675-ABBEBA204EF4}"/>
                </a:ext>
              </a:extLst>
            </p:cNvPr>
            <p:cNvSpPr/>
            <p:nvPr/>
          </p:nvSpPr>
          <p:spPr>
            <a:xfrm>
              <a:off x="228600" y="5029200"/>
              <a:ext cx="3003330" cy="16764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33CDBA-F96E-437C-B43B-D6D432FD6BC8}"/>
                </a:ext>
              </a:extLst>
            </p:cNvPr>
            <p:cNvSpPr txBox="1"/>
            <p:nvPr/>
          </p:nvSpPr>
          <p:spPr>
            <a:xfrm>
              <a:off x="1500225" y="5273071"/>
              <a:ext cx="1524000" cy="1188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Tip: 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Draw on your stakeholders!</a:t>
              </a:r>
            </a:p>
          </p:txBody>
        </p:sp>
        <p:pic>
          <p:nvPicPr>
            <p:cNvPr id="14" name="Picture 2" descr="Image result for clipart ideas">
              <a:extLst>
                <a:ext uri="{FF2B5EF4-FFF2-40B4-BE49-F238E27FC236}">
                  <a16:creationId xmlns:a16="http://schemas.microsoft.com/office/drawing/2014/main" id="{6E70167C-1401-4E2D-B8BF-708A559AF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396" y="5283970"/>
              <a:ext cx="1162942" cy="1166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6433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673B5-42F9-47DA-A404-477756E6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Step 5: I.D. PD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FCA9B-A881-44E7-9353-2CA26152E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617" y="801866"/>
            <a:ext cx="4561583" cy="52306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b="1" u="sng" dirty="0">
                <a:solidFill>
                  <a:srgbClr val="000000"/>
                </a:solidFill>
              </a:rPr>
              <a:t>What professional development resources and/or readings do you need?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Readings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i="1" dirty="0">
                <a:solidFill>
                  <a:srgbClr val="000000"/>
                </a:solidFill>
              </a:rPr>
              <a:t>Chronicle of Higher Education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i="1" dirty="0">
                <a:solidFill>
                  <a:srgbClr val="000000"/>
                </a:solidFill>
              </a:rPr>
              <a:t>The Teaching Professor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Other readings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Online resources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Magna Publications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Other colleges’ faculty development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rgbClr val="000000"/>
                </a:solidFill>
              </a:rPr>
              <a:t>Youtube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Podcasts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Teaching in Higher 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The Cult of Pedagogy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Other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64DCF4-0D6E-4A0F-9C91-D5D2E4DE7670}"/>
              </a:ext>
            </a:extLst>
          </p:cNvPr>
          <p:cNvSpPr/>
          <p:nvPr/>
        </p:nvSpPr>
        <p:spPr>
          <a:xfrm rot="20144718">
            <a:off x="-887206" y="773925"/>
            <a:ext cx="5486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Time to Brainstorm</a:t>
            </a:r>
          </a:p>
        </p:txBody>
      </p:sp>
    </p:spTree>
    <p:extLst>
      <p:ext uri="{BB962C8B-B14F-4D97-AF65-F5344CB8AC3E}">
        <p14:creationId xmlns:p14="http://schemas.microsoft.com/office/powerpoint/2010/main" val="1407594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673B5-42F9-47DA-A404-477756E6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Step 6: Outline a Plan for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FCA9B-A881-44E7-9353-2CA26152E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617" y="801866"/>
            <a:ext cx="4561583" cy="5230634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u="sng" dirty="0">
                <a:solidFill>
                  <a:srgbClr val="000000"/>
                </a:solidFill>
              </a:rPr>
              <a:t>How will you organize your individual days?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What are the outcomes for each session?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Who will be involved?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Will administrators be involved or is this a faculty-only space?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How should you start each session?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How should you end each session?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How will you ensure you cover each of your program goals and session outcomes?</a:t>
            </a:r>
          </a:p>
          <a:p>
            <a:pPr marL="0" indent="0" algn="ctr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FCA7EB-8062-478E-9B31-63BBEB5CCF99}"/>
              </a:ext>
            </a:extLst>
          </p:cNvPr>
          <p:cNvGrpSpPr/>
          <p:nvPr/>
        </p:nvGrpSpPr>
        <p:grpSpPr>
          <a:xfrm>
            <a:off x="1580886" y="5768095"/>
            <a:ext cx="5393460" cy="987057"/>
            <a:chOff x="228601" y="5290300"/>
            <a:chExt cx="5144702" cy="141529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2328CBA-E36D-4459-AE69-1994B4393E35}"/>
                </a:ext>
              </a:extLst>
            </p:cNvPr>
            <p:cNvSpPr/>
            <p:nvPr/>
          </p:nvSpPr>
          <p:spPr>
            <a:xfrm>
              <a:off x="228601" y="5404682"/>
              <a:ext cx="5144702" cy="130091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B69FD8-7EF0-4ECB-A0CA-D7C200235D73}"/>
                </a:ext>
              </a:extLst>
            </p:cNvPr>
            <p:cNvSpPr txBox="1"/>
            <p:nvPr/>
          </p:nvSpPr>
          <p:spPr>
            <a:xfrm>
              <a:off x="1500224" y="5290300"/>
              <a:ext cx="3783363" cy="1154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Tip: 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Checkout our sample curriculum in your packet!</a:t>
              </a:r>
            </a:p>
          </p:txBody>
        </p:sp>
        <p:pic>
          <p:nvPicPr>
            <p:cNvPr id="13" name="Picture 2" descr="Image result for clipart ideas">
              <a:extLst>
                <a:ext uri="{FF2B5EF4-FFF2-40B4-BE49-F238E27FC236}">
                  <a16:creationId xmlns:a16="http://schemas.microsoft.com/office/drawing/2014/main" id="{0F815F8A-0FAD-44A7-8FC2-3AEA574E25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10" y="5520279"/>
              <a:ext cx="1076152" cy="1079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6FB4F70-CD2E-4938-93C3-78B0E3D0C52E}"/>
              </a:ext>
            </a:extLst>
          </p:cNvPr>
          <p:cNvSpPr/>
          <p:nvPr/>
        </p:nvSpPr>
        <p:spPr>
          <a:xfrm>
            <a:off x="1566855" y="-23634"/>
            <a:ext cx="67290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Time to Brainstorm</a:t>
            </a:r>
          </a:p>
        </p:txBody>
      </p:sp>
    </p:spTree>
    <p:extLst>
      <p:ext uri="{BB962C8B-B14F-4D97-AF65-F5344CB8AC3E}">
        <p14:creationId xmlns:p14="http://schemas.microsoft.com/office/powerpoint/2010/main" val="371506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673B5-42F9-47DA-A404-477756E6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Step 7: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FCA9B-A881-44E7-9353-2CA26152E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617" y="801866"/>
            <a:ext cx="4561583" cy="523063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b="1" u="sng" dirty="0">
                <a:solidFill>
                  <a:srgbClr val="000000"/>
                </a:solidFill>
              </a:rPr>
              <a:t>How will you ensure you create the best experience possible?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How will you inform them of this requirement ahead of time?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How will you let them know that this experience is valuable?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How will you recognize that they are not “new”?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How will you foster the experience they bring?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How will you provide opportunities for them to share their knowledge?</a:t>
            </a:r>
          </a:p>
          <a:p>
            <a:pPr marL="0" indent="0" algn="ctr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D53AA4-F967-46E1-B14C-699F43262FBB}"/>
              </a:ext>
            </a:extLst>
          </p:cNvPr>
          <p:cNvSpPr/>
          <p:nvPr/>
        </p:nvSpPr>
        <p:spPr>
          <a:xfrm>
            <a:off x="1171985" y="5791200"/>
            <a:ext cx="67791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Time to Brainstorm</a:t>
            </a:r>
          </a:p>
        </p:txBody>
      </p:sp>
    </p:spTree>
    <p:extLst>
      <p:ext uri="{BB962C8B-B14F-4D97-AF65-F5344CB8AC3E}">
        <p14:creationId xmlns:p14="http://schemas.microsoft.com/office/powerpoint/2010/main" val="4165099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673B5-42F9-47DA-A404-477756E6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2053641"/>
            <a:ext cx="2927130" cy="27600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Step 8: Program Assessment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&amp; Revision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FCA9B-A881-44E7-9353-2CA26152E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617" y="801866"/>
            <a:ext cx="4713983" cy="523063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b="1" u="sng" dirty="0">
                <a:solidFill>
                  <a:srgbClr val="000000"/>
                </a:solidFill>
              </a:rPr>
              <a:t>How will you assess the effectiveness of the program?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Will you survey the participants?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If so, when and how often?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Who else can provide evidence that the program is working?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What data points can you use?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To whom should you report your findings? And in what form?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How will you use your findings to refine the program?</a:t>
            </a:r>
          </a:p>
          <a:p>
            <a:pPr marL="0" indent="0" algn="ctr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0F2AA8-80A8-41A9-A6C0-45EEB284F21B}"/>
              </a:ext>
            </a:extLst>
          </p:cNvPr>
          <p:cNvSpPr/>
          <p:nvPr/>
        </p:nvSpPr>
        <p:spPr>
          <a:xfrm rot="20144718">
            <a:off x="97110" y="4488188"/>
            <a:ext cx="5486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Time to Brainstorm</a:t>
            </a:r>
          </a:p>
        </p:txBody>
      </p:sp>
    </p:spTree>
    <p:extLst>
      <p:ext uri="{BB962C8B-B14F-4D97-AF65-F5344CB8AC3E}">
        <p14:creationId xmlns:p14="http://schemas.microsoft.com/office/powerpoint/2010/main" val="3719498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673B5-42F9-47DA-A404-477756E6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Faculty Testimony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FCA9B-A881-44E7-9353-2CA26152E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9" y="990600"/>
            <a:ext cx="5082541" cy="2667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b="1" u="sng" dirty="0">
                <a:solidFill>
                  <a:srgbClr val="000000"/>
                </a:solidFill>
              </a:rPr>
              <a:t>Phillip C. Mancusi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0000"/>
                </a:solidFill>
              </a:rPr>
              <a:t>Associate Professor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</a:rPr>
              <a:t>Political Science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</a:rPr>
              <a:t>and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</a:rPr>
              <a:t>American Government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6A9D55-34BE-4193-A855-4E1AEDE077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" t="7130" r="1666" b="14521"/>
          <a:stretch/>
        </p:blipFill>
        <p:spPr>
          <a:xfrm>
            <a:off x="3809999" y="3886200"/>
            <a:ext cx="5082541" cy="2405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608025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673B5-42F9-47DA-A404-477756E6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777" y="2048951"/>
            <a:ext cx="275187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Faculty Testimony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FCA9B-A881-44E7-9353-2CA26152E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617" y="801866"/>
            <a:ext cx="4561583" cy="523063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b="1" u="sng" dirty="0">
                <a:solidFill>
                  <a:srgbClr val="000000"/>
                </a:solidFill>
              </a:rPr>
              <a:t>Fred Ford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0000"/>
                </a:solidFill>
              </a:rPr>
              <a:t>Associate Professor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</a:rPr>
              <a:t>Economics</a:t>
            </a:r>
          </a:p>
          <a:p>
            <a:pPr marL="0" indent="0" algn="ctr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5" name="Picture 4" descr="A person looking at the camera&#10;&#10;Description generated with very high confidence">
            <a:extLst>
              <a:ext uri="{FF2B5EF4-FFF2-40B4-BE49-F238E27FC236}">
                <a16:creationId xmlns:a16="http://schemas.microsoft.com/office/drawing/2014/main" id="{62156D5E-0DC8-4F9A-9FB5-AA225F668A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3" b="9998"/>
          <a:stretch/>
        </p:blipFill>
        <p:spPr>
          <a:xfrm>
            <a:off x="4897398" y="2590800"/>
            <a:ext cx="3322019" cy="377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3221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673B5-42F9-47DA-A404-477756E6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22" y="1219200"/>
            <a:ext cx="275187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Faculty Testimony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FCA9B-A881-44E7-9353-2CA26152E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9114" y="152400"/>
            <a:ext cx="4561583" cy="523063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b="1" u="sng" dirty="0">
                <a:solidFill>
                  <a:srgbClr val="000000"/>
                </a:solidFill>
              </a:rPr>
              <a:t>Helena Zacharis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0000"/>
                </a:solidFill>
              </a:rPr>
              <a:t>Professor I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</a:rPr>
              <a:t>College Reading and Writing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</a:rPr>
              <a:t>(Developmental Education)</a:t>
            </a:r>
          </a:p>
          <a:p>
            <a:pPr marL="0" indent="0" algn="ctr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C42DE67-C3BD-4350-88C9-1943F0A02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71" t="45097" r="43203"/>
          <a:stretch/>
        </p:blipFill>
        <p:spPr bwMode="auto">
          <a:xfrm>
            <a:off x="4697205" y="2971800"/>
            <a:ext cx="3614576" cy="3481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5162209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673B5-42F9-47DA-A404-477756E6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Where We Are Going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37ADEB84-C1B9-4C3E-AC48-48D437B99E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254718"/>
              </p:ext>
            </p:extLst>
          </p:nvPr>
        </p:nvGraphicFramePr>
        <p:xfrm>
          <a:off x="777240" y="2899956"/>
          <a:ext cx="758952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804615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673B5-42F9-47DA-A404-477756E6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53641"/>
            <a:ext cx="2971799" cy="27600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Cross-Curriculum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FCA9B-A881-44E7-9353-2CA26152E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Professors to Mediators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Multiple Questions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Prep students’ perspective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Real-life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Holistic approach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Econ students’ perspective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Class background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Government structure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Peer-instruction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Students were required to utilize what they had researched/learned and figure out  adequate solutions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Lively discussion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9BE3AAF5-B9B8-4C64-860B-5A19F2D27D67}"/>
              </a:ext>
            </a:extLst>
          </p:cNvPr>
          <p:cNvSpPr txBox="1">
            <a:spLocks/>
          </p:cNvSpPr>
          <p:nvPr/>
        </p:nvSpPr>
        <p:spPr>
          <a:xfrm>
            <a:off x="5375218" y="2958692"/>
            <a:ext cx="3634559" cy="262365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4217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673B5-42F9-47DA-A404-477756E6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2053641"/>
            <a:ext cx="2927130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Materials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FCA9B-A881-44E7-9353-2CA26152E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617" y="801866"/>
            <a:ext cx="4561583" cy="523063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b="1" u="sng" dirty="0">
                <a:solidFill>
                  <a:srgbClr val="000000"/>
                </a:solidFill>
              </a:rPr>
              <a:t>What is in the Packet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0000"/>
                </a:solidFill>
              </a:rPr>
              <a:t>Steering Document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0000"/>
                </a:solidFill>
              </a:rPr>
              <a:t>List of topics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0000"/>
                </a:solidFill>
              </a:rPr>
              <a:t>Readings and Resources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0000"/>
                </a:solidFill>
              </a:rPr>
              <a:t>Sample Day’s Curriculum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6539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673B5-42F9-47DA-A404-477756E6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2053641"/>
            <a:ext cx="2927130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Time for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FCA9B-A881-44E7-9353-2CA26152E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617" y="609600"/>
            <a:ext cx="4561583" cy="5562600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0000"/>
                </a:solidFill>
              </a:rPr>
              <a:t>CONTACT INFORMATION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2400" b="1" u="sng" dirty="0">
                <a:solidFill>
                  <a:srgbClr val="000000"/>
                </a:solidFill>
              </a:rPr>
              <a:t>Fred Ford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0000"/>
                </a:solidFill>
              </a:rPr>
              <a:t>fordf@palmbeachstate.edu</a:t>
            </a:r>
          </a:p>
          <a:p>
            <a:pPr marL="0" indent="0" algn="ctr">
              <a:buNone/>
            </a:pPr>
            <a:endParaRPr lang="en-US" sz="2400" b="1" u="sng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2400" b="1" u="sng" dirty="0">
                <a:solidFill>
                  <a:srgbClr val="000000"/>
                </a:solidFill>
              </a:rPr>
              <a:t>Matt Klauza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0000"/>
                </a:solidFill>
              </a:rPr>
              <a:t>klauzam@palmbeachstate.edu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2400" b="1" u="sng" dirty="0">
                <a:solidFill>
                  <a:srgbClr val="000000"/>
                </a:solidFill>
              </a:rPr>
              <a:t>Phillip C. Mancusi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0000"/>
                </a:solidFill>
              </a:rPr>
              <a:t>mancusip@palmbeachstate.edu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2400" b="1" u="sng" dirty="0">
                <a:solidFill>
                  <a:srgbClr val="000000"/>
                </a:solidFill>
              </a:rPr>
              <a:t>Helena Zacharis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000000"/>
                </a:solidFill>
              </a:rPr>
              <a:t>zacharih@palmbeachstate.edu</a:t>
            </a:r>
          </a:p>
        </p:txBody>
      </p:sp>
    </p:spTree>
    <p:extLst>
      <p:ext uri="{BB962C8B-B14F-4D97-AF65-F5344CB8AC3E}">
        <p14:creationId xmlns:p14="http://schemas.microsoft.com/office/powerpoint/2010/main" val="351554733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8777" y="539886"/>
            <a:ext cx="3720364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Holistic Support </a:t>
            </a:r>
            <a:b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 New Faculty:</a:t>
            </a:r>
            <a:b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31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Creating a Customized Year-Long, Immersive New Faculty Cohort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8777" y="4419600"/>
            <a:ext cx="3840774" cy="15223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Fred Ford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Matt Klauza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Phillip C. Mancusi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Helena Zacharis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23D00F-8CB0-4BF9-836B-2C81ED574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25" y="685800"/>
            <a:ext cx="3724064" cy="3084951"/>
          </a:xfrm>
          <a:prstGeom prst="rect">
            <a:avLst/>
          </a:prstGeom>
        </p:spPr>
      </p:pic>
      <p:pic>
        <p:nvPicPr>
          <p:cNvPr id="14" name="Picture 13" descr="A close up of a clock&#10;&#10;Description generated with high confidence">
            <a:extLst>
              <a:ext uri="{FF2B5EF4-FFF2-40B4-BE49-F238E27FC236}">
                <a16:creationId xmlns:a16="http://schemas.microsoft.com/office/drawing/2014/main" id="{068308AA-F2AA-445A-A561-5009C16B7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8" y="5604785"/>
            <a:ext cx="2438400" cy="767644"/>
          </a:xfrm>
          <a:prstGeom prst="rect">
            <a:avLst/>
          </a:prstGeom>
        </p:spPr>
      </p:pic>
      <p:sp>
        <p:nvSpPr>
          <p:cNvPr id="42" name="Subtitle 2">
            <a:extLst>
              <a:ext uri="{FF2B5EF4-FFF2-40B4-BE49-F238E27FC236}">
                <a16:creationId xmlns:a16="http://schemas.microsoft.com/office/drawing/2014/main" id="{8682FB1A-03DA-42FC-855D-6C881242B515}"/>
              </a:ext>
            </a:extLst>
          </p:cNvPr>
          <p:cNvSpPr txBox="1">
            <a:spLocks/>
          </p:cNvSpPr>
          <p:nvPr/>
        </p:nvSpPr>
        <p:spPr>
          <a:xfrm>
            <a:off x="4112983" y="6377293"/>
            <a:ext cx="4983774" cy="15223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AFC Teaching and Learning Conference</a:t>
            </a:r>
          </a:p>
        </p:txBody>
      </p:sp>
    </p:spTree>
    <p:extLst>
      <p:ext uri="{BB962C8B-B14F-4D97-AF65-F5344CB8AC3E}">
        <p14:creationId xmlns:p14="http://schemas.microsoft.com/office/powerpoint/2010/main" val="91212438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673B5-42F9-47DA-A404-477756E6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is the NFE?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FCA9B-A881-44E7-9353-2CA26152E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801866"/>
            <a:ext cx="4280293" cy="5230634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The New Faculty Experience (NFE) is a year-long, bi-weekly series of dialogues and seminars that provides information, activities, and interactions to integrate new faculty into the life of the college and to enhance their teaching skills.</a:t>
            </a:r>
            <a:endParaRPr lang="en-US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1812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673B5-42F9-47DA-A404-477756E6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How Did We Get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FCA9B-A881-44E7-9353-2CA26152E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0" y="801866"/>
            <a:ext cx="4280293" cy="523063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0000"/>
                </a:solidFill>
              </a:rPr>
              <a:t>Faculty feedback gave us several indicators: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srgbClr val="000000"/>
                </a:solidFill>
              </a:rPr>
              <a:t>Lack of sense of community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srgbClr val="000000"/>
                </a:solidFill>
              </a:rPr>
              <a:t>Needed more awareness of our students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srgbClr val="000000"/>
                </a:solidFill>
              </a:rPr>
              <a:t>Desired more/new teaching approaches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srgbClr val="000000"/>
                </a:solidFill>
              </a:rPr>
              <a:t>Unaware of available support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srgbClr val="000000"/>
                </a:solidFill>
              </a:rPr>
              <a:t>Needed better awareness of the college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srgbClr val="000000"/>
                </a:solidFill>
              </a:rPr>
              <a:t>Wanted more engaging development opportunities</a:t>
            </a:r>
          </a:p>
          <a:p>
            <a:endParaRPr lang="en-US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6106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673B5-42F9-47DA-A404-477756E6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We Wanted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FCA9B-A881-44E7-9353-2CA26152E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378" y="-394197"/>
            <a:ext cx="3979563" cy="523063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0000"/>
                </a:solidFill>
              </a:rPr>
              <a:t>We wanted something that…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Goes beyond onboarding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Is valuable and engaging for faculty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Produces a stronger faculty community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Results in increased student success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000FD1-5F0C-4D73-86D5-D95DF400FE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1" r="4167" b="9826"/>
          <a:stretch/>
        </p:blipFill>
        <p:spPr>
          <a:xfrm>
            <a:off x="3810000" y="3962400"/>
            <a:ext cx="5029200" cy="2397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722840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673B5-42F9-47DA-A404-477756E6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Mission Creation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037B036-1509-491E-B33C-322F5EDC1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231900"/>
            <a:ext cx="7511448" cy="43941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E21F55-E51D-4644-B367-87EF5379BFDA}"/>
              </a:ext>
            </a:extLst>
          </p:cNvPr>
          <p:cNvSpPr txBox="1"/>
          <p:nvPr/>
        </p:nvSpPr>
        <p:spPr>
          <a:xfrm>
            <a:off x="3505199" y="63246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Background, mission, vision, and more are in your packet.</a:t>
            </a:r>
          </a:p>
        </p:txBody>
      </p:sp>
    </p:spTree>
    <p:extLst>
      <p:ext uri="{BB962C8B-B14F-4D97-AF65-F5344CB8AC3E}">
        <p14:creationId xmlns:p14="http://schemas.microsoft.com/office/powerpoint/2010/main" val="345252571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673B5-42F9-47DA-A404-477756E6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38" y="2048951"/>
            <a:ext cx="275187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FCA9B-A881-44E7-9353-2CA26152E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417" y="457200"/>
            <a:ext cx="4561583" cy="6096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The New Faculty Experience (NFE) will…</a:t>
            </a:r>
          </a:p>
          <a:p>
            <a:pPr marL="0" indent="0">
              <a:buNone/>
            </a:pPr>
            <a:r>
              <a:rPr lang="en-US" sz="2000" dirty="0"/>
              <a:t>1. Build a community</a:t>
            </a:r>
          </a:p>
          <a:p>
            <a:pPr marL="0" indent="0">
              <a:buNone/>
            </a:pPr>
            <a:r>
              <a:rPr lang="en-US" sz="2000" dirty="0"/>
              <a:t>2. Help faculty better understand PBSC students</a:t>
            </a:r>
          </a:p>
          <a:p>
            <a:pPr marL="0" indent="0">
              <a:buNone/>
            </a:pPr>
            <a:r>
              <a:rPr lang="en-US" sz="2000" dirty="0"/>
              <a:t>3. Enhance teaching skills and approaches</a:t>
            </a:r>
          </a:p>
          <a:p>
            <a:pPr marL="0" indent="0">
              <a:buNone/>
            </a:pPr>
            <a:r>
              <a:rPr lang="en-US" sz="2000" dirty="0"/>
              <a:t>4. Raise awareness of available support personnel and services </a:t>
            </a:r>
          </a:p>
          <a:p>
            <a:pPr marL="0" indent="0">
              <a:buNone/>
            </a:pPr>
            <a:r>
              <a:rPr lang="en-US" sz="2000" dirty="0"/>
              <a:t>5. Further orient faculty to the college</a:t>
            </a:r>
          </a:p>
          <a:p>
            <a:pPr marL="0" indent="0">
              <a:buNone/>
            </a:pPr>
            <a:r>
              <a:rPr lang="en-US" sz="2000" dirty="0"/>
              <a:t>6. Develop a habit of active, conscious reflection</a:t>
            </a:r>
          </a:p>
          <a:p>
            <a:pPr marL="0" indent="0">
              <a:buNone/>
            </a:pPr>
            <a:r>
              <a:rPr lang="en-US" sz="2000" dirty="0"/>
              <a:t>7. Accomplish the above through analysis, creation, dialogue, reflection, and/or play</a:t>
            </a:r>
          </a:p>
        </p:txBody>
      </p:sp>
    </p:spTree>
    <p:extLst>
      <p:ext uri="{BB962C8B-B14F-4D97-AF65-F5344CB8AC3E}">
        <p14:creationId xmlns:p14="http://schemas.microsoft.com/office/powerpoint/2010/main" val="21928787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673B5-42F9-47DA-A404-477756E6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Important to Recognize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FCA9B-A881-44E7-9353-2CA26152E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0" y="76200"/>
            <a:ext cx="4561583" cy="523063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0000"/>
                </a:solidFill>
              </a:rPr>
              <a:t>We recognize that…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Most faculty are not “new”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All faculty have strengths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These strengths vary between faculty members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D2CDC4-4E2B-495A-9D42-52D05BC02A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000"/>
          <a:stretch/>
        </p:blipFill>
        <p:spPr>
          <a:xfrm>
            <a:off x="4561583" y="3733800"/>
            <a:ext cx="3710721" cy="2432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134615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673B5-42F9-47DA-A404-477756E6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Step 1: Identify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FCA9B-A881-44E7-9353-2CA26152E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617" y="801866"/>
            <a:ext cx="4561583" cy="5230634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u="sng" dirty="0">
                <a:solidFill>
                  <a:srgbClr val="000000"/>
                </a:solidFill>
              </a:rPr>
              <a:t>What do new faculty need?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Administrative assistants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What do new faculty need to know?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Students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What should professors do more often? Less often?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Faculty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What should your colleagues be able to do?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H.R.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What support do faculty need?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</a:rPr>
              <a:t>Administrators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</a:rPr>
              <a:t>What qualities should faculty possess?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545085-40E1-409B-8863-1BDB2519D09C}"/>
              </a:ext>
            </a:extLst>
          </p:cNvPr>
          <p:cNvSpPr/>
          <p:nvPr/>
        </p:nvSpPr>
        <p:spPr>
          <a:xfrm rot="20144718">
            <a:off x="-604391" y="497702"/>
            <a:ext cx="5486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Time to Brainstorm</a:t>
            </a:r>
          </a:p>
        </p:txBody>
      </p:sp>
    </p:spTree>
    <p:extLst>
      <p:ext uri="{BB962C8B-B14F-4D97-AF65-F5344CB8AC3E}">
        <p14:creationId xmlns:p14="http://schemas.microsoft.com/office/powerpoint/2010/main" val="1323719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959</Words>
  <Application>Microsoft Office PowerPoint</Application>
  <PresentationFormat>On-screen Show (4:3)</PresentationFormat>
  <Paragraphs>205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Office Theme</vt:lpstr>
      <vt:lpstr>Holistic Support  for New Faculty:   Creating a Customized Year-Long, Immersive New Faculty Cohort</vt:lpstr>
      <vt:lpstr>Where We Are Going</vt:lpstr>
      <vt:lpstr>What is the NFE?</vt:lpstr>
      <vt:lpstr>How Did We Get Here?</vt:lpstr>
      <vt:lpstr>What We Wanted</vt:lpstr>
      <vt:lpstr>Mission Creation</vt:lpstr>
      <vt:lpstr>Goals</vt:lpstr>
      <vt:lpstr>Important to Recognize</vt:lpstr>
      <vt:lpstr>Step 1: Identify Needs</vt:lpstr>
      <vt:lpstr>Step 2: Outline a Curricular Structure</vt:lpstr>
      <vt:lpstr>Step 3: Identify Personnel Resources </vt:lpstr>
      <vt:lpstr>Step 4: I.D. Financial Resources</vt:lpstr>
      <vt:lpstr>Step 5: I.D. PD Resources</vt:lpstr>
      <vt:lpstr>Step 6: Outline a Plan for Meetings</vt:lpstr>
      <vt:lpstr>Step 7: Execution</vt:lpstr>
      <vt:lpstr>Step 8: Program Assessment &amp; Revision</vt:lpstr>
      <vt:lpstr>Faculty Testimony</vt:lpstr>
      <vt:lpstr>Faculty Testimony</vt:lpstr>
      <vt:lpstr>Faculty Testimony</vt:lpstr>
      <vt:lpstr>Cross-Curriculum Collaboration</vt:lpstr>
      <vt:lpstr>Materials Available</vt:lpstr>
      <vt:lpstr>Time for Questions</vt:lpstr>
      <vt:lpstr>Holistic Support  for New Faculty:   Creating a Customized Year-Long, Immersive New Faculty Cohort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Holistic Support  for New Faculty:   Creating a Customized Year-Long, Immersive New Faculty Cohort</dc:title>
  <dc:creator>Klauza, Matt D</dc:creator>
  <cp:lastModifiedBy>Klauza, Matt D</cp:lastModifiedBy>
  <cp:revision>45</cp:revision>
  <dcterms:created xsi:type="dcterms:W3CDTF">2019-04-01T19:32:09Z</dcterms:created>
  <dcterms:modified xsi:type="dcterms:W3CDTF">2019-04-05T11:52:48Z</dcterms:modified>
</cp:coreProperties>
</file>