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0"/>
  </p:notesMasterIdLst>
  <p:sldIdLst>
    <p:sldId id="366" r:id="rId3"/>
    <p:sldId id="372" r:id="rId4"/>
    <p:sldId id="369" r:id="rId5"/>
    <p:sldId id="368" r:id="rId6"/>
    <p:sldId id="262" r:id="rId7"/>
    <p:sldId id="263" r:id="rId8"/>
    <p:sldId id="264" r:id="rId9"/>
    <p:sldId id="266" r:id="rId10"/>
    <p:sldId id="268" r:id="rId11"/>
    <p:sldId id="271" r:id="rId12"/>
    <p:sldId id="273" r:id="rId13"/>
    <p:sldId id="275" r:id="rId14"/>
    <p:sldId id="276" r:id="rId15"/>
    <p:sldId id="278" r:id="rId16"/>
    <p:sldId id="280" r:id="rId17"/>
    <p:sldId id="282" r:id="rId18"/>
    <p:sldId id="283" r:id="rId19"/>
    <p:sldId id="284" r:id="rId20"/>
    <p:sldId id="286" r:id="rId21"/>
    <p:sldId id="287" r:id="rId22"/>
    <p:sldId id="288" r:id="rId23"/>
    <p:sldId id="290" r:id="rId24"/>
    <p:sldId id="291" r:id="rId25"/>
    <p:sldId id="293" r:id="rId26"/>
    <p:sldId id="294" r:id="rId27"/>
    <p:sldId id="295" r:id="rId28"/>
    <p:sldId id="296" r:id="rId29"/>
    <p:sldId id="298" r:id="rId30"/>
    <p:sldId id="299" r:id="rId31"/>
    <p:sldId id="301" r:id="rId32"/>
    <p:sldId id="302" r:id="rId33"/>
    <p:sldId id="304" r:id="rId34"/>
    <p:sldId id="305" r:id="rId35"/>
    <p:sldId id="307" r:id="rId36"/>
    <p:sldId id="308" r:id="rId37"/>
    <p:sldId id="310" r:id="rId38"/>
    <p:sldId id="370" r:id="rId39"/>
    <p:sldId id="311" r:id="rId40"/>
    <p:sldId id="371" r:id="rId41"/>
    <p:sldId id="312" r:id="rId42"/>
    <p:sldId id="314" r:id="rId43"/>
    <p:sldId id="315" r:id="rId44"/>
    <p:sldId id="316" r:id="rId45"/>
    <p:sldId id="317" r:id="rId46"/>
    <p:sldId id="318" r:id="rId47"/>
    <p:sldId id="319" r:id="rId48"/>
    <p:sldId id="322" r:id="rId49"/>
    <p:sldId id="321" r:id="rId50"/>
    <p:sldId id="324" r:id="rId51"/>
    <p:sldId id="323" r:id="rId52"/>
    <p:sldId id="327" r:id="rId53"/>
    <p:sldId id="326" r:id="rId54"/>
    <p:sldId id="330" r:id="rId55"/>
    <p:sldId id="329" r:id="rId56"/>
    <p:sldId id="333" r:id="rId57"/>
    <p:sldId id="334" r:id="rId58"/>
    <p:sldId id="335" r:id="rId59"/>
    <p:sldId id="336" r:id="rId60"/>
    <p:sldId id="337" r:id="rId61"/>
    <p:sldId id="338" r:id="rId62"/>
    <p:sldId id="339" r:id="rId63"/>
    <p:sldId id="340" r:id="rId64"/>
    <p:sldId id="341" r:id="rId65"/>
    <p:sldId id="342" r:id="rId66"/>
    <p:sldId id="343" r:id="rId67"/>
    <p:sldId id="344" r:id="rId68"/>
    <p:sldId id="345" r:id="rId69"/>
    <p:sldId id="346" r:id="rId70"/>
    <p:sldId id="347" r:id="rId71"/>
    <p:sldId id="348" r:id="rId72"/>
    <p:sldId id="349" r:id="rId73"/>
    <p:sldId id="350" r:id="rId74"/>
    <p:sldId id="351" r:id="rId75"/>
    <p:sldId id="352" r:id="rId76"/>
    <p:sldId id="353" r:id="rId77"/>
    <p:sldId id="354" r:id="rId78"/>
    <p:sldId id="355" r:id="rId79"/>
    <p:sldId id="356" r:id="rId80"/>
    <p:sldId id="357" r:id="rId81"/>
    <p:sldId id="358" r:id="rId82"/>
    <p:sldId id="359" r:id="rId83"/>
    <p:sldId id="360" r:id="rId84"/>
    <p:sldId id="361" r:id="rId85"/>
    <p:sldId id="362" r:id="rId86"/>
    <p:sldId id="363" r:id="rId87"/>
    <p:sldId id="364" r:id="rId88"/>
    <p:sldId id="365" r:id="rId8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notesMaster" Target="notesMasters/notes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96AC3-00EC-4EFB-AC20-A0DFECFC5B20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85425-3075-4627-AAB9-0A4295293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10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69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9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239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049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120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57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770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94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8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928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43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8386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670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303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4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8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5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11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23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50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190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34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0483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049E33-1FC3-4C27-B47D-B2418963CC1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3/26/2019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8CBD50-5A15-4832-A6B2-BD3BB1942D46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3399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hyperlink" Target="https://he.kendallhunt.com/product/history-music-expounded-verse-or-musical-high-points-metered-and-terse" TargetMode="Externa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1447800"/>
          </a:xfrm>
        </p:spPr>
        <p:txBody>
          <a:bodyPr/>
          <a:lstStyle/>
          <a:p>
            <a:r>
              <a:rPr lang="en-US" dirty="0" smtClean="0"/>
              <a:t>Get Them Involved!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Key to Keeping Students Focused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smtClean="0"/>
              <a:t>Please select one (but </a:t>
            </a:r>
            <a:r>
              <a:rPr lang="en-US" sz="2000" i="1" u="sng" dirty="0" smtClean="0"/>
              <a:t>only</a:t>
            </a:r>
            <a:r>
              <a:rPr lang="en-US" sz="2000" dirty="0" smtClean="0"/>
              <a:t> one!) numbered assignment  from the table, and read it carefully.  This will be what you are going to be doing in order to </a:t>
            </a:r>
            <a:r>
              <a:rPr lang="en-US" sz="2000" b="1" i="1" u="sng" dirty="0" smtClean="0"/>
              <a:t>get involved</a:t>
            </a:r>
            <a:r>
              <a:rPr lang="en-US" sz="2000" dirty="0" smtClean="0"/>
              <a:t> in this session!  Options include reading parts of skits or poems, clapping your hands on beats two and four to help with spoken word, some simple beat-boxing, leading others in rhythmically spelling the word, “rhythm,” pantomiming roles in a skit, and maybe even a little bit of singing.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Please choose from the assignments numbered 1-25 until they are gone, before selecting from auxiliary lettered assignments A-H.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574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Pope Gregory is cited far and near</a:t>
            </a:r>
          </a:p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ordering the chants within the year;</a:t>
            </a:r>
          </a:p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seasons, such as Christmas and Advent,</a:t>
            </a:r>
          </a:p>
          <a:p>
            <a:pPr marL="0" indent="0">
              <a:buNone/>
            </a:pPr>
            <a:r>
              <a:rPr lang="en-US" sz="32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Have their chants; so, too, Pentecost and Lent.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1579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Their melodies, alone and </a:t>
            </a:r>
            <a:r>
              <a:rPr lang="en-US" sz="3200" kern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unadorned,</a:t>
            </a:r>
          </a:p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Without </a:t>
            </a:r>
            <a:r>
              <a:rPr lang="en-US" sz="32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beat, on ancient modes are </a:t>
            </a:r>
            <a:r>
              <a:rPr lang="en-US" sz="3200" kern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borne.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633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Their melodies, alone and unadorned,</a:t>
            </a:r>
          </a:p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Without a beat, on ancient modes are borne.</a:t>
            </a:r>
          </a:p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From tyranny of time and meter freed,</a:t>
            </a:r>
          </a:p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Latin, they proclaim the Christian creed</a:t>
            </a:r>
            <a:r>
              <a:rPr lang="en-US" sz="3200" kern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endParaRPr lang="en-US" sz="3200" kern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endParaRPr lang="en-US" sz="3200" kern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endParaRPr lang="en-US" sz="3200" kern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endParaRPr lang="en-US" sz="3200" kern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kern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(end)</a:t>
            </a:r>
            <a:endParaRPr lang="en-US" sz="1200" kern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8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R, H, Y, T, H, and 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1838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solidFill>
                  <a:srgbClr val="DBF5F9"/>
                </a:solidFill>
              </a:rPr>
              <a:t>R, H, Y, T, H, and 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 smtClean="0"/>
              <a:t>“R, H, Y, T, H, and M,”</a:t>
            </a:r>
          </a:p>
          <a:p>
            <a:pPr marL="0" indent="0">
              <a:buNone/>
            </a:pPr>
            <a:r>
              <a:rPr lang="en-US" sz="3200" i="1" dirty="0" smtClean="0"/>
              <a:t>If they want you to spell it, </a:t>
            </a:r>
          </a:p>
          <a:p>
            <a:pPr marL="393192" lvl="1" indent="0">
              <a:buNone/>
            </a:pPr>
            <a:r>
              <a:rPr lang="en-US" sz="3200" i="1" dirty="0" smtClean="0"/>
              <a:t>then you give it to them;</a:t>
            </a:r>
          </a:p>
          <a:p>
            <a:pPr marL="0" indent="0">
              <a:buNone/>
            </a:pPr>
            <a:r>
              <a:rPr lang="en-US" sz="3200" i="1" dirty="0" smtClean="0"/>
              <a:t>It goes, “R, H, Y, T, H, and M,”</a:t>
            </a:r>
          </a:p>
          <a:p>
            <a:pPr marL="0" indent="0">
              <a:buNone/>
            </a:pPr>
            <a:r>
              <a:rPr lang="en-US" sz="3200" i="1" dirty="0" smtClean="0"/>
              <a:t>If they want you to spell it, </a:t>
            </a:r>
          </a:p>
          <a:p>
            <a:pPr marL="393192" lvl="1" indent="0">
              <a:buNone/>
            </a:pPr>
            <a:r>
              <a:rPr lang="en-US" sz="3200" i="1" dirty="0" smtClean="0"/>
              <a:t>then you give it to them.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77382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Now some notes are shorter, </a:t>
            </a:r>
          </a:p>
          <a:p>
            <a:pPr marL="393192" lvl="1" indent="0">
              <a:buNone/>
            </a:pPr>
            <a:r>
              <a:rPr lang="en-US" sz="3200" dirty="0" smtClean="0"/>
              <a:t>and some notes are longer,</a:t>
            </a:r>
          </a:p>
          <a:p>
            <a:pPr marL="0" indent="0">
              <a:buNone/>
            </a:pPr>
            <a:r>
              <a:rPr lang="en-US" sz="3200" dirty="0" smtClean="0"/>
              <a:t>And some notes are weaker, </a:t>
            </a:r>
          </a:p>
          <a:p>
            <a:pPr marL="393192" lvl="1" indent="0">
              <a:buNone/>
            </a:pPr>
            <a:r>
              <a:rPr lang="en-US" sz="3200" dirty="0" smtClean="0"/>
              <a:t>while some notes are stronger.</a:t>
            </a:r>
          </a:p>
          <a:p>
            <a:pPr marL="0" indent="0">
              <a:buNone/>
            </a:pPr>
            <a:r>
              <a:rPr lang="en-US" sz="3200" dirty="0" smtClean="0"/>
              <a:t>A rhythm is better with diversity,</a:t>
            </a:r>
          </a:p>
          <a:p>
            <a:pPr marL="0" indent="0">
              <a:buNone/>
            </a:pPr>
            <a:r>
              <a:rPr lang="en-US" sz="3200" dirty="0" err="1" smtClean="0"/>
              <a:t>‘Cause</a:t>
            </a:r>
            <a:r>
              <a:rPr lang="en-US" sz="3200" dirty="0" smtClean="0"/>
              <a:t> sometimes I need you, </a:t>
            </a:r>
          </a:p>
          <a:p>
            <a:pPr marL="393192" lvl="1" indent="0">
              <a:buNone/>
            </a:pPr>
            <a:r>
              <a:rPr lang="en-US" sz="3200" dirty="0" smtClean="0"/>
              <a:t>but sometimes you need me.  </a:t>
            </a:r>
            <a:r>
              <a:rPr lang="en-US" sz="3200" i="1" u="sng" dirty="0" smtClean="0"/>
              <a:t>It goes</a:t>
            </a:r>
            <a:r>
              <a:rPr lang="en-US" sz="3200" dirty="0" smtClean="0"/>
              <a:t> . . 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168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 smtClean="0"/>
              <a:t>“R, H, Y, T, H, and M,”</a:t>
            </a:r>
          </a:p>
          <a:p>
            <a:pPr marL="0" indent="0">
              <a:buNone/>
            </a:pPr>
            <a:r>
              <a:rPr lang="en-US" sz="3200" i="1" dirty="0" smtClean="0"/>
              <a:t>If they want you to spell it, </a:t>
            </a:r>
          </a:p>
          <a:p>
            <a:pPr marL="393192" lvl="1" indent="0">
              <a:buNone/>
            </a:pPr>
            <a:r>
              <a:rPr lang="en-US" sz="3200" i="1" dirty="0" smtClean="0"/>
              <a:t>then you give it to them;</a:t>
            </a:r>
          </a:p>
          <a:p>
            <a:pPr marL="0" indent="0">
              <a:buNone/>
            </a:pPr>
            <a:r>
              <a:rPr lang="en-US" sz="3200" i="1" dirty="0" smtClean="0"/>
              <a:t>It goes, “R, H, Y, T, H, and M,”</a:t>
            </a:r>
          </a:p>
          <a:p>
            <a:pPr marL="0" indent="0">
              <a:buNone/>
            </a:pPr>
            <a:r>
              <a:rPr lang="en-US" sz="3200" i="1" dirty="0" smtClean="0"/>
              <a:t>If they want you to spell it, </a:t>
            </a:r>
          </a:p>
          <a:p>
            <a:pPr marL="393192" lvl="1" indent="0">
              <a:buNone/>
            </a:pPr>
            <a:r>
              <a:rPr lang="en-US" sz="3200" i="1" dirty="0" smtClean="0"/>
              <a:t>then you give it to them.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63452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All the note durations</a:t>
            </a:r>
          </a:p>
          <a:p>
            <a:pPr marL="393192" lvl="1" indent="0">
              <a:buNone/>
            </a:pPr>
            <a:r>
              <a:rPr lang="en-US" sz="3200" dirty="0"/>
              <a:t>c</a:t>
            </a:r>
            <a:r>
              <a:rPr lang="en-US" sz="3200" dirty="0" smtClean="0"/>
              <a:t>an be named with fractions,</a:t>
            </a:r>
          </a:p>
          <a:p>
            <a:pPr marL="393192" lvl="1" indent="0">
              <a:buNone/>
            </a:pPr>
            <a:r>
              <a:rPr lang="en-US" sz="3200" dirty="0" smtClean="0"/>
              <a:t>So know your division,</a:t>
            </a:r>
          </a:p>
          <a:p>
            <a:pPr marL="393192" lvl="1" indent="0">
              <a:buNone/>
            </a:pPr>
            <a:r>
              <a:rPr lang="en-US" sz="3200" dirty="0"/>
              <a:t>	i</a:t>
            </a:r>
            <a:r>
              <a:rPr lang="en-US" sz="3200" dirty="0" smtClean="0"/>
              <a:t>f you </a:t>
            </a:r>
            <a:r>
              <a:rPr lang="en-US" sz="3200" dirty="0" err="1" smtClean="0"/>
              <a:t>wanna</a:t>
            </a:r>
            <a:r>
              <a:rPr lang="en-US" sz="3200" dirty="0" smtClean="0"/>
              <a:t> see some action.</a:t>
            </a:r>
          </a:p>
          <a:p>
            <a:pPr marL="393192" lvl="1" indent="0">
              <a:buNone/>
            </a:pPr>
            <a:r>
              <a:rPr lang="en-US" sz="3200" dirty="0" smtClean="0"/>
              <a:t>There are whole notes, </a:t>
            </a:r>
          </a:p>
          <a:p>
            <a:pPr marL="393192" lvl="1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half notes, too,</a:t>
            </a:r>
          </a:p>
          <a:p>
            <a:pPr marL="393192" lvl="1" indent="0">
              <a:buNone/>
            </a:pPr>
            <a:r>
              <a:rPr lang="en-US" sz="3200" dirty="0" smtClean="0"/>
              <a:t>And quarter notes, </a:t>
            </a:r>
          </a:p>
          <a:p>
            <a:pPr marL="393192" lvl="1" indent="0">
              <a:buNone/>
            </a:pPr>
            <a:r>
              <a:rPr lang="en-US" sz="3200" dirty="0"/>
              <a:t>A</a:t>
            </a:r>
            <a:r>
              <a:rPr lang="en-US" sz="3200" dirty="0" smtClean="0"/>
              <a:t>nd eighth notes keep on </a:t>
            </a:r>
            <a:r>
              <a:rPr lang="en-US" sz="3200" dirty="0" err="1" smtClean="0"/>
              <a:t>movin</a:t>
            </a:r>
            <a:r>
              <a:rPr lang="en-US" sz="3200" dirty="0" smtClean="0"/>
              <a:t>’ through.</a:t>
            </a:r>
          </a:p>
        </p:txBody>
      </p:sp>
    </p:spTree>
    <p:extLst>
      <p:ext uri="{BB962C8B-B14F-4D97-AF65-F5344CB8AC3E}">
        <p14:creationId xmlns:p14="http://schemas.microsoft.com/office/powerpoint/2010/main" val="153611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Dotting a note will increase it by half;</a:t>
            </a:r>
          </a:p>
          <a:p>
            <a:pPr marL="0" indent="0">
              <a:buNone/>
            </a:pPr>
            <a:r>
              <a:rPr lang="en-US" sz="3200" dirty="0" smtClean="0"/>
              <a:t>It isn’t that hard, but you </a:t>
            </a:r>
            <a:r>
              <a:rPr lang="en-US" sz="3200" dirty="0" err="1" smtClean="0"/>
              <a:t>gotta</a:t>
            </a:r>
            <a:r>
              <a:rPr lang="en-US" sz="3200" dirty="0" smtClean="0"/>
              <a:t> do the math!</a:t>
            </a:r>
          </a:p>
          <a:p>
            <a:pPr marL="0" indent="0">
              <a:buNone/>
            </a:pPr>
            <a:r>
              <a:rPr lang="en-US" sz="3200" dirty="0" smtClean="0"/>
              <a:t>You can add notes together—</a:t>
            </a:r>
          </a:p>
          <a:p>
            <a:pPr marL="393192" lvl="1" indent="0">
              <a:buNone/>
            </a:pPr>
            <a:r>
              <a:rPr lang="en-US" sz="3200" dirty="0" smtClean="0"/>
              <a:t>just connect them with a tie,</a:t>
            </a:r>
          </a:p>
          <a:p>
            <a:pPr marL="0" indent="0">
              <a:buNone/>
            </a:pPr>
            <a:r>
              <a:rPr lang="en-US" sz="3200" dirty="0" smtClean="0"/>
              <a:t>It involves a lot of counting, </a:t>
            </a:r>
          </a:p>
          <a:p>
            <a:pPr marL="393192" lvl="1" indent="0">
              <a:buNone/>
            </a:pPr>
            <a:r>
              <a:rPr lang="en-US" sz="3200" dirty="0" smtClean="0"/>
              <a:t>and that </a:t>
            </a:r>
            <a:r>
              <a:rPr lang="en-US" sz="3200" dirty="0" err="1" smtClean="0"/>
              <a:t>ain’t</a:t>
            </a:r>
            <a:r>
              <a:rPr lang="en-US" sz="3200" dirty="0" smtClean="0"/>
              <a:t> no lie.</a:t>
            </a:r>
          </a:p>
          <a:p>
            <a:pPr marL="667512" lvl="2" indent="0">
              <a:buNone/>
            </a:pPr>
            <a:r>
              <a:rPr lang="en-US" sz="4000" i="1" u="sng" dirty="0" smtClean="0"/>
              <a:t>Let me hear you now</a:t>
            </a:r>
            <a:r>
              <a:rPr lang="en-US" sz="4000" dirty="0" smtClean="0"/>
              <a:t> . . 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0129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 smtClean="0"/>
              <a:t>“R, H, Y, T, H, and M,”</a:t>
            </a:r>
          </a:p>
          <a:p>
            <a:pPr marL="0" indent="0">
              <a:buNone/>
            </a:pPr>
            <a:r>
              <a:rPr lang="en-US" sz="3200" i="1" dirty="0" smtClean="0"/>
              <a:t>If they want you to spell it, </a:t>
            </a:r>
          </a:p>
          <a:p>
            <a:pPr marL="393192" lvl="1" indent="0">
              <a:buNone/>
            </a:pPr>
            <a:r>
              <a:rPr lang="en-US" sz="3200" i="1" dirty="0" smtClean="0"/>
              <a:t>then you give it to them;</a:t>
            </a:r>
          </a:p>
          <a:p>
            <a:pPr marL="0" indent="0">
              <a:buNone/>
            </a:pPr>
            <a:r>
              <a:rPr lang="en-US" sz="3200" i="1" dirty="0" smtClean="0"/>
              <a:t>It goes, “R, H, Y, T, H, and M,”</a:t>
            </a:r>
          </a:p>
          <a:p>
            <a:pPr marL="0" indent="0">
              <a:buNone/>
            </a:pPr>
            <a:r>
              <a:rPr lang="en-US" sz="3200" i="1" dirty="0" smtClean="0"/>
              <a:t>If they want you to spell it, </a:t>
            </a:r>
          </a:p>
          <a:p>
            <a:pPr marL="393192" lvl="1" indent="0">
              <a:buNone/>
            </a:pPr>
            <a:r>
              <a:rPr lang="en-US" sz="3200" i="1" dirty="0" smtClean="0"/>
              <a:t>then you give it to them.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19988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Student/Teacher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Now the beat is steady, just like this;</a:t>
            </a:r>
          </a:p>
          <a:p>
            <a:pPr marL="0" indent="0">
              <a:buNone/>
            </a:pPr>
            <a:r>
              <a:rPr lang="en-US" sz="3200" dirty="0" smtClean="0"/>
              <a:t>It keeps on beating.  It don’t miss.</a:t>
            </a:r>
          </a:p>
          <a:p>
            <a:pPr marL="0" indent="0">
              <a:buNone/>
            </a:pPr>
            <a:r>
              <a:rPr lang="en-US" sz="3200" dirty="0" smtClean="0"/>
              <a:t>But the tempo is the speed of the beat—</a:t>
            </a:r>
          </a:p>
          <a:p>
            <a:pPr marL="0" indent="0">
              <a:buNone/>
            </a:pPr>
            <a:r>
              <a:rPr lang="en-US" sz="3200" dirty="0" smtClean="0"/>
              <a:t>Allegro, largo, moderato.  </a:t>
            </a:r>
            <a:r>
              <a:rPr lang="en-US" sz="3200" dirty="0" err="1" smtClean="0"/>
              <a:t>Ain’t</a:t>
            </a:r>
            <a:r>
              <a:rPr lang="en-US" sz="3200" dirty="0" smtClean="0"/>
              <a:t> it sweet!</a:t>
            </a:r>
          </a:p>
        </p:txBody>
      </p:sp>
    </p:spTree>
    <p:extLst>
      <p:ext uri="{BB962C8B-B14F-4D97-AF65-F5344CB8AC3E}">
        <p14:creationId xmlns:p14="http://schemas.microsoft.com/office/powerpoint/2010/main" val="23367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7"/>
            <a:ext cx="8229600" cy="57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Meter is the last thing that I’ll tell you about;</a:t>
            </a:r>
          </a:p>
          <a:p>
            <a:pPr marL="0" indent="0">
              <a:buNone/>
            </a:pPr>
            <a:r>
              <a:rPr lang="en-US" sz="3200" dirty="0" smtClean="0"/>
              <a:t>It’s the way the beats are grouped, </a:t>
            </a:r>
          </a:p>
          <a:p>
            <a:pPr marL="393192" lvl="1" indent="0">
              <a:buNone/>
            </a:pPr>
            <a:r>
              <a:rPr lang="en-US" sz="3200" dirty="0" smtClean="0"/>
              <a:t>if you had any doubt.</a:t>
            </a:r>
          </a:p>
          <a:p>
            <a:pPr marL="0" indent="0">
              <a:buNone/>
            </a:pPr>
            <a:r>
              <a:rPr lang="en-US" sz="3200" dirty="0" smtClean="0"/>
              <a:t>You start over with “one” </a:t>
            </a:r>
          </a:p>
          <a:p>
            <a:pPr marL="393192" lvl="1" indent="0">
              <a:buNone/>
            </a:pPr>
            <a:r>
              <a:rPr lang="en-US" sz="3200" dirty="0" smtClean="0"/>
              <a:t>when you hear a strong beat</a:t>
            </a:r>
          </a:p>
          <a:p>
            <a:pPr marL="0" indent="0">
              <a:buNone/>
            </a:pPr>
            <a:r>
              <a:rPr lang="en-US" sz="3200" dirty="0" smtClean="0"/>
              <a:t>With an accent or a chord change </a:t>
            </a:r>
          </a:p>
          <a:p>
            <a:pPr marL="393192" lvl="1" indent="0">
              <a:buNone/>
            </a:pPr>
            <a:r>
              <a:rPr lang="en-US" sz="3200" dirty="0" smtClean="0"/>
              <a:t>when you’re tapping your feet.</a:t>
            </a:r>
          </a:p>
          <a:p>
            <a:pPr marL="1737360" lvl="6" indent="0">
              <a:buNone/>
            </a:pPr>
            <a:r>
              <a:rPr lang="en-US" sz="3100" i="1" u="sng" dirty="0" smtClean="0"/>
              <a:t>EVERYBODY</a:t>
            </a:r>
            <a:r>
              <a:rPr lang="en-US" sz="3100" i="1" dirty="0" smtClean="0"/>
              <a:t>!</a:t>
            </a:r>
            <a:endParaRPr lang="en-US" sz="3100" i="1" dirty="0"/>
          </a:p>
        </p:txBody>
      </p:sp>
    </p:spTree>
    <p:extLst>
      <p:ext uri="{BB962C8B-B14F-4D97-AF65-F5344CB8AC3E}">
        <p14:creationId xmlns:p14="http://schemas.microsoft.com/office/powerpoint/2010/main" val="285570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 smtClean="0"/>
              <a:t>“R, H, Y, T, H, and M,”</a:t>
            </a:r>
          </a:p>
          <a:p>
            <a:pPr marL="0" indent="0">
              <a:buNone/>
            </a:pPr>
            <a:r>
              <a:rPr lang="en-US" sz="3200" i="1" dirty="0" smtClean="0"/>
              <a:t>If they want you to spell it, </a:t>
            </a:r>
          </a:p>
          <a:p>
            <a:pPr marL="393192" lvl="1" indent="0">
              <a:buNone/>
            </a:pPr>
            <a:r>
              <a:rPr lang="en-US" sz="3200" i="1" dirty="0" smtClean="0"/>
              <a:t>then you give it to them;</a:t>
            </a:r>
          </a:p>
          <a:p>
            <a:pPr marL="0" indent="0">
              <a:buNone/>
            </a:pPr>
            <a:r>
              <a:rPr lang="en-US" sz="3200" i="1" dirty="0" smtClean="0"/>
              <a:t>It goes, “R, H, Y, T, H, and M,”</a:t>
            </a:r>
          </a:p>
          <a:p>
            <a:pPr marL="0" indent="0">
              <a:buNone/>
            </a:pPr>
            <a:r>
              <a:rPr lang="en-US" sz="3200" i="1" dirty="0" smtClean="0"/>
              <a:t>If they want you to spell it, </a:t>
            </a:r>
          </a:p>
          <a:p>
            <a:pPr marL="393192" lvl="1" indent="0">
              <a:buNone/>
            </a:pPr>
            <a:r>
              <a:rPr lang="en-US" sz="3200" i="1" dirty="0" smtClean="0"/>
              <a:t>then you give it to them.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0957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Meters can be duple, like a marching band,</a:t>
            </a:r>
          </a:p>
          <a:p>
            <a:pPr marL="0" indent="0">
              <a:buNone/>
            </a:pPr>
            <a:r>
              <a:rPr lang="en-US" sz="3200" dirty="0" smtClean="0"/>
              <a:t>Or triple or quadruple, </a:t>
            </a:r>
          </a:p>
          <a:p>
            <a:pPr marL="393192" lvl="1" indent="0">
              <a:buNone/>
            </a:pPr>
            <a:r>
              <a:rPr lang="en-US" sz="3200" dirty="0" smtClean="0"/>
              <a:t>even more on demand.</a:t>
            </a:r>
          </a:p>
          <a:p>
            <a:pPr marL="0" indent="0">
              <a:buNone/>
            </a:pPr>
            <a:r>
              <a:rPr lang="en-US" sz="3200" dirty="0" smtClean="0"/>
              <a:t>Fives and sevens are real tricky, </a:t>
            </a:r>
          </a:p>
          <a:p>
            <a:pPr marL="393192" lvl="1" indent="0">
              <a:buNone/>
            </a:pPr>
            <a:r>
              <a:rPr lang="en-US" sz="3200" dirty="0" err="1" smtClean="0"/>
              <a:t>‘cause</a:t>
            </a:r>
            <a:r>
              <a:rPr lang="en-US" sz="3200" dirty="0" smtClean="0"/>
              <a:t> they seem out of whack,</a:t>
            </a:r>
          </a:p>
          <a:p>
            <a:pPr marL="0" indent="0">
              <a:buNone/>
            </a:pPr>
            <a:r>
              <a:rPr lang="en-US" sz="3200" dirty="0" smtClean="0"/>
              <a:t>So they’re not used too often.</a:t>
            </a:r>
          </a:p>
          <a:p>
            <a:pPr marL="0" indent="0">
              <a:buNone/>
            </a:pPr>
            <a:r>
              <a:rPr lang="en-US" sz="3200" dirty="0" smtClean="0"/>
              <a:t>Hey, just trust me—that’s a fact.</a:t>
            </a:r>
          </a:p>
          <a:p>
            <a:pPr lvl="2"/>
            <a:r>
              <a:rPr lang="en-US" sz="3600" b="1" i="1" u="sng" dirty="0" smtClean="0"/>
              <a:t>TAKE IT HOME NOW</a:t>
            </a:r>
            <a:r>
              <a:rPr lang="en-US" sz="3600" b="1" i="1" dirty="0" smtClean="0"/>
              <a:t>!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909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534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 smtClean="0"/>
              <a:t>“R, H, Y, T, H, and M,”</a:t>
            </a:r>
          </a:p>
          <a:p>
            <a:pPr marL="0" indent="0">
              <a:buNone/>
            </a:pPr>
            <a:r>
              <a:rPr lang="en-US" sz="3200" i="1" dirty="0" smtClean="0"/>
              <a:t>If they want you to spell it, </a:t>
            </a:r>
          </a:p>
          <a:p>
            <a:pPr marL="393192" lvl="1" indent="0">
              <a:buNone/>
            </a:pPr>
            <a:r>
              <a:rPr lang="en-US" sz="3200" i="1" dirty="0" smtClean="0"/>
              <a:t>then you give it to them;</a:t>
            </a:r>
          </a:p>
          <a:p>
            <a:pPr marL="0" indent="0">
              <a:buNone/>
            </a:pPr>
            <a:r>
              <a:rPr lang="en-US" sz="3200" i="1" dirty="0" smtClean="0"/>
              <a:t>It goes, “R, H, Y, T, H, and M,”</a:t>
            </a:r>
          </a:p>
          <a:p>
            <a:pPr marL="0" indent="0">
              <a:buNone/>
            </a:pPr>
            <a:r>
              <a:rPr lang="en-US" sz="3200" i="1" dirty="0" smtClean="0"/>
              <a:t>If they want you to spell it, </a:t>
            </a:r>
          </a:p>
          <a:p>
            <a:pPr marL="393192" lvl="1" indent="0">
              <a:buNone/>
            </a:pPr>
            <a:r>
              <a:rPr lang="en-US" sz="3200" i="1" dirty="0" smtClean="0"/>
              <a:t>then you give it to them.</a:t>
            </a:r>
          </a:p>
          <a:p>
            <a:pPr marL="393192" lvl="1" indent="0">
              <a:buNone/>
            </a:pPr>
            <a:r>
              <a:rPr lang="en-US" sz="3200" i="1" u="sng" dirty="0" smtClean="0"/>
              <a:t>Wrap it up now</a:t>
            </a:r>
            <a:r>
              <a:rPr lang="en-US" sz="3200" i="1" dirty="0" smtClean="0"/>
              <a:t>!</a:t>
            </a:r>
            <a:endParaRPr lang="en-US" sz="3200" i="1" u="sng" dirty="0" smtClean="0"/>
          </a:p>
          <a:p>
            <a:pPr marL="393192" lvl="1" indent="0">
              <a:buNone/>
            </a:pPr>
            <a:r>
              <a:rPr lang="en-US" sz="4400" i="1" dirty="0" smtClean="0"/>
              <a:t>“R, H, Y, T, H, and M!”</a:t>
            </a:r>
          </a:p>
          <a:p>
            <a:pPr marL="393192" lvl="1" indent="0">
              <a:buNone/>
            </a:pPr>
            <a:r>
              <a:rPr lang="en-US" sz="1200" dirty="0" smtClean="0"/>
              <a:t>(end)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7703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It’s Opera For Me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5748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Oh, it’s opera for me, me mates,</a:t>
            </a:r>
          </a:p>
          <a:p>
            <a:pPr marL="0" indent="0">
              <a:buNone/>
            </a:pPr>
            <a:r>
              <a:rPr lang="en-US" sz="3600" dirty="0" smtClean="0"/>
              <a:t>It’s opera for me;</a:t>
            </a:r>
          </a:p>
          <a:p>
            <a:pPr marL="0" indent="0">
              <a:buNone/>
            </a:pPr>
            <a:r>
              <a:rPr lang="en-US" sz="3600" dirty="0" smtClean="0"/>
              <a:t>No words are said,</a:t>
            </a:r>
          </a:p>
          <a:p>
            <a:pPr marL="0" indent="0">
              <a:buNone/>
            </a:pPr>
            <a:r>
              <a:rPr lang="en-US" sz="3600" dirty="0" smtClean="0"/>
              <a:t>But sung, instead;</a:t>
            </a:r>
          </a:p>
          <a:p>
            <a:pPr marL="0" indent="0">
              <a:buNone/>
            </a:pPr>
            <a:r>
              <a:rPr lang="en-US" sz="3600" dirty="0" smtClean="0"/>
              <a:t>It’s opera for me.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en-US" sz="3200" i="1" dirty="0" smtClean="0"/>
              <a:t>Response):</a:t>
            </a:r>
            <a:r>
              <a:rPr lang="en-US" sz="3200" dirty="0" smtClean="0"/>
              <a:t> It’s opera for me.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801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/>
              <a:t>Oh, the </a:t>
            </a:r>
            <a:r>
              <a:rPr lang="en-US" sz="3600" dirty="0" err="1" smtClean="0"/>
              <a:t>Camerata</a:t>
            </a:r>
            <a:r>
              <a:rPr lang="en-US" sz="3600" dirty="0" smtClean="0"/>
              <a:t> Florentine,</a:t>
            </a:r>
          </a:p>
          <a:p>
            <a:pPr marL="0" indent="0">
              <a:buNone/>
            </a:pPr>
            <a:r>
              <a:rPr lang="en-US" sz="3600" dirty="0" smtClean="0"/>
              <a:t>With its </a:t>
            </a:r>
            <a:r>
              <a:rPr lang="en-US" sz="3600" dirty="0" err="1" smtClean="0"/>
              <a:t>philosophizin</a:t>
            </a:r>
            <a:r>
              <a:rPr lang="en-US" sz="3600" dirty="0" smtClean="0"/>
              <a:t>’,</a:t>
            </a:r>
          </a:p>
          <a:p>
            <a:pPr marL="0" indent="0">
              <a:buNone/>
            </a:pPr>
            <a:r>
              <a:rPr lang="en-US" sz="3600" dirty="0" smtClean="0"/>
              <a:t>They thought the Greeks</a:t>
            </a:r>
          </a:p>
          <a:p>
            <a:pPr marL="0" indent="0">
              <a:buNone/>
            </a:pPr>
            <a:r>
              <a:rPr lang="en-US" sz="3600" dirty="0" smtClean="0"/>
              <a:t>Did more than speak,</a:t>
            </a:r>
          </a:p>
          <a:p>
            <a:pPr marL="0" indent="0">
              <a:buNone/>
            </a:pPr>
            <a:r>
              <a:rPr lang="en-US" sz="3600" dirty="0" smtClean="0"/>
              <a:t>And sought a new horizon.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en-US" sz="3200" i="1" dirty="0" smtClean="0"/>
              <a:t>Response</a:t>
            </a:r>
            <a:r>
              <a:rPr lang="en-US" sz="3200" dirty="0" smtClean="0"/>
              <a:t>):  And sought a new horizon.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821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Oh, it’s opera for me, me mates,</a:t>
            </a:r>
          </a:p>
          <a:p>
            <a:pPr marL="0" indent="0">
              <a:buNone/>
            </a:pPr>
            <a:r>
              <a:rPr lang="en-US" sz="3600" dirty="0" smtClean="0"/>
              <a:t>It’s opera for me;</a:t>
            </a:r>
          </a:p>
          <a:p>
            <a:pPr marL="0" indent="0">
              <a:buNone/>
            </a:pPr>
            <a:r>
              <a:rPr lang="en-US" sz="3600" dirty="0" smtClean="0"/>
              <a:t>No words are said,</a:t>
            </a:r>
          </a:p>
          <a:p>
            <a:pPr marL="0" indent="0">
              <a:buNone/>
            </a:pPr>
            <a:r>
              <a:rPr lang="en-US" sz="3600" dirty="0" smtClean="0"/>
              <a:t>But sung, instead;</a:t>
            </a:r>
          </a:p>
          <a:p>
            <a:pPr marL="0" indent="0">
              <a:buNone/>
            </a:pPr>
            <a:r>
              <a:rPr lang="en-US" sz="3600" dirty="0" smtClean="0"/>
              <a:t>It’s opera for me.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en-US" sz="3200" i="1" dirty="0" smtClean="0"/>
              <a:t>Response):</a:t>
            </a:r>
            <a:r>
              <a:rPr lang="en-US" sz="3200" dirty="0" smtClean="0"/>
              <a:t> It’s opera for me.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836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Oh, now Monteverdi’s </a:t>
            </a:r>
            <a:r>
              <a:rPr lang="en-US" sz="3200" i="1" dirty="0" err="1" smtClean="0"/>
              <a:t>Orfeo</a:t>
            </a:r>
            <a:r>
              <a:rPr lang="en-US" sz="3200" dirty="0" smtClean="0"/>
              <a:t>,</a:t>
            </a:r>
          </a:p>
          <a:p>
            <a:pPr marL="0" indent="0">
              <a:buNone/>
            </a:pPr>
            <a:r>
              <a:rPr lang="en-US" sz="3200" dirty="0" smtClean="0"/>
              <a:t>In sixteen aught and seven,</a:t>
            </a:r>
          </a:p>
          <a:p>
            <a:pPr marL="0" indent="0">
              <a:buNone/>
            </a:pPr>
            <a:r>
              <a:rPr lang="en-US" sz="3200" dirty="0" smtClean="0"/>
              <a:t>Began the art</a:t>
            </a:r>
          </a:p>
          <a:p>
            <a:pPr marL="0" indent="0">
              <a:buNone/>
            </a:pPr>
            <a:r>
              <a:rPr lang="en-US" sz="3200" dirty="0" smtClean="0"/>
              <a:t>With a glorious start,</a:t>
            </a:r>
          </a:p>
          <a:p>
            <a:pPr marL="0" indent="0">
              <a:buNone/>
            </a:pPr>
            <a:r>
              <a:rPr lang="en-US" sz="3200" dirty="0" smtClean="0"/>
              <a:t>And took it up to heaven.</a:t>
            </a:r>
          </a:p>
          <a:p>
            <a:pPr marL="0" indent="0">
              <a:buNone/>
            </a:pPr>
            <a:r>
              <a:rPr lang="en-US" sz="2800" dirty="0" smtClean="0"/>
              <a:t>(</a:t>
            </a:r>
            <a:r>
              <a:rPr lang="en-US" sz="2800" i="1" dirty="0" smtClean="0"/>
              <a:t>Response):</a:t>
            </a:r>
            <a:r>
              <a:rPr lang="en-US" sz="2800" dirty="0" smtClean="0"/>
              <a:t>  And took it up to heaven.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596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hangingPunct="0">
              <a:buNone/>
            </a:pPr>
            <a:r>
              <a:rPr lang="en-US" sz="3600" b="1" i="1" dirty="0"/>
              <a:t>Just Plain Chant</a:t>
            </a:r>
            <a:endParaRPr lang="en-US" sz="3600" dirty="0"/>
          </a:p>
          <a:p>
            <a:pPr marL="0" indent="0" hangingPunct="0">
              <a:buNone/>
            </a:pPr>
            <a:endParaRPr lang="en-US" dirty="0"/>
          </a:p>
          <a:p>
            <a:pPr marL="0" indent="0" hangingPunc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6185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Oh, it’s opera for me, me mates,</a:t>
            </a:r>
          </a:p>
          <a:p>
            <a:pPr marL="0" indent="0">
              <a:buNone/>
            </a:pPr>
            <a:r>
              <a:rPr lang="en-US" sz="3600" dirty="0" smtClean="0"/>
              <a:t>It’s opera for me;</a:t>
            </a:r>
          </a:p>
          <a:p>
            <a:pPr marL="0" indent="0">
              <a:buNone/>
            </a:pPr>
            <a:r>
              <a:rPr lang="en-US" sz="3600" dirty="0" smtClean="0"/>
              <a:t>No words are said,</a:t>
            </a:r>
          </a:p>
          <a:p>
            <a:pPr marL="0" indent="0">
              <a:buNone/>
            </a:pPr>
            <a:r>
              <a:rPr lang="en-US" sz="3600" dirty="0" smtClean="0"/>
              <a:t>But sung, instead;</a:t>
            </a:r>
          </a:p>
          <a:p>
            <a:pPr marL="0" indent="0">
              <a:buNone/>
            </a:pPr>
            <a:r>
              <a:rPr lang="en-US" sz="3600" dirty="0" smtClean="0"/>
              <a:t>It’s opera for me.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en-US" sz="3200" i="1" dirty="0" smtClean="0"/>
              <a:t>Response):</a:t>
            </a:r>
            <a:r>
              <a:rPr lang="en-US" sz="3200" dirty="0" smtClean="0"/>
              <a:t> It’s opera for me.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577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Oh, the </a:t>
            </a:r>
            <a:r>
              <a:rPr lang="en-US" sz="3200" dirty="0" err="1" smtClean="0"/>
              <a:t>scen’ry</a:t>
            </a:r>
            <a:r>
              <a:rPr lang="en-US" sz="3200" dirty="0" smtClean="0"/>
              <a:t> is spectacular,</a:t>
            </a:r>
          </a:p>
          <a:p>
            <a:pPr marL="0" indent="0">
              <a:buNone/>
            </a:pPr>
            <a:r>
              <a:rPr lang="en-US" sz="3200" dirty="0" smtClean="0"/>
              <a:t>With sets and arches tall;</a:t>
            </a:r>
          </a:p>
          <a:p>
            <a:pPr marL="0" indent="0">
              <a:buNone/>
            </a:pPr>
            <a:r>
              <a:rPr lang="en-US" sz="3200" dirty="0" smtClean="0"/>
              <a:t>Too bad it’s done</a:t>
            </a:r>
          </a:p>
          <a:p>
            <a:pPr marL="0" indent="0">
              <a:buNone/>
            </a:pPr>
            <a:r>
              <a:rPr lang="en-US" sz="3200" dirty="0" smtClean="0"/>
              <a:t>In Italian,</a:t>
            </a:r>
          </a:p>
          <a:p>
            <a:pPr marL="0" indent="0">
              <a:buNone/>
            </a:pPr>
            <a:r>
              <a:rPr lang="en-US" sz="3200" dirty="0" smtClean="0"/>
              <a:t>Which I don’t know at all!</a:t>
            </a:r>
          </a:p>
          <a:p>
            <a:pPr marL="0" indent="0">
              <a:buNone/>
            </a:pPr>
            <a:r>
              <a:rPr lang="en-US" sz="2800" dirty="0" smtClean="0"/>
              <a:t>(</a:t>
            </a:r>
            <a:r>
              <a:rPr lang="en-US" sz="2800" i="1" dirty="0" smtClean="0"/>
              <a:t>Response):</a:t>
            </a:r>
            <a:r>
              <a:rPr lang="en-US" sz="2800" dirty="0" smtClean="0"/>
              <a:t>  Which </a:t>
            </a:r>
            <a:r>
              <a:rPr lang="en-US" sz="2800" b="1" i="1" u="sng" dirty="0" smtClean="0"/>
              <a:t>he</a:t>
            </a:r>
            <a:r>
              <a:rPr lang="en-US" sz="2800" dirty="0" smtClean="0"/>
              <a:t> don’t know at all!)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644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But, it’s opera for me, me mates,</a:t>
            </a:r>
          </a:p>
          <a:p>
            <a:pPr marL="0" indent="0">
              <a:buNone/>
            </a:pPr>
            <a:r>
              <a:rPr lang="en-US" sz="3600" dirty="0" smtClean="0"/>
              <a:t>It’s opera for me;</a:t>
            </a:r>
          </a:p>
          <a:p>
            <a:pPr marL="0" indent="0">
              <a:buNone/>
            </a:pPr>
            <a:r>
              <a:rPr lang="en-US" sz="3600" dirty="0" smtClean="0"/>
              <a:t>No words are said,</a:t>
            </a:r>
          </a:p>
          <a:p>
            <a:pPr marL="0" indent="0">
              <a:buNone/>
            </a:pPr>
            <a:r>
              <a:rPr lang="en-US" sz="3600" dirty="0" smtClean="0"/>
              <a:t>But sung, instead;</a:t>
            </a:r>
          </a:p>
          <a:p>
            <a:pPr marL="0" indent="0">
              <a:buNone/>
            </a:pPr>
            <a:r>
              <a:rPr lang="en-US" sz="3600" dirty="0" smtClean="0"/>
              <a:t>It’s opera for me.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en-US" sz="3200" i="1" dirty="0" smtClean="0"/>
              <a:t>Response):</a:t>
            </a:r>
            <a:r>
              <a:rPr lang="en-US" sz="3200" dirty="0" smtClean="0"/>
              <a:t> It’s opera for me.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745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Oh, the </a:t>
            </a:r>
            <a:r>
              <a:rPr lang="en-US" sz="3200" dirty="0" err="1" smtClean="0"/>
              <a:t>mythologic</a:t>
            </a:r>
            <a:r>
              <a:rPr lang="en-US" sz="3200" dirty="0" smtClean="0"/>
              <a:t> fairy tales</a:t>
            </a:r>
          </a:p>
          <a:p>
            <a:pPr marL="0" indent="0">
              <a:buNone/>
            </a:pPr>
            <a:r>
              <a:rPr lang="en-US" sz="3200" dirty="0" smtClean="0"/>
              <a:t>Were all the rage in Venice,</a:t>
            </a:r>
          </a:p>
          <a:p>
            <a:pPr marL="0" indent="0">
              <a:buNone/>
            </a:pPr>
            <a:r>
              <a:rPr lang="en-US" sz="3200" dirty="0" smtClean="0"/>
              <a:t>But divas had,</a:t>
            </a:r>
          </a:p>
          <a:p>
            <a:pPr marL="0" indent="0">
              <a:buNone/>
            </a:pPr>
            <a:r>
              <a:rPr lang="en-US" sz="3200" dirty="0" smtClean="0"/>
              <a:t>By acting badly,</a:t>
            </a:r>
          </a:p>
          <a:p>
            <a:pPr marL="0" indent="0">
              <a:buNone/>
            </a:pPr>
            <a:r>
              <a:rPr lang="en-US" sz="3200" dirty="0" smtClean="0"/>
              <a:t>Made the stage a menace.</a:t>
            </a:r>
          </a:p>
          <a:p>
            <a:pPr marL="0" indent="0">
              <a:buNone/>
            </a:pPr>
            <a:r>
              <a:rPr lang="en-US" sz="2800" dirty="0" smtClean="0"/>
              <a:t>(</a:t>
            </a:r>
            <a:r>
              <a:rPr lang="en-US" sz="2800" i="1" dirty="0" smtClean="0"/>
              <a:t>Response):</a:t>
            </a:r>
            <a:r>
              <a:rPr lang="en-US" sz="2800" dirty="0" smtClean="0"/>
              <a:t>  They’d made the stage a menace.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132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Oh, it’s opera for me, me mates,</a:t>
            </a:r>
          </a:p>
          <a:p>
            <a:pPr marL="0" indent="0">
              <a:buNone/>
            </a:pPr>
            <a:r>
              <a:rPr lang="en-US" sz="3600" dirty="0" smtClean="0"/>
              <a:t>It’s opera for me;</a:t>
            </a:r>
          </a:p>
          <a:p>
            <a:pPr marL="0" indent="0">
              <a:buNone/>
            </a:pPr>
            <a:r>
              <a:rPr lang="en-US" sz="3600" dirty="0" smtClean="0"/>
              <a:t>No words are said,</a:t>
            </a:r>
          </a:p>
          <a:p>
            <a:pPr marL="0" indent="0">
              <a:buNone/>
            </a:pPr>
            <a:r>
              <a:rPr lang="en-US" sz="3600" dirty="0" smtClean="0"/>
              <a:t>But sung, instead;</a:t>
            </a:r>
          </a:p>
          <a:p>
            <a:pPr marL="0" indent="0">
              <a:buNone/>
            </a:pPr>
            <a:r>
              <a:rPr lang="en-US" sz="3600" dirty="0" smtClean="0"/>
              <a:t>It’s opera for me.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en-US" sz="3200" i="1" dirty="0" smtClean="0"/>
              <a:t>Response):</a:t>
            </a:r>
            <a:r>
              <a:rPr lang="en-US" sz="3200" dirty="0" smtClean="0"/>
              <a:t> It’s opera for me.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0585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Oh, the </a:t>
            </a:r>
            <a:r>
              <a:rPr lang="en-US" sz="3200" dirty="0" err="1" smtClean="0"/>
              <a:t>rec’tative</a:t>
            </a:r>
            <a:r>
              <a:rPr lang="en-US" sz="3200" dirty="0" smtClean="0"/>
              <a:t> is </a:t>
            </a:r>
            <a:r>
              <a:rPr lang="en-US" sz="3200" dirty="0" err="1" smtClean="0"/>
              <a:t>speechy</a:t>
            </a:r>
            <a:r>
              <a:rPr lang="en-US" sz="3200" dirty="0" smtClean="0"/>
              <a:t>-like,</a:t>
            </a:r>
          </a:p>
          <a:p>
            <a:pPr marL="0" indent="0">
              <a:buNone/>
            </a:pPr>
            <a:r>
              <a:rPr lang="en-US" sz="3200" dirty="0" smtClean="0"/>
              <a:t>And good for conversation;</a:t>
            </a:r>
          </a:p>
          <a:p>
            <a:pPr marL="0" indent="0">
              <a:buNone/>
            </a:pPr>
            <a:r>
              <a:rPr lang="en-US" sz="3200" dirty="0" smtClean="0"/>
              <a:t>The aria is a beautiful tune,</a:t>
            </a:r>
          </a:p>
          <a:p>
            <a:pPr marL="0" indent="0">
              <a:buNone/>
            </a:pPr>
            <a:r>
              <a:rPr lang="en-US" sz="3200" dirty="0" smtClean="0"/>
              <a:t>And gets a grand ovation.</a:t>
            </a:r>
          </a:p>
          <a:p>
            <a:pPr marL="0" indent="0">
              <a:buNone/>
            </a:pPr>
            <a:r>
              <a:rPr lang="en-US" sz="2800" dirty="0" smtClean="0"/>
              <a:t>(</a:t>
            </a:r>
            <a:r>
              <a:rPr lang="en-US" sz="2800" i="1" dirty="0" smtClean="0"/>
              <a:t>Response):</a:t>
            </a:r>
            <a:r>
              <a:rPr lang="en-US" sz="2800" dirty="0" smtClean="0"/>
              <a:t>  And gets a grand ovation.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946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Yes, it’s opera for me, me mates,</a:t>
            </a:r>
          </a:p>
          <a:p>
            <a:pPr marL="0" indent="0">
              <a:buNone/>
            </a:pPr>
            <a:r>
              <a:rPr lang="en-US" sz="3600" dirty="0" smtClean="0"/>
              <a:t>It’s opera for me;</a:t>
            </a:r>
          </a:p>
          <a:p>
            <a:pPr marL="0" indent="0">
              <a:buNone/>
            </a:pPr>
            <a:r>
              <a:rPr lang="en-US" sz="3600" dirty="0" smtClean="0"/>
              <a:t>No words are said,</a:t>
            </a:r>
          </a:p>
          <a:p>
            <a:pPr marL="0" indent="0">
              <a:buNone/>
            </a:pPr>
            <a:r>
              <a:rPr lang="en-US" sz="3600" dirty="0" smtClean="0"/>
              <a:t>But sung, instead;</a:t>
            </a:r>
          </a:p>
          <a:p>
            <a:pPr marL="0" indent="0">
              <a:buNone/>
            </a:pPr>
            <a:r>
              <a:rPr lang="en-US" sz="3600" dirty="0" smtClean="0"/>
              <a:t>It’s opera for me.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en-US" sz="3200" i="1" dirty="0" smtClean="0"/>
              <a:t>Response):</a:t>
            </a:r>
            <a:r>
              <a:rPr lang="en-US" sz="3200" dirty="0" smtClean="0"/>
              <a:t> It’s opera for me.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943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Oh, oh, oh, oh, oh, oh, oh . .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47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Castrati played the leading roles,</a:t>
            </a:r>
          </a:p>
          <a:p>
            <a:pPr marL="0" indent="0">
              <a:buNone/>
            </a:pPr>
            <a:r>
              <a:rPr lang="en-US" sz="4000" dirty="0" smtClean="0"/>
              <a:t>They sang in </a:t>
            </a:r>
            <a:r>
              <a:rPr lang="en-US" sz="4000" dirty="0" err="1" smtClean="0"/>
              <a:t>op’ra</a:t>
            </a:r>
            <a:r>
              <a:rPr lang="en-US" sz="4000" dirty="0" smtClean="0"/>
              <a:t> halls;</a:t>
            </a:r>
          </a:p>
        </p:txBody>
      </p:sp>
    </p:spTree>
    <p:extLst>
      <p:ext uri="{BB962C8B-B14F-4D97-AF65-F5344CB8AC3E}">
        <p14:creationId xmlns:p14="http://schemas.microsoft.com/office/powerpoint/2010/main" val="31467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Castrati played the leading roles,</a:t>
            </a:r>
          </a:p>
          <a:p>
            <a:pPr marL="0" indent="0">
              <a:buNone/>
            </a:pPr>
            <a:r>
              <a:rPr lang="en-US" sz="4000" dirty="0" smtClean="0"/>
              <a:t>They sang in </a:t>
            </a:r>
            <a:r>
              <a:rPr lang="en-US" sz="4000" dirty="0" err="1" smtClean="0"/>
              <a:t>op’ra</a:t>
            </a:r>
            <a:r>
              <a:rPr lang="en-US" sz="4000" dirty="0" smtClean="0"/>
              <a:t> halls;</a:t>
            </a:r>
          </a:p>
          <a:p>
            <a:pPr marL="0" indent="0">
              <a:buNone/>
            </a:pPr>
            <a:r>
              <a:rPr lang="en-US" sz="4000" dirty="0" smtClean="0"/>
              <a:t>I don’t know why</a:t>
            </a:r>
          </a:p>
          <a:p>
            <a:pPr marL="0" indent="0">
              <a:buNone/>
            </a:pPr>
            <a:r>
              <a:rPr lang="en-US" sz="4000" dirty="0" smtClean="0"/>
              <a:t>They sang so high—</a:t>
            </a:r>
          </a:p>
        </p:txBody>
      </p:sp>
    </p:spTree>
    <p:extLst>
      <p:ext uri="{BB962C8B-B14F-4D97-AF65-F5344CB8AC3E}">
        <p14:creationId xmlns:p14="http://schemas.microsoft.com/office/powerpoint/2010/main" val="24746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hangingPunct="0">
              <a:buNone/>
            </a:pPr>
            <a:r>
              <a:rPr lang="en-US" sz="3600" b="1" i="1" dirty="0"/>
              <a:t>Just Plain Chant</a:t>
            </a:r>
            <a:endParaRPr lang="en-US" sz="3600" dirty="0"/>
          </a:p>
          <a:p>
            <a:pPr marL="0" indent="0" hangingPunct="0">
              <a:buNone/>
            </a:pPr>
            <a:endParaRPr lang="en-US" dirty="0"/>
          </a:p>
          <a:p>
            <a:pPr marL="0" indent="0" hangingPunct="0">
              <a:buNone/>
            </a:pPr>
            <a:r>
              <a:rPr lang="en-US" dirty="0"/>
              <a:t> </a:t>
            </a:r>
          </a:p>
          <a:p>
            <a:pPr marL="0" indent="0" hangingPunct="0">
              <a:buNone/>
            </a:pPr>
            <a:r>
              <a:rPr lang="en-US" sz="3200" dirty="0" smtClean="0"/>
              <a:t>The </a:t>
            </a:r>
            <a:r>
              <a:rPr lang="en-US" sz="3200" dirty="0"/>
              <a:t>genre known as </a:t>
            </a:r>
            <a:r>
              <a:rPr lang="en-US" sz="3200" i="1" dirty="0"/>
              <a:t>plainchant</a:t>
            </a:r>
            <a:r>
              <a:rPr lang="en-US" sz="3200" dirty="0"/>
              <a:t> also goes</a:t>
            </a:r>
          </a:p>
          <a:p>
            <a:pPr marL="0" indent="0" hangingPunct="0">
              <a:buNone/>
            </a:pPr>
            <a:r>
              <a:rPr lang="en-US" sz="3200" dirty="0" smtClean="0"/>
              <a:t>By </a:t>
            </a:r>
            <a:r>
              <a:rPr lang="en-US" sz="3200" i="1" dirty="0"/>
              <a:t>plainsong</a:t>
            </a:r>
            <a:r>
              <a:rPr lang="en-US" sz="3200" dirty="0"/>
              <a:t>, but the fragrance of this rose</a:t>
            </a:r>
          </a:p>
          <a:p>
            <a:pPr marL="0" indent="0" hangingPunct="0">
              <a:buNone/>
            </a:pPr>
            <a:r>
              <a:rPr lang="en-US" sz="3200" dirty="0" smtClean="0"/>
              <a:t>Is </a:t>
            </a:r>
            <a:r>
              <a:rPr lang="en-US" sz="3200" dirty="0"/>
              <a:t>not diminished; </a:t>
            </a:r>
          </a:p>
        </p:txBody>
      </p:sp>
    </p:spTree>
    <p:extLst>
      <p:ext uri="{BB962C8B-B14F-4D97-AF65-F5344CB8AC3E}">
        <p14:creationId xmlns:p14="http://schemas.microsoft.com/office/powerpoint/2010/main" val="34365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(</a:t>
            </a:r>
            <a:r>
              <a:rPr lang="en-US" sz="4000" i="1" dirty="0" smtClean="0"/>
              <a:t>Response?</a:t>
            </a:r>
            <a:r>
              <a:rPr lang="en-US" sz="4000" dirty="0" smtClean="0"/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3468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Oh, it’s opera for me, me mates,</a:t>
            </a:r>
          </a:p>
          <a:p>
            <a:pPr marL="0" indent="0">
              <a:buNone/>
            </a:pPr>
            <a:r>
              <a:rPr lang="en-US" sz="3600" dirty="0" smtClean="0"/>
              <a:t>It’s opera for me;</a:t>
            </a:r>
          </a:p>
          <a:p>
            <a:pPr marL="0" indent="0">
              <a:buNone/>
            </a:pPr>
            <a:r>
              <a:rPr lang="en-US" sz="3600" dirty="0" smtClean="0"/>
              <a:t>No words are said,</a:t>
            </a:r>
          </a:p>
          <a:p>
            <a:pPr marL="0" indent="0">
              <a:buNone/>
            </a:pPr>
            <a:r>
              <a:rPr lang="en-US" sz="3600" dirty="0" smtClean="0"/>
              <a:t>But sung, instead;</a:t>
            </a:r>
          </a:p>
          <a:p>
            <a:pPr marL="0" indent="0">
              <a:buNone/>
            </a:pPr>
            <a:r>
              <a:rPr lang="en-US" sz="3600" dirty="0" smtClean="0"/>
              <a:t>It’s opera for me.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en-US" sz="3200" i="1" dirty="0" smtClean="0"/>
              <a:t>Response):</a:t>
            </a:r>
            <a:r>
              <a:rPr lang="en-US" sz="3200" dirty="0" smtClean="0"/>
              <a:t> It’s opera for me.</a:t>
            </a:r>
          </a:p>
          <a:p>
            <a:pPr marL="0" indent="0">
              <a:buNone/>
            </a:pPr>
            <a:r>
              <a:rPr lang="en-US" sz="3200" dirty="0" smtClean="0"/>
              <a:t>(</a:t>
            </a:r>
            <a:r>
              <a:rPr lang="en-US" sz="3200" i="1" dirty="0" smtClean="0"/>
              <a:t>Big ending</a:t>
            </a:r>
            <a:r>
              <a:rPr lang="en-US" sz="3200" dirty="0" smtClean="0"/>
              <a:t>):  </a:t>
            </a:r>
            <a:r>
              <a:rPr lang="en-US" sz="3200" b="1" i="1" u="sng" dirty="0" smtClean="0"/>
              <a:t>It’s opera for me!</a:t>
            </a:r>
          </a:p>
          <a:p>
            <a:pPr marL="0" indent="0">
              <a:buNone/>
            </a:pPr>
            <a:r>
              <a:rPr lang="en-US" sz="1200" dirty="0" smtClean="0"/>
              <a:t>(end)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3765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Opera, Oratorio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5762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85800"/>
            <a:ext cx="8001000" cy="515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Opera, </a:t>
            </a:r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oratorio</a:t>
            </a:r>
            <a:r>
              <a:rPr lang="en-US" sz="3600" i="1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—</a:t>
            </a:r>
          </a:p>
          <a:p>
            <a:r>
              <a:rPr lang="en-US" sz="3600" i="1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600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some </a:t>
            </a:r>
            <a:r>
              <a:rPr lang="en-US" sz="3600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find them so confusing;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They have so much in common </a:t>
            </a:r>
            <a:endParaRPr lang="en-US" sz="3600" dirty="0" smtClean="0">
              <a:solidFill>
                <a:srgbClr val="000000"/>
              </a:solidFill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that </a:t>
            </a:r>
            <a:r>
              <a:rPr lang="en-US" sz="3600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it’s really not amusing.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They both require an orchestra </a:t>
            </a:r>
            <a:endParaRPr lang="en-US" sz="3600" dirty="0" smtClean="0">
              <a:solidFill>
                <a:srgbClr val="000000"/>
              </a:solidFill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600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to </a:t>
            </a:r>
            <a:r>
              <a:rPr lang="en-US" sz="3600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help support the voices,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And when they’re done, </a:t>
            </a:r>
            <a:endParaRPr lang="en-US" sz="3600" dirty="0" smtClean="0">
              <a:solidFill>
                <a:srgbClr val="000000"/>
              </a:solidFill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T</a:t>
            </a:r>
            <a:r>
              <a:rPr lang="en-US" sz="3600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here’s </a:t>
            </a:r>
            <a:r>
              <a:rPr lang="en-US" sz="3600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lots of fun, </a:t>
            </a:r>
            <a:endParaRPr lang="en-US" sz="3600" dirty="0" smtClean="0">
              <a:solidFill>
                <a:srgbClr val="000000"/>
              </a:solidFill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and </a:t>
            </a:r>
            <a:r>
              <a:rPr lang="en-US" sz="3600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everyone rejoices!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81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StoneSerifStd-Medium"/>
              </a:rPr>
              <a:t>The opera’s focus? Secular. </a:t>
            </a:r>
            <a:endParaRPr lang="en-US" sz="3600" dirty="0" smtClean="0">
              <a:latin typeface="StoneSerifStd-Medium"/>
            </a:endParaRPr>
          </a:p>
          <a:p>
            <a:r>
              <a:rPr lang="en-US" sz="3600" dirty="0">
                <a:latin typeface="StoneSerifStd-Medium"/>
              </a:rPr>
              <a:t>	t</a:t>
            </a:r>
            <a:r>
              <a:rPr lang="en-US" sz="3600" dirty="0" smtClean="0">
                <a:latin typeface="StoneSerifStd-Medium"/>
              </a:rPr>
              <a:t>hat </a:t>
            </a:r>
            <a:r>
              <a:rPr lang="en-US" sz="3600" dirty="0">
                <a:latin typeface="StoneSerifStd-Medium"/>
              </a:rPr>
              <a:t>means it’s not religious;</a:t>
            </a:r>
          </a:p>
          <a:p>
            <a:r>
              <a:rPr lang="en-US" sz="3600" dirty="0">
                <a:latin typeface="StoneSerifStd-Medium"/>
              </a:rPr>
              <a:t>There usually is a murder scene </a:t>
            </a:r>
            <a:endParaRPr lang="en-US" sz="3600" dirty="0" smtClean="0">
              <a:latin typeface="StoneSerifStd-Medium"/>
            </a:endParaRPr>
          </a:p>
          <a:p>
            <a:r>
              <a:rPr lang="en-US" sz="3600" dirty="0">
                <a:latin typeface="StoneSerifStd-Medium"/>
              </a:rPr>
              <a:t>	w</a:t>
            </a:r>
            <a:r>
              <a:rPr lang="en-US" sz="3600" dirty="0" smtClean="0">
                <a:latin typeface="StoneSerifStd-Medium"/>
              </a:rPr>
              <a:t>hich </a:t>
            </a:r>
            <a:r>
              <a:rPr lang="en-US" sz="3600" dirty="0">
                <a:latin typeface="StoneSerifStd-Medium"/>
              </a:rPr>
              <a:t>is, of course, malicious.</a:t>
            </a:r>
          </a:p>
          <a:p>
            <a:r>
              <a:rPr lang="en-US" sz="3600" dirty="0">
                <a:latin typeface="StoneSerifStd-Medium"/>
              </a:rPr>
              <a:t>Another common theme </a:t>
            </a:r>
            <a:endParaRPr lang="en-US" sz="3600" dirty="0" smtClean="0">
              <a:latin typeface="StoneSerifStd-Medium"/>
            </a:endParaRPr>
          </a:p>
          <a:p>
            <a:r>
              <a:rPr lang="en-US" sz="3600" dirty="0">
                <a:latin typeface="StoneSerifStd-Medium"/>
              </a:rPr>
              <a:t>	i</a:t>
            </a:r>
            <a:r>
              <a:rPr lang="en-US" sz="3600" dirty="0" smtClean="0">
                <a:latin typeface="StoneSerifStd-Medium"/>
              </a:rPr>
              <a:t>nvolves </a:t>
            </a:r>
            <a:r>
              <a:rPr lang="en-US" sz="3600" dirty="0">
                <a:latin typeface="StoneSerifStd-Medium"/>
              </a:rPr>
              <a:t>a sexual attraction</a:t>
            </a:r>
          </a:p>
          <a:p>
            <a:r>
              <a:rPr lang="en-US" sz="3600" dirty="0">
                <a:latin typeface="StoneSerifStd-Medium"/>
              </a:rPr>
              <a:t>That’s doomed to failure from the start, </a:t>
            </a:r>
            <a:r>
              <a:rPr lang="en-US" sz="3600" dirty="0" smtClean="0">
                <a:latin typeface="StoneSerifStd-Medium"/>
              </a:rPr>
              <a:t>	thus </a:t>
            </a:r>
            <a:r>
              <a:rPr lang="en-US" sz="3600" dirty="0">
                <a:latin typeface="StoneSerifStd-Medium"/>
              </a:rPr>
              <a:t>heightening the action.</a:t>
            </a:r>
          </a:p>
        </p:txBody>
      </p:sp>
    </p:spTree>
    <p:extLst>
      <p:ext uri="{BB962C8B-B14F-4D97-AF65-F5344CB8AC3E}">
        <p14:creationId xmlns:p14="http://schemas.microsoft.com/office/powerpoint/2010/main" val="360119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38200"/>
            <a:ext cx="8077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In contrast, oratorios </a:t>
            </a:r>
            <a:endParaRPr lang="en-US" sz="3600" dirty="0" smtClean="0">
              <a:solidFill>
                <a:srgbClr val="FFFF00"/>
              </a:solidFill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are </a:t>
            </a:r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sacred in their outlook;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They tell the story of a prophet, </a:t>
            </a:r>
            <a:endParaRPr lang="en-US" sz="3600" dirty="0" smtClean="0">
              <a:solidFill>
                <a:srgbClr val="FFFF00"/>
              </a:solidFill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often </a:t>
            </a:r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from the Good Book.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Elijah, </a:t>
            </a:r>
            <a:r>
              <a:rPr lang="en-US" sz="3600" dirty="0" err="1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Jephtha</a:t>
            </a:r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, Christ, and Paul </a:t>
            </a:r>
            <a:endParaRPr lang="en-US" sz="3600" dirty="0" smtClean="0">
              <a:solidFill>
                <a:srgbClr val="FFFF00"/>
              </a:solidFill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are </a:t>
            </a:r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subjects who are favored;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Heroic lives inspired the notes </a:t>
            </a:r>
            <a:endParaRPr lang="en-US" sz="3600" dirty="0" smtClean="0">
              <a:solidFill>
                <a:srgbClr val="FFFF00"/>
              </a:solidFill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o’er </a:t>
            </a:r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which composers labored.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66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14400"/>
            <a:ext cx="7772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The operas, by tradition, </a:t>
            </a:r>
            <a:endParaRPr lang="en-US" sz="3600" dirty="0" smtClean="0"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6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in </a:t>
            </a:r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Italian are written;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That rule prevailed when Handel </a:t>
            </a:r>
            <a:r>
              <a:rPr lang="en-US" sz="36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	wrote </a:t>
            </a:r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his operas in Great Britain.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59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14400"/>
            <a:ext cx="77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The operas, by tradition, 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in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Italian are written;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That rule prevailed when Handel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wrote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his operas in Great Britain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</a:rPr>
              <a:t>But oratorios are 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+mn-cs"/>
              </a:rPr>
              <a:t>the language of the nation;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</a:rPr>
              <a:t>To understand the lyrics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+mn-cs"/>
              </a:rPr>
              <a:t>	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+mn-cs"/>
              </a:rPr>
              <a:t>is the prime consideration.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61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1440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The staging, </a:t>
            </a:r>
            <a:r>
              <a:rPr lang="en-US" sz="36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costumes, sets </a:t>
            </a:r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and props, </a:t>
            </a:r>
            <a:endParaRPr lang="en-US" sz="3600" dirty="0" smtClean="0"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	as </a:t>
            </a:r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well as serious </a:t>
            </a:r>
            <a:r>
              <a:rPr lang="en-US" sz="36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acting,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Are all a part of operas, </a:t>
            </a:r>
            <a:endParaRPr lang="en-US" sz="3600" dirty="0" smtClean="0"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6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whose </a:t>
            </a:r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directors are exacting</a:t>
            </a:r>
            <a:r>
              <a:rPr lang="en-US" sz="36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;</a:t>
            </a:r>
          </a:p>
          <a:p>
            <a:endParaRPr lang="en-US" sz="3600" dirty="0" smtClean="0">
              <a:solidFill>
                <a:srgbClr val="FFFF00"/>
              </a:solidFill>
              <a:latin typeface="StoneSerifStd-Medium"/>
              <a:ea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1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14400"/>
            <a:ext cx="8229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The staging, </a:t>
            </a:r>
            <a:r>
              <a:rPr lang="en-US" sz="36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costumes, sets </a:t>
            </a:r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and props, </a:t>
            </a:r>
            <a:endParaRPr lang="en-US" sz="3600" dirty="0" smtClean="0"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	as </a:t>
            </a:r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well as serious acting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Are all a part of operas, </a:t>
            </a:r>
            <a:endParaRPr lang="en-US" sz="3600" dirty="0" smtClean="0"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6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whose </a:t>
            </a:r>
            <a:r>
              <a:rPr lang="en-US" sz="36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directors are exacting</a:t>
            </a:r>
            <a:r>
              <a:rPr lang="en-US" sz="36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;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But standing tall in concert black,</a:t>
            </a:r>
          </a:p>
          <a:p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and singing from a folder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Are standard oratorio fare.</a:t>
            </a:r>
          </a:p>
          <a:p>
            <a:r>
              <a:rPr lang="en-US" sz="36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Perhaps, it’s slightly colder.</a:t>
            </a:r>
          </a:p>
          <a:p>
            <a:endParaRPr lang="en-US" sz="3600" dirty="0" smtClean="0">
              <a:solidFill>
                <a:srgbClr val="FFFF00"/>
              </a:solidFill>
              <a:latin typeface="StoneSerifStd-Medium"/>
              <a:ea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hangingPunct="0">
              <a:buNone/>
            </a:pPr>
            <a:r>
              <a:rPr lang="en-US" sz="3600" b="1" i="1" dirty="0"/>
              <a:t>Just Plain Chant</a:t>
            </a:r>
            <a:endParaRPr lang="en-US" sz="3600" dirty="0"/>
          </a:p>
          <a:p>
            <a:pPr marL="0" indent="0" hangingPunct="0">
              <a:buNone/>
            </a:pPr>
            <a:endParaRPr lang="en-US" dirty="0"/>
          </a:p>
          <a:p>
            <a:pPr marL="0" indent="0" hangingPunct="0">
              <a:buNone/>
            </a:pPr>
            <a:r>
              <a:rPr lang="en-US" dirty="0"/>
              <a:t> </a:t>
            </a:r>
          </a:p>
          <a:p>
            <a:pPr marL="0" indent="0" hangingPunct="0">
              <a:buNone/>
            </a:pPr>
            <a:r>
              <a:rPr lang="en-US" sz="3200" dirty="0"/>
              <a:t>The genre known as </a:t>
            </a:r>
            <a:r>
              <a:rPr lang="en-US" sz="3200" i="1" dirty="0"/>
              <a:t>plainchant</a:t>
            </a:r>
            <a:r>
              <a:rPr lang="en-US" sz="3200" dirty="0"/>
              <a:t> also goes</a:t>
            </a:r>
          </a:p>
          <a:p>
            <a:pPr marL="0" indent="0" hangingPunct="0">
              <a:buNone/>
            </a:pPr>
            <a:r>
              <a:rPr lang="en-US" sz="3200" dirty="0"/>
              <a:t>By </a:t>
            </a:r>
            <a:r>
              <a:rPr lang="en-US" sz="3200" i="1" dirty="0"/>
              <a:t>plainsong</a:t>
            </a:r>
            <a:r>
              <a:rPr lang="en-US" sz="3200" dirty="0"/>
              <a:t>, but the fragrance of this rose</a:t>
            </a:r>
          </a:p>
          <a:p>
            <a:pPr marL="0" indent="0" hangingPunct="0">
              <a:buNone/>
            </a:pPr>
            <a:r>
              <a:rPr lang="en-US" sz="3200" dirty="0"/>
              <a:t>Is not diminished; matter not its name,</a:t>
            </a:r>
          </a:p>
          <a:p>
            <a:pPr marL="0" indent="0" hangingPunct="0">
              <a:buNone/>
            </a:pPr>
            <a:r>
              <a:rPr lang="en-US" sz="3200" dirty="0"/>
              <a:t>Its beauty, pure and simple, stays the same.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79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838200"/>
            <a:ext cx="7467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The arias in the operas </a:t>
            </a:r>
            <a:endParaRPr lang="en-US" sz="3200" dirty="0" smtClean="0"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2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2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are </a:t>
            </a:r>
            <a:r>
              <a:rPr lang="en-US" sz="32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often deeply moving.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They stir the soul and draw the tear, </a:t>
            </a:r>
            <a:endParaRPr lang="en-US" sz="3200" dirty="0" smtClean="0"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2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2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with </a:t>
            </a:r>
            <a:r>
              <a:rPr lang="en-US" sz="3200" dirty="0">
                <a:latin typeface="StoneSerifStd-Medium"/>
                <a:ea typeface="Times New Roman" panose="02020603050405020304" pitchFamily="18" charset="0"/>
                <a:cs typeface="StoneSerifStd-Medium"/>
              </a:rPr>
              <a:t>audiences approving;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61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838200"/>
            <a:ext cx="7467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The arias in the operas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are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often deeply moving.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They stir the soul and draw the tear,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with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audiences approving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prstClr val="white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You’ll hear a cry of “Bravo!”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or of “Brava!” loudly sounding;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prstClr val="white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The glory of that moment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is incredibly astounding.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267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838200"/>
            <a:ext cx="7315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The choruses in oratorios </a:t>
            </a:r>
            <a:endParaRPr lang="en-US" sz="3200" dirty="0" smtClean="0">
              <a:solidFill>
                <a:srgbClr val="FFFF00"/>
              </a:solidFill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2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2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are </a:t>
            </a:r>
            <a:r>
              <a:rPr lang="en-US" sz="32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just as worthy,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Or worthier, since they don’t dwell </a:t>
            </a:r>
            <a:endParaRPr lang="en-US" sz="3200" dirty="0" smtClean="0">
              <a:solidFill>
                <a:srgbClr val="FFFF00"/>
              </a:solidFill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r>
              <a:rPr lang="en-US" sz="32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2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on </a:t>
            </a:r>
            <a:r>
              <a:rPr lang="en-US" sz="32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subjects quite as earthy.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99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838200"/>
            <a:ext cx="7315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The choruses in oratorios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are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just as worthy,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Or worthier, since they don’t dwell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on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subjects quite as earthy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</a:rPr>
              <a:t>Yes, Handel’s “Hallelujah”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+mn-cs"/>
              </a:rPr>
              <a:t>is the greatest of this genre;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</a:rPr>
              <a:t>Its lofty grandeur and its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+mn-cs"/>
              </a:rPr>
              <a:t>timeless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</a:rPr>
              <a:t>	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+mn-cs"/>
              </a:rPr>
              <a:t>praise have earned this honor.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202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914400"/>
            <a:ext cx="7543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So—</a:t>
            </a:r>
            <a:r>
              <a:rPr lang="en-US" sz="32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opera,</a:t>
            </a:r>
            <a:r>
              <a:rPr lang="en-US" sz="3200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 </a:t>
            </a:r>
            <a:r>
              <a:rPr lang="en-US" sz="3200" dirty="0">
                <a:solidFill>
                  <a:srgbClr val="FFFF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oratorio</a:t>
            </a:r>
            <a:r>
              <a:rPr lang="en-US" sz="3200" i="1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—</a:t>
            </a:r>
          </a:p>
          <a:p>
            <a:r>
              <a:rPr lang="en-US" sz="3200" i="1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200" i="1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we </a:t>
            </a:r>
            <a:r>
              <a:rPr lang="en-US" sz="3200" i="1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hope you’ve got them straight;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i="1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If not, you’d better hurry up</a:t>
            </a:r>
            <a:r>
              <a:rPr lang="en-US" sz="3200" i="1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—</a:t>
            </a:r>
          </a:p>
          <a:p>
            <a:r>
              <a:rPr lang="en-US" sz="3200" i="1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lang="en-US" sz="3200" i="1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the </a:t>
            </a:r>
            <a:r>
              <a:rPr lang="en-US" sz="3200" i="1" dirty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hour is getting late</a:t>
            </a:r>
            <a:r>
              <a:rPr lang="en-US" sz="3200" i="1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24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914400"/>
            <a:ext cx="7543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So—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opera,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oratorio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we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hope you’ve got them straight;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If not, you’d better hurry up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the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hour is getting late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i="1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They both are monumental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in their drama and their scope.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136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914400"/>
            <a:ext cx="7543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So—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opera,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oratorio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we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hope you’ve got them straight;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If not, you’d better hurry up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the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hour is getting late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i="1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They both are monumental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in their drama and their scope.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i="1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You’ve </a:t>
            </a:r>
            <a:r>
              <a:rPr lang="en-US" sz="3200" i="1" u="sng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got</a:t>
            </a:r>
            <a:r>
              <a:rPr lang="en-US" sz="3200" i="1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 to try an opera--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354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914400"/>
            <a:ext cx="7543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So—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opera,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oratorio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we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hope you’ve got them straight;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If not, you’d better hurry up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the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hour is getting late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i="1" dirty="0" smtClean="0">
                <a:solidFill>
                  <a:srgbClr val="000000"/>
                </a:solidFill>
                <a:latin typeface="StoneSerifStd-Medium"/>
                <a:ea typeface="Times New Roman" panose="02020603050405020304" pitchFamily="18" charset="0"/>
                <a:cs typeface="StoneSerifStd-Medium"/>
              </a:rPr>
              <a:t>They both are monumental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in their drama and their scope.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i="1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You’ve got to try an opera—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	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or a </a:t>
            </a:r>
            <a:r>
              <a:rPr kumimoji="0" lang="en-US" sz="32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torio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StoneSerifStd-Medium"/>
                <a:ea typeface="Times New Roman" panose="02020603050405020304" pitchFamily="18" charset="0"/>
                <a:cs typeface="StoneSerifStd-Medium"/>
              </a:rPr>
              <a:t>, I hope!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i="1" dirty="0">
              <a:solidFill>
                <a:srgbClr val="FFFF00"/>
              </a:solidFill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StoneSerifStd-Medium"/>
                <a:ea typeface="Times New Roman" panose="02020603050405020304" pitchFamily="18" charset="0"/>
                <a:cs typeface="StoneSerifStd-Medium"/>
              </a:rPr>
              <a:t>(end)</a:t>
            </a:r>
            <a:endParaRPr kumimoji="0" lang="en-US" sz="12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StoneSerifStd-Medium"/>
              <a:ea typeface="Times New Roman" panose="02020603050405020304" pitchFamily="18" charset="0"/>
              <a:cs typeface="StoneSerifStd-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63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Mozart, Boy-Genius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67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876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Mozart, boy-genius, was one of a kind;</a:t>
            </a:r>
          </a:p>
          <a:p>
            <a:r>
              <a:rPr lang="en-US" sz="2800" dirty="0"/>
              <a:t>For music, he had a most wonderful </a:t>
            </a:r>
            <a:r>
              <a:rPr lang="en-US" sz="2800" dirty="0" smtClean="0"/>
              <a:t>mind.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738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US" sz="3200" dirty="0"/>
              <a:t>The early Christians based it on their past,</a:t>
            </a:r>
          </a:p>
          <a:p>
            <a:pPr marL="0" indent="0" hangingPunct="0">
              <a:buNone/>
            </a:pPr>
            <a:r>
              <a:rPr lang="en-US" sz="3200" dirty="0"/>
              <a:t>When, worshipping as Jews, </a:t>
            </a:r>
          </a:p>
        </p:txBody>
      </p:sp>
    </p:spTree>
    <p:extLst>
      <p:ext uri="{BB962C8B-B14F-4D97-AF65-F5344CB8AC3E}">
        <p14:creationId xmlns:p14="http://schemas.microsoft.com/office/powerpoint/2010/main" val="23119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8763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Mozart, boy-genius, was one of a kind;</a:t>
            </a:r>
          </a:p>
          <a:p>
            <a:r>
              <a:rPr lang="en-US" sz="2800" dirty="0"/>
              <a:t>For music, he had a most wonderful </a:t>
            </a:r>
            <a:r>
              <a:rPr lang="en-US" sz="2800" dirty="0" smtClean="0"/>
              <a:t>mind.</a:t>
            </a:r>
          </a:p>
          <a:p>
            <a:r>
              <a:rPr lang="en-US" sz="2800" dirty="0" smtClean="0"/>
              <a:t>His father, named Leopold, gave him his start</a:t>
            </a:r>
          </a:p>
          <a:p>
            <a:r>
              <a:rPr lang="en-US" sz="2800" dirty="0" smtClean="0"/>
              <a:t>By teaching him early the musical art.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335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8763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Mozart, boy-genius, was one of a kind;</a:t>
            </a:r>
          </a:p>
          <a:p>
            <a:r>
              <a:rPr lang="en-US" sz="2800" dirty="0"/>
              <a:t>For music, he had a most wonderful </a:t>
            </a:r>
            <a:r>
              <a:rPr lang="en-US" sz="2800" dirty="0" smtClean="0"/>
              <a:t>mind.</a:t>
            </a:r>
          </a:p>
          <a:p>
            <a:r>
              <a:rPr lang="en-US" sz="2800" dirty="0" smtClean="0"/>
              <a:t>His father, named Leopold, gave him his start</a:t>
            </a:r>
          </a:p>
          <a:p>
            <a:r>
              <a:rPr lang="en-US" sz="2800" dirty="0" smtClean="0"/>
              <a:t>By teaching him early the musical art.</a:t>
            </a:r>
          </a:p>
          <a:p>
            <a:endParaRPr lang="en-US" sz="2800" dirty="0"/>
          </a:p>
          <a:p>
            <a:r>
              <a:rPr lang="en-US" sz="2800" dirty="0" smtClean="0"/>
              <a:t>Young Mozart’s big sister, </a:t>
            </a:r>
            <a:r>
              <a:rPr lang="en-US" sz="2800" dirty="0" err="1" smtClean="0"/>
              <a:t>Nannerl</a:t>
            </a:r>
            <a:r>
              <a:rPr lang="en-US" sz="2800" dirty="0" smtClean="0"/>
              <a:t>, by name,</a:t>
            </a:r>
          </a:p>
          <a:p>
            <a:r>
              <a:rPr lang="en-US" sz="2800" dirty="0" smtClean="0"/>
              <a:t>Preceded her brother in learning the game.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895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8763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Mozart, boy-genius, was one of a kind;</a:t>
            </a:r>
          </a:p>
          <a:p>
            <a:r>
              <a:rPr lang="en-US" sz="2800" dirty="0"/>
              <a:t>For music, he had a most wonderful </a:t>
            </a:r>
            <a:r>
              <a:rPr lang="en-US" sz="2800" dirty="0" smtClean="0"/>
              <a:t>mind.</a:t>
            </a:r>
          </a:p>
          <a:p>
            <a:r>
              <a:rPr lang="en-US" sz="2800" dirty="0" smtClean="0"/>
              <a:t>His father, named Leopold, gave him his start</a:t>
            </a:r>
          </a:p>
          <a:p>
            <a:r>
              <a:rPr lang="en-US" sz="2800" dirty="0" smtClean="0"/>
              <a:t>By teaching him early the musical art.</a:t>
            </a:r>
          </a:p>
          <a:p>
            <a:endParaRPr lang="en-US" sz="2800" dirty="0"/>
          </a:p>
          <a:p>
            <a:r>
              <a:rPr lang="en-US" sz="2800" dirty="0" smtClean="0"/>
              <a:t>Young Mozart’s big sister, </a:t>
            </a:r>
            <a:r>
              <a:rPr lang="en-US" sz="2800" dirty="0" err="1" smtClean="0"/>
              <a:t>Nannerl</a:t>
            </a:r>
            <a:r>
              <a:rPr lang="en-US" sz="2800" dirty="0" smtClean="0"/>
              <a:t>, by name,</a:t>
            </a:r>
          </a:p>
          <a:p>
            <a:r>
              <a:rPr lang="en-US" sz="2800" dirty="0" smtClean="0"/>
              <a:t>Preceded her brother in learning the game.</a:t>
            </a:r>
          </a:p>
          <a:p>
            <a:r>
              <a:rPr lang="en-US" sz="2800" dirty="0" smtClean="0"/>
              <a:t>He listened along to the lessons she took,</a:t>
            </a:r>
          </a:p>
          <a:p>
            <a:r>
              <a:rPr lang="en-US" sz="2800" dirty="0" smtClean="0"/>
              <a:t>And gleaned from the glances he stole from her book.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041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838201"/>
            <a:ext cx="876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His turn to take lessons came when he was four;</a:t>
            </a:r>
          </a:p>
          <a:p>
            <a:r>
              <a:rPr lang="en-US" sz="2800" dirty="0"/>
              <a:t>His sister had talent, but he had much more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373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838201"/>
            <a:ext cx="8763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His turn to take lessons came when he was four;</a:t>
            </a:r>
          </a:p>
          <a:p>
            <a:r>
              <a:rPr lang="en-US" sz="2800" dirty="0"/>
              <a:t>His sister had talent, but he had much more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The music, in his hands, came quickly alive—</a:t>
            </a:r>
          </a:p>
          <a:p>
            <a:r>
              <a:rPr lang="en-US" sz="2800" dirty="0" smtClean="0"/>
              <a:t>He started composing when he was but five.</a:t>
            </a:r>
          </a:p>
        </p:txBody>
      </p:sp>
    </p:spTree>
    <p:extLst>
      <p:ext uri="{BB962C8B-B14F-4D97-AF65-F5344CB8AC3E}">
        <p14:creationId xmlns:p14="http://schemas.microsoft.com/office/powerpoint/2010/main" val="135043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838201"/>
            <a:ext cx="8763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His turn to take lessons came when he was four;</a:t>
            </a:r>
          </a:p>
          <a:p>
            <a:r>
              <a:rPr lang="en-US" sz="2800" dirty="0"/>
              <a:t>His sister had talent, but he had much more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The music, in his hands, came quickly alive—</a:t>
            </a:r>
          </a:p>
          <a:p>
            <a:r>
              <a:rPr lang="en-US" sz="2800" dirty="0" smtClean="0"/>
              <a:t>He started composing when he was but five.</a:t>
            </a:r>
          </a:p>
          <a:p>
            <a:endParaRPr lang="en-US" sz="2800" dirty="0"/>
          </a:p>
          <a:p>
            <a:r>
              <a:rPr lang="en-US" sz="2800" dirty="0" smtClean="0"/>
              <a:t>At six, he was touring Vienna and Prague,</a:t>
            </a:r>
          </a:p>
          <a:p>
            <a:r>
              <a:rPr lang="en-US" sz="2800" dirty="0" smtClean="0"/>
              <a:t>Then Munich and Paris, and on to The Hague.</a:t>
            </a:r>
          </a:p>
        </p:txBody>
      </p:sp>
    </p:spTree>
    <p:extLst>
      <p:ext uri="{BB962C8B-B14F-4D97-AF65-F5344CB8AC3E}">
        <p14:creationId xmlns:p14="http://schemas.microsoft.com/office/powerpoint/2010/main" val="381524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838201"/>
            <a:ext cx="8763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His turn to take lessons came when he was four;</a:t>
            </a:r>
          </a:p>
          <a:p>
            <a:r>
              <a:rPr lang="en-US" sz="2800" dirty="0"/>
              <a:t>His sister had talent, but he had much more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The music, in his hands, came quickly alive—</a:t>
            </a:r>
          </a:p>
          <a:p>
            <a:r>
              <a:rPr lang="en-US" sz="2800" dirty="0" smtClean="0"/>
              <a:t>He started composing when he was but five.</a:t>
            </a:r>
          </a:p>
          <a:p>
            <a:endParaRPr lang="en-US" sz="2800" dirty="0"/>
          </a:p>
          <a:p>
            <a:r>
              <a:rPr lang="en-US" sz="2800" dirty="0" smtClean="0"/>
              <a:t>At six, he was touring Vienna and Prague,</a:t>
            </a:r>
          </a:p>
          <a:p>
            <a:r>
              <a:rPr lang="en-US" sz="2800" dirty="0" smtClean="0"/>
              <a:t>Then Munich and Paris, and on to The Hague.</a:t>
            </a:r>
          </a:p>
          <a:p>
            <a:r>
              <a:rPr lang="en-US" sz="2800" dirty="0" smtClean="0"/>
              <a:t>In Zurich and London he also performed;</a:t>
            </a:r>
          </a:p>
          <a:p>
            <a:r>
              <a:rPr lang="en-US" sz="2800" dirty="0" smtClean="0"/>
              <a:t>The hearts of his listeners surely he warmed.</a:t>
            </a:r>
          </a:p>
        </p:txBody>
      </p:sp>
    </p:spTree>
    <p:extLst>
      <p:ext uri="{BB962C8B-B14F-4D97-AF65-F5344CB8AC3E}">
        <p14:creationId xmlns:p14="http://schemas.microsoft.com/office/powerpoint/2010/main" val="34836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14401"/>
            <a:ext cx="8534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By ten years of age he had seen quite a lot;</a:t>
            </a:r>
          </a:p>
          <a:p>
            <a:r>
              <a:rPr lang="en-US" sz="2800" dirty="0"/>
              <a:t>His father, quite honestly, really had thought</a:t>
            </a:r>
          </a:p>
        </p:txBody>
      </p:sp>
    </p:spTree>
    <p:extLst>
      <p:ext uri="{BB962C8B-B14F-4D97-AF65-F5344CB8AC3E}">
        <p14:creationId xmlns:p14="http://schemas.microsoft.com/office/powerpoint/2010/main" val="401081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14401"/>
            <a:ext cx="8534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By ten years of age he had seen quite a lot;</a:t>
            </a:r>
          </a:p>
          <a:p>
            <a:r>
              <a:rPr lang="en-US" sz="2800" dirty="0"/>
              <a:t>His father, quite honestly, really had </a:t>
            </a:r>
            <a:r>
              <a:rPr lang="en-US" sz="2800" dirty="0" smtClean="0"/>
              <a:t>thought</a:t>
            </a:r>
          </a:p>
          <a:p>
            <a:r>
              <a:rPr lang="en-US" sz="2800" dirty="0" smtClean="0"/>
              <a:t>That the royals who heard him most likely would give</a:t>
            </a:r>
          </a:p>
          <a:p>
            <a:r>
              <a:rPr lang="en-US" sz="2800" dirty="0" smtClean="0"/>
              <a:t>Him some money to help meet expenses, and live.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345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14401"/>
            <a:ext cx="8534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By ten years of age he had seen quite a lot;</a:t>
            </a:r>
          </a:p>
          <a:p>
            <a:r>
              <a:rPr lang="en-US" sz="2800" dirty="0"/>
              <a:t>His father, quite honestly, really had </a:t>
            </a:r>
            <a:r>
              <a:rPr lang="en-US" sz="2800" dirty="0" smtClean="0"/>
              <a:t>thought</a:t>
            </a:r>
          </a:p>
          <a:p>
            <a:r>
              <a:rPr lang="en-US" sz="2800" dirty="0" smtClean="0"/>
              <a:t>That the royals who heard him most likely would give</a:t>
            </a:r>
          </a:p>
          <a:p>
            <a:r>
              <a:rPr lang="en-US" sz="2800" dirty="0" smtClean="0"/>
              <a:t>Him some money to help meet expenses, and live.</a:t>
            </a:r>
          </a:p>
          <a:p>
            <a:endParaRPr lang="en-US" sz="2800" dirty="0"/>
          </a:p>
          <a:p>
            <a:r>
              <a:rPr lang="en-US" sz="2800" dirty="0" smtClean="0"/>
              <a:t>But time after time, only trinkets and toys</a:t>
            </a:r>
          </a:p>
          <a:p>
            <a:r>
              <a:rPr lang="en-US" sz="2800" dirty="0" smtClean="0"/>
              <a:t>Were the things that were offered to them, so the boy’s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484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hangingPunct="0">
              <a:buNone/>
            </a:pPr>
            <a:r>
              <a:rPr lang="en-US" sz="3200" dirty="0"/>
              <a:t>The early Christians based it on their past,</a:t>
            </a:r>
          </a:p>
          <a:p>
            <a:pPr marL="0" lvl="0" indent="0" hangingPunct="0">
              <a:buNone/>
            </a:pPr>
            <a:r>
              <a:rPr lang="en-US" sz="3200" dirty="0"/>
              <a:t>When, worshipping as Jews, </a:t>
            </a:r>
            <a:endParaRPr lang="en-US" sz="3200" dirty="0" smtClean="0"/>
          </a:p>
          <a:p>
            <a:pPr marL="0" lvl="0" indent="0" hangingPunct="0">
              <a:buNone/>
            </a:pPr>
            <a:r>
              <a:rPr lang="en-US" sz="3200" dirty="0" smtClean="0"/>
              <a:t>The </a:t>
            </a:r>
            <a:r>
              <a:rPr lang="en-US" sz="3200" dirty="0"/>
              <a:t>Psalms were cast</a:t>
            </a:r>
          </a:p>
          <a:p>
            <a:pPr marL="0" lvl="0" indent="0" hangingPunct="0">
              <a:buNone/>
            </a:pPr>
            <a:r>
              <a:rPr lang="en-US" sz="3200" dirty="0"/>
              <a:t>As melodies of praise to God above</a:t>
            </a:r>
            <a:r>
              <a:rPr lang="en-US" sz="3200" dirty="0" smtClean="0"/>
              <a:t>,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62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14401"/>
            <a:ext cx="8534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By ten years of age he had seen quite a lot;</a:t>
            </a:r>
          </a:p>
          <a:p>
            <a:r>
              <a:rPr lang="en-US" sz="2800" dirty="0"/>
              <a:t>His father, quite honestly, really had </a:t>
            </a:r>
            <a:r>
              <a:rPr lang="en-US" sz="2800" dirty="0" smtClean="0"/>
              <a:t>thought</a:t>
            </a:r>
          </a:p>
          <a:p>
            <a:r>
              <a:rPr lang="en-US" sz="2800" dirty="0" smtClean="0"/>
              <a:t>That the royals who heard him most likely would give</a:t>
            </a:r>
          </a:p>
          <a:p>
            <a:r>
              <a:rPr lang="en-US" sz="2800" dirty="0" smtClean="0"/>
              <a:t>Him some money to help meet expenses, and live.</a:t>
            </a:r>
          </a:p>
          <a:p>
            <a:endParaRPr lang="en-US" sz="2800" dirty="0"/>
          </a:p>
          <a:p>
            <a:r>
              <a:rPr lang="en-US" sz="2800" dirty="0" smtClean="0"/>
              <a:t>But time after time, only trinkets and toys</a:t>
            </a:r>
          </a:p>
          <a:p>
            <a:r>
              <a:rPr lang="en-US" sz="2800" dirty="0" smtClean="0"/>
              <a:t>Were the things that were offered to them, so the boy’s</a:t>
            </a:r>
          </a:p>
          <a:p>
            <a:r>
              <a:rPr lang="en-US" sz="2800" dirty="0" smtClean="0"/>
              <a:t>Weary father decided to trudge home again,</a:t>
            </a:r>
          </a:p>
          <a:p>
            <a:r>
              <a:rPr lang="en-US" sz="2800" dirty="0" smtClean="0"/>
              <a:t>And there, the boy worked very hard with his pen.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20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876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He wrote his first opera when he was fourteen,</a:t>
            </a:r>
          </a:p>
          <a:p>
            <a:r>
              <a:rPr lang="en-US" sz="2800" dirty="0"/>
              <a:t>And many thought it was the best they had seen!</a:t>
            </a:r>
          </a:p>
        </p:txBody>
      </p:sp>
    </p:spTree>
    <p:extLst>
      <p:ext uri="{BB962C8B-B14F-4D97-AF65-F5344CB8AC3E}">
        <p14:creationId xmlns:p14="http://schemas.microsoft.com/office/powerpoint/2010/main" val="140952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8763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He wrote his first opera when he was fourteen,</a:t>
            </a:r>
          </a:p>
          <a:p>
            <a:r>
              <a:rPr lang="en-US" sz="2800" dirty="0"/>
              <a:t>And many thought it was the best they had seen</a:t>
            </a:r>
            <a:r>
              <a:rPr lang="en-US" sz="2800" dirty="0" smtClean="0"/>
              <a:t>!</a:t>
            </a:r>
          </a:p>
          <a:p>
            <a:r>
              <a:rPr lang="en-US" sz="2800" dirty="0" smtClean="0"/>
              <a:t>It wasn’t much longer ‘til he had obtained</a:t>
            </a:r>
          </a:p>
          <a:p>
            <a:r>
              <a:rPr lang="en-US" sz="2800" dirty="0" smtClean="0"/>
              <a:t>A musical post, and subservience feigned.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823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8763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He wrote his first opera when he was fourteen,</a:t>
            </a:r>
          </a:p>
          <a:p>
            <a:r>
              <a:rPr lang="en-US" sz="2800" dirty="0"/>
              <a:t>And many thought it was the best they had seen</a:t>
            </a:r>
            <a:r>
              <a:rPr lang="en-US" sz="2800" dirty="0" smtClean="0"/>
              <a:t>!</a:t>
            </a:r>
          </a:p>
          <a:p>
            <a:r>
              <a:rPr lang="en-US" sz="2800" dirty="0" smtClean="0"/>
              <a:t>It wasn’t much longer ‘til he had obtained</a:t>
            </a:r>
          </a:p>
          <a:p>
            <a:r>
              <a:rPr lang="en-US" sz="2800" dirty="0" smtClean="0"/>
              <a:t>A musical post, and subservience feigned.</a:t>
            </a:r>
          </a:p>
          <a:p>
            <a:endParaRPr lang="en-US" sz="2800" dirty="0"/>
          </a:p>
          <a:p>
            <a:r>
              <a:rPr lang="en-US" sz="2800" dirty="0" smtClean="0"/>
              <a:t>His boss?  Prince-Archbishop of Salzburg, no less;</a:t>
            </a:r>
          </a:p>
          <a:p>
            <a:r>
              <a:rPr lang="en-US" sz="2800" dirty="0" smtClean="0"/>
              <a:t>But Mozart, alas, simply did not possess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76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14400"/>
            <a:ext cx="8763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He wrote his first opera when he was fourteen,</a:t>
            </a:r>
          </a:p>
          <a:p>
            <a:r>
              <a:rPr lang="en-US" sz="2800" dirty="0"/>
              <a:t>And many thought it was the best they had seen</a:t>
            </a:r>
            <a:r>
              <a:rPr lang="en-US" sz="2800" dirty="0" smtClean="0"/>
              <a:t>!</a:t>
            </a:r>
          </a:p>
          <a:p>
            <a:r>
              <a:rPr lang="en-US" sz="2800" dirty="0" smtClean="0"/>
              <a:t>It wasn’t much longer ‘til he had obtained</a:t>
            </a:r>
          </a:p>
          <a:p>
            <a:r>
              <a:rPr lang="en-US" sz="2800" dirty="0" smtClean="0"/>
              <a:t>A musical post, and subservience feigned.</a:t>
            </a:r>
          </a:p>
          <a:p>
            <a:endParaRPr lang="en-US" sz="2800" dirty="0"/>
          </a:p>
          <a:p>
            <a:r>
              <a:rPr lang="en-US" sz="2800" dirty="0" smtClean="0"/>
              <a:t>His boss?  Prince-Archbishop of Salzburg, no less;</a:t>
            </a:r>
          </a:p>
          <a:p>
            <a:r>
              <a:rPr lang="en-US" sz="2800" dirty="0" smtClean="0"/>
              <a:t>But Mozart, alas, simply did not possess</a:t>
            </a:r>
          </a:p>
          <a:p>
            <a:r>
              <a:rPr lang="en-US" sz="2800" dirty="0" smtClean="0"/>
              <a:t>The humility needed to serve such a man,</a:t>
            </a:r>
          </a:p>
          <a:p>
            <a:r>
              <a:rPr lang="en-US" sz="2800" dirty="0" smtClean="0"/>
              <a:t>And soon, he devised an alternative plan.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36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1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He moved to Vienna, to live on his own;</a:t>
            </a:r>
          </a:p>
          <a:p>
            <a:r>
              <a:rPr lang="en-US" sz="2400" dirty="0"/>
              <a:t>Composing his music, he’d make it alone.</a:t>
            </a:r>
          </a:p>
        </p:txBody>
      </p:sp>
    </p:spTree>
    <p:extLst>
      <p:ext uri="{BB962C8B-B14F-4D97-AF65-F5344CB8AC3E}">
        <p14:creationId xmlns:p14="http://schemas.microsoft.com/office/powerpoint/2010/main" val="82754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1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He moved to Vienna, to live on his own;</a:t>
            </a:r>
          </a:p>
          <a:p>
            <a:r>
              <a:rPr lang="en-US" sz="2400" dirty="0"/>
              <a:t>Composing his music, he’d make it alone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He also gave lessons to those who could pay,</a:t>
            </a:r>
          </a:p>
          <a:p>
            <a:r>
              <a:rPr lang="en-US" sz="2400" dirty="0" smtClean="0"/>
              <a:t>But still, there were times when he lived day-to-day.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455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1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He moved to Vienna, to live on his own;</a:t>
            </a:r>
          </a:p>
          <a:p>
            <a:r>
              <a:rPr lang="en-US" sz="2400" dirty="0"/>
              <a:t>Composing his music, he’d make it alone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He also gave lessons to those who could pay,</a:t>
            </a:r>
          </a:p>
          <a:p>
            <a:r>
              <a:rPr lang="en-US" sz="2400" dirty="0" smtClean="0"/>
              <a:t>But still, there were times when he lived day-to-day.</a:t>
            </a:r>
          </a:p>
          <a:p>
            <a:endParaRPr lang="en-US" sz="2400" dirty="0"/>
          </a:p>
          <a:p>
            <a:r>
              <a:rPr lang="en-US" sz="2400" dirty="0" smtClean="0"/>
              <a:t>Freemasonry gave him a chance to belong</a:t>
            </a:r>
          </a:p>
          <a:p>
            <a:r>
              <a:rPr lang="en-US" sz="2400" dirty="0" smtClean="0"/>
              <a:t>To a group where his friendships increased and grew strong.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326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1"/>
            <a:ext cx="868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He moved to Vienna, to live on his own;</a:t>
            </a:r>
          </a:p>
          <a:p>
            <a:r>
              <a:rPr lang="en-US" sz="2400" dirty="0"/>
              <a:t>Composing his music, he’d make it alone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He also gave lessons to those who could pay,</a:t>
            </a:r>
          </a:p>
          <a:p>
            <a:r>
              <a:rPr lang="en-US" sz="2400" dirty="0" smtClean="0"/>
              <a:t>But still, there were times when he lived day-to-day.</a:t>
            </a:r>
          </a:p>
          <a:p>
            <a:endParaRPr lang="en-US" sz="2400" dirty="0"/>
          </a:p>
          <a:p>
            <a:r>
              <a:rPr lang="en-US" sz="2400" dirty="0" smtClean="0"/>
              <a:t>Freemasonry gave him a chance to belong</a:t>
            </a:r>
          </a:p>
          <a:p>
            <a:r>
              <a:rPr lang="en-US" sz="2400" dirty="0" smtClean="0"/>
              <a:t>To a group where his friendships increased and grew strong.</a:t>
            </a:r>
          </a:p>
          <a:p>
            <a:r>
              <a:rPr lang="en-US" sz="2400" dirty="0" smtClean="0"/>
              <a:t>He married </a:t>
            </a:r>
            <a:r>
              <a:rPr lang="en-US" sz="2400" dirty="0" err="1" smtClean="0"/>
              <a:t>Constanze</a:t>
            </a:r>
            <a:r>
              <a:rPr lang="en-US" sz="2400" dirty="0" smtClean="0"/>
              <a:t>, and started to write</a:t>
            </a:r>
          </a:p>
          <a:p>
            <a:r>
              <a:rPr lang="en-US" sz="2400" dirty="0" smtClean="0"/>
              <a:t>More concertos and operas.  What a delight!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605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/>
              <a:t>The Marriage of Figaro</a:t>
            </a:r>
            <a:r>
              <a:rPr lang="en-US" sz="2800" dirty="0"/>
              <a:t> took an old tale,</a:t>
            </a:r>
          </a:p>
          <a:p>
            <a:r>
              <a:rPr lang="en-US" sz="2800" dirty="0"/>
              <a:t>And made it more interesting—not quite so stale.</a:t>
            </a:r>
          </a:p>
        </p:txBody>
      </p:sp>
    </p:spTree>
    <p:extLst>
      <p:ext uri="{BB962C8B-B14F-4D97-AF65-F5344CB8AC3E}">
        <p14:creationId xmlns:p14="http://schemas.microsoft.com/office/powerpoint/2010/main" val="1056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hangingPunct="0">
              <a:buNone/>
            </a:pPr>
            <a:r>
              <a:rPr lang="en-US" sz="3200" dirty="0"/>
              <a:t>The early Christians based it on their past,</a:t>
            </a:r>
          </a:p>
          <a:p>
            <a:pPr marL="0" lvl="0" indent="0" hangingPunct="0">
              <a:buNone/>
            </a:pPr>
            <a:r>
              <a:rPr lang="en-US" sz="3200" dirty="0"/>
              <a:t>When, worshipping as Jews, </a:t>
            </a:r>
            <a:endParaRPr lang="en-US" sz="3200" dirty="0" smtClean="0"/>
          </a:p>
          <a:p>
            <a:pPr marL="0" lvl="0" indent="0" hangingPunct="0">
              <a:buNone/>
            </a:pPr>
            <a:r>
              <a:rPr lang="en-US" sz="3200" dirty="0" smtClean="0"/>
              <a:t>The </a:t>
            </a:r>
            <a:r>
              <a:rPr lang="en-US" sz="3200" dirty="0"/>
              <a:t>Psalms were cast</a:t>
            </a:r>
          </a:p>
          <a:p>
            <a:pPr marL="0" lvl="0" indent="0" hangingPunct="0">
              <a:buNone/>
            </a:pPr>
            <a:r>
              <a:rPr lang="en-US" sz="3200" dirty="0"/>
              <a:t>As melodies of praise to God above,</a:t>
            </a:r>
          </a:p>
          <a:p>
            <a:pPr marL="0" lvl="0" indent="0" hangingPunct="0">
              <a:buNone/>
            </a:pPr>
            <a:r>
              <a:rPr lang="en-US" sz="3200" dirty="0"/>
              <a:t>The echoes of His mercy, grace, and love.</a:t>
            </a:r>
          </a:p>
        </p:txBody>
      </p:sp>
    </p:spTree>
    <p:extLst>
      <p:ext uri="{BB962C8B-B14F-4D97-AF65-F5344CB8AC3E}">
        <p14:creationId xmlns:p14="http://schemas.microsoft.com/office/powerpoint/2010/main" val="247053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868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/>
              <a:t>The Marriage of Figaro</a:t>
            </a:r>
            <a:r>
              <a:rPr lang="en-US" sz="2800" dirty="0"/>
              <a:t> took an old tale,</a:t>
            </a:r>
          </a:p>
          <a:p>
            <a:r>
              <a:rPr lang="en-US" sz="2800" dirty="0"/>
              <a:t>And made it more interesting—not quite so stale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He followed that hit with the tale of </a:t>
            </a:r>
            <a:r>
              <a:rPr lang="en-US" sz="2800" i="1" dirty="0" smtClean="0"/>
              <a:t>Don Juan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But sung in Italian, </a:t>
            </a:r>
            <a:r>
              <a:rPr lang="en-US" sz="2800" i="1" dirty="0" smtClean="0"/>
              <a:t>Giovanni’s</a:t>
            </a:r>
            <a:r>
              <a:rPr lang="en-US" sz="2800" dirty="0" smtClean="0"/>
              <a:t> the </a:t>
            </a:r>
            <a:r>
              <a:rPr lang="en-US" sz="2800" i="1" dirty="0" smtClean="0"/>
              <a:t>Don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686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8686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Marriage of Figaro took an old tale,</a:t>
            </a:r>
          </a:p>
          <a:p>
            <a:r>
              <a:rPr lang="en-US" sz="2800" dirty="0"/>
              <a:t>And made it more interesting—not quite so stale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He followed that hit with the tale of </a:t>
            </a:r>
            <a:r>
              <a:rPr lang="en-US" sz="2800" i="1" dirty="0" smtClean="0"/>
              <a:t>Don Juan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But sung in Italian, </a:t>
            </a:r>
            <a:r>
              <a:rPr lang="en-US" sz="2800" i="1" dirty="0" smtClean="0"/>
              <a:t>Giovanni’s</a:t>
            </a:r>
            <a:r>
              <a:rPr lang="en-US" sz="2800" dirty="0" smtClean="0"/>
              <a:t> the </a:t>
            </a:r>
            <a:r>
              <a:rPr lang="en-US" sz="2800" i="1" dirty="0" smtClean="0"/>
              <a:t>Don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dirty="0" smtClean="0"/>
              <a:t>He then wrote the opera, </a:t>
            </a:r>
            <a:r>
              <a:rPr lang="en-US" sz="2800" i="1" dirty="0" err="1" smtClean="0"/>
              <a:t>Così</a:t>
            </a:r>
            <a:r>
              <a:rPr lang="en-US" sz="2800" i="1" dirty="0" smtClean="0"/>
              <a:t> fan </a:t>
            </a:r>
            <a:r>
              <a:rPr lang="en-US" sz="2800" i="1" dirty="0" err="1" smtClean="0"/>
              <a:t>tutte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Painting women as fickle, untrue to their duty.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872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8686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Marriage of Figaro took an old tale,</a:t>
            </a:r>
          </a:p>
          <a:p>
            <a:r>
              <a:rPr lang="en-US" sz="2800" dirty="0"/>
              <a:t>And made it more interesting—not quite so stale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He followed that hit with the tale of </a:t>
            </a:r>
            <a:r>
              <a:rPr lang="en-US" sz="2800" i="1" dirty="0" smtClean="0"/>
              <a:t>Don Juan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But sung in Italian, </a:t>
            </a:r>
            <a:r>
              <a:rPr lang="en-US" sz="2800" i="1" dirty="0" smtClean="0"/>
              <a:t>Giovanni’s</a:t>
            </a:r>
            <a:r>
              <a:rPr lang="en-US" sz="2800" dirty="0" smtClean="0"/>
              <a:t> the Don.</a:t>
            </a:r>
          </a:p>
          <a:p>
            <a:endParaRPr lang="en-US" sz="2800" dirty="0"/>
          </a:p>
          <a:p>
            <a:r>
              <a:rPr lang="en-US" sz="2800" dirty="0" smtClean="0"/>
              <a:t>He then wrote the opera, </a:t>
            </a:r>
            <a:r>
              <a:rPr lang="en-US" sz="2800" i="1" dirty="0" err="1" smtClean="0"/>
              <a:t>Così</a:t>
            </a:r>
            <a:r>
              <a:rPr lang="en-US" sz="2800" i="1" dirty="0" smtClean="0"/>
              <a:t> fan </a:t>
            </a:r>
            <a:r>
              <a:rPr lang="en-US" sz="2800" i="1" dirty="0" err="1" smtClean="0"/>
              <a:t>tutte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Painting women as fickle, untrue to their duty.</a:t>
            </a:r>
          </a:p>
          <a:p>
            <a:r>
              <a:rPr lang="en-US" sz="2800" dirty="0" smtClean="0"/>
              <a:t>A Singspiel, </a:t>
            </a:r>
            <a:r>
              <a:rPr lang="en-US" sz="2800" i="1" dirty="0" smtClean="0"/>
              <a:t>The Magic Flute</a:t>
            </a:r>
            <a:r>
              <a:rPr lang="en-US" sz="2800" dirty="0" smtClean="0"/>
              <a:t>, served as the last</a:t>
            </a:r>
          </a:p>
          <a:p>
            <a:r>
              <a:rPr lang="en-US" sz="2800" dirty="0" smtClean="0"/>
              <a:t>Of his operas by which he had risen so fast.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65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His final endeavor was writing a Mass</a:t>
            </a:r>
          </a:p>
          <a:p>
            <a:r>
              <a:rPr lang="en-US" sz="2800" dirty="0"/>
              <a:t>For the dead, and it’s full of refinement and class.</a:t>
            </a:r>
          </a:p>
        </p:txBody>
      </p:sp>
    </p:spTree>
    <p:extLst>
      <p:ext uri="{BB962C8B-B14F-4D97-AF65-F5344CB8AC3E}">
        <p14:creationId xmlns:p14="http://schemas.microsoft.com/office/powerpoint/2010/main" val="104979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868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His final endeavor was writing a Mass</a:t>
            </a:r>
          </a:p>
          <a:p>
            <a:r>
              <a:rPr lang="en-US" sz="2800" dirty="0"/>
              <a:t>For the dead, and it’s full of refinement and class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Commissioned by quite a mysterious guest,</a:t>
            </a:r>
          </a:p>
          <a:p>
            <a:r>
              <a:rPr lang="en-US" sz="2800" dirty="0" smtClean="0"/>
              <a:t>This music may just well be some of his best.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853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8686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His final endeavor was writing a Mass</a:t>
            </a:r>
          </a:p>
          <a:p>
            <a:r>
              <a:rPr lang="en-US" sz="2800" dirty="0"/>
              <a:t>For the dead, and it’s full of refinement and class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Commissioned by quite a mysterious guest,</a:t>
            </a:r>
          </a:p>
          <a:p>
            <a:r>
              <a:rPr lang="en-US" sz="2800" dirty="0" smtClean="0"/>
              <a:t>This music may just well be some of his best.</a:t>
            </a:r>
          </a:p>
          <a:p>
            <a:endParaRPr lang="en-US" sz="2800" dirty="0"/>
          </a:p>
          <a:p>
            <a:r>
              <a:rPr lang="en-US" sz="2800" dirty="0" smtClean="0"/>
              <a:t>He died, and his burial site is unknown,</a:t>
            </a:r>
          </a:p>
          <a:p>
            <a:r>
              <a:rPr lang="en-US" sz="2800" dirty="0" smtClean="0"/>
              <a:t>Unmarked by a permanent burial stone;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870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8686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His final endeavor was writing a Mass</a:t>
            </a:r>
          </a:p>
          <a:p>
            <a:r>
              <a:rPr lang="en-US" sz="2800" dirty="0"/>
              <a:t>For the dead, and it’s full of refinement and class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Commissioned by quite a mysterious guest,</a:t>
            </a:r>
          </a:p>
          <a:p>
            <a:r>
              <a:rPr lang="en-US" sz="2800" dirty="0" smtClean="0"/>
              <a:t>This music may just well be some of his best.</a:t>
            </a:r>
          </a:p>
          <a:p>
            <a:endParaRPr lang="en-US" sz="2800" dirty="0"/>
          </a:p>
          <a:p>
            <a:r>
              <a:rPr lang="en-US" sz="2800" dirty="0" smtClean="0"/>
              <a:t>He died, and his burial site is unknown,</a:t>
            </a:r>
          </a:p>
          <a:p>
            <a:r>
              <a:rPr lang="en-US" sz="2800" dirty="0" smtClean="0"/>
              <a:t>Unmarked by a permanent burial stone;</a:t>
            </a:r>
          </a:p>
          <a:p>
            <a:r>
              <a:rPr lang="en-US" sz="2800" dirty="0" smtClean="0"/>
              <a:t>But he lives in his music, and lives in his art,</a:t>
            </a:r>
          </a:p>
          <a:p>
            <a:r>
              <a:rPr lang="en-US" sz="2800" dirty="0" smtClean="0"/>
              <a:t>And his wonderful music lives on in my heart.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1200" dirty="0" smtClean="0"/>
              <a:t>(end)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865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914400"/>
            <a:ext cx="8686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His final endeavor was writing a Mass</a:t>
            </a:r>
          </a:p>
          <a:p>
            <a:r>
              <a:rPr lang="en-US" sz="2800" dirty="0"/>
              <a:t>For the dead, and it’s full of refinement and class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Commissioned by quite a mysterious guest,</a:t>
            </a:r>
          </a:p>
          <a:p>
            <a:r>
              <a:rPr lang="en-US" sz="2800" dirty="0" smtClean="0"/>
              <a:t>This music may just well be some of his best.</a:t>
            </a:r>
          </a:p>
          <a:p>
            <a:endParaRPr lang="en-US" sz="2800" dirty="0"/>
          </a:p>
          <a:p>
            <a:r>
              <a:rPr lang="en-US" sz="2800" dirty="0" smtClean="0"/>
              <a:t>He died, and his burial site is unknown,</a:t>
            </a:r>
          </a:p>
          <a:p>
            <a:r>
              <a:rPr lang="en-US" sz="2800" dirty="0" smtClean="0"/>
              <a:t>Unmarked by a permanent burial stone;</a:t>
            </a:r>
          </a:p>
          <a:p>
            <a:r>
              <a:rPr lang="en-US" sz="2800" dirty="0" smtClean="0"/>
              <a:t>But he lives in his music, and lives in his art,</a:t>
            </a:r>
          </a:p>
          <a:p>
            <a:r>
              <a:rPr lang="en-US" sz="2800" dirty="0" smtClean="0"/>
              <a:t>And his wonderful music lives on in my heart.</a:t>
            </a:r>
          </a:p>
          <a:p>
            <a:endParaRPr lang="en-US" sz="2800" dirty="0"/>
          </a:p>
          <a:p>
            <a:r>
              <a:rPr lang="en-US" dirty="0" smtClean="0">
                <a:latin typeface="+mj-lt"/>
              </a:rPr>
              <a:t>All poems and songs are from </a:t>
            </a:r>
            <a:r>
              <a:rPr lang="en-US" i="1" dirty="0" smtClean="0">
                <a:latin typeface="+mj-lt"/>
              </a:rPr>
              <a:t>The History of Music Expounded in Verse (or, The Musical High Points, but Metered, and Terse)</a:t>
            </a:r>
            <a:r>
              <a:rPr lang="en-US" dirty="0" smtClean="0">
                <a:latin typeface="+mj-lt"/>
              </a:rPr>
              <a:t>, 3</a:t>
            </a:r>
            <a:r>
              <a:rPr lang="en-US" baseline="30000" dirty="0" smtClean="0">
                <a:latin typeface="+mj-lt"/>
              </a:rPr>
              <a:t>rd</a:t>
            </a:r>
            <a:r>
              <a:rPr lang="en-US" dirty="0" smtClean="0">
                <a:latin typeface="+mj-lt"/>
              </a:rPr>
              <a:t> ed., by Allen Webber, published by Kendall Hunt.</a:t>
            </a:r>
          </a:p>
          <a:p>
            <a:r>
              <a:rPr lang="en-US" sz="1600" dirty="0" smtClean="0">
                <a:latin typeface="+mj-lt"/>
              </a:rPr>
              <a:t>For ordering information, please visit </a:t>
            </a:r>
            <a:r>
              <a:rPr lang="en-US" sz="1600" dirty="0" smtClean="0">
                <a:solidFill>
                  <a:srgbClr val="FFFF00"/>
                </a:solidFill>
                <a:latin typeface="+mj-lt"/>
                <a:hlinkClick r:id="rId2"/>
              </a:rPr>
              <a:t>https</a:t>
            </a:r>
            <a:r>
              <a:rPr lang="en-US" sz="1600" dirty="0">
                <a:solidFill>
                  <a:srgbClr val="FFFF00"/>
                </a:solidFill>
                <a:latin typeface="+mj-lt"/>
                <a:hlinkClick r:id="rId2"/>
              </a:rPr>
              <a:t>://</a:t>
            </a:r>
            <a:r>
              <a:rPr lang="en-US" sz="1600" dirty="0" smtClean="0">
                <a:solidFill>
                  <a:srgbClr val="FFFF00"/>
                </a:solidFill>
                <a:latin typeface="+mj-lt"/>
                <a:hlinkClick r:id="rId2"/>
              </a:rPr>
              <a:t>he.kendallhunt.com/product/history-music-expounded-verse-or-musical-high-points-metered-and-terse</a:t>
            </a:r>
            <a:r>
              <a:rPr lang="en-US" sz="1600" dirty="0" smtClean="0">
                <a:latin typeface="+mj-lt"/>
              </a:rPr>
              <a:t>.</a:t>
            </a:r>
          </a:p>
          <a:p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843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Pope Gregory is cited far and </a:t>
            </a:r>
            <a:r>
              <a:rPr lang="en-US" sz="3200" kern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near</a:t>
            </a:r>
          </a:p>
          <a:p>
            <a:pPr marL="0" marR="0" indent="0" hangingPunc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kern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For </a:t>
            </a:r>
            <a:r>
              <a:rPr lang="en-US" sz="3200" kern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ordering the chants within the </a:t>
            </a:r>
            <a:r>
              <a:rPr lang="en-US" sz="3200" kern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year;</a:t>
            </a:r>
          </a:p>
        </p:txBody>
      </p:sp>
    </p:spTree>
    <p:extLst>
      <p:ext uri="{BB962C8B-B14F-4D97-AF65-F5344CB8AC3E}">
        <p14:creationId xmlns:p14="http://schemas.microsoft.com/office/powerpoint/2010/main" val="379017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3034</Words>
  <Application>Microsoft Office PowerPoint</Application>
  <PresentationFormat>On-screen Show (4:3)</PresentationFormat>
  <Paragraphs>479</Paragraphs>
  <Slides>87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87</vt:i4>
      </vt:variant>
    </vt:vector>
  </HeadingPairs>
  <TitlesOfParts>
    <vt:vector size="94" baseType="lpstr">
      <vt:lpstr>Calibri</vt:lpstr>
      <vt:lpstr>Constantia</vt:lpstr>
      <vt:lpstr>StoneSerifStd-Medium</vt:lpstr>
      <vt:lpstr>Times New Roman</vt:lpstr>
      <vt:lpstr>Wingdings 2</vt:lpstr>
      <vt:lpstr>Flow</vt:lpstr>
      <vt:lpstr>1_Flow</vt:lpstr>
      <vt:lpstr>Get Them Involved! </vt:lpstr>
      <vt:lpstr>Student/Teacher Conference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R, H, Y, T, H, and M</vt:lpstr>
      <vt:lpstr>R, H, Y, T, H, and 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It’s Opera For 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Opera, Oratorio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Mozart, Boy-Genius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Marsha Kiner</dc:creator>
  <cp:lastModifiedBy>Webber, Allen L</cp:lastModifiedBy>
  <cp:revision>37</cp:revision>
  <dcterms:created xsi:type="dcterms:W3CDTF">2018-10-24T21:39:07Z</dcterms:created>
  <dcterms:modified xsi:type="dcterms:W3CDTF">2019-03-26T20:20:37Z</dcterms:modified>
</cp:coreProperties>
</file>