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49"/>
  </p:notesMasterIdLst>
  <p:handoutMasterIdLst>
    <p:handoutMasterId r:id="rId50"/>
  </p:handoutMasterIdLst>
  <p:sldIdLst>
    <p:sldId id="384" r:id="rId2"/>
    <p:sldId id="424" r:id="rId3"/>
    <p:sldId id="442" r:id="rId4"/>
    <p:sldId id="385" r:id="rId5"/>
    <p:sldId id="451" r:id="rId6"/>
    <p:sldId id="435" r:id="rId7"/>
    <p:sldId id="445" r:id="rId8"/>
    <p:sldId id="444" r:id="rId9"/>
    <p:sldId id="443" r:id="rId10"/>
    <p:sldId id="434" r:id="rId11"/>
    <p:sldId id="397" r:id="rId12"/>
    <p:sldId id="398" r:id="rId13"/>
    <p:sldId id="448" r:id="rId14"/>
    <p:sldId id="437" r:id="rId15"/>
    <p:sldId id="400" r:id="rId16"/>
    <p:sldId id="439" r:id="rId17"/>
    <p:sldId id="446" r:id="rId18"/>
    <p:sldId id="419" r:id="rId19"/>
    <p:sldId id="449" r:id="rId20"/>
    <p:sldId id="450" r:id="rId21"/>
    <p:sldId id="453" r:id="rId22"/>
    <p:sldId id="454" r:id="rId23"/>
    <p:sldId id="420" r:id="rId24"/>
    <p:sldId id="455" r:id="rId25"/>
    <p:sldId id="456" r:id="rId26"/>
    <p:sldId id="457" r:id="rId27"/>
    <p:sldId id="458" r:id="rId28"/>
    <p:sldId id="421" r:id="rId29"/>
    <p:sldId id="459" r:id="rId30"/>
    <p:sldId id="460" r:id="rId31"/>
    <p:sldId id="461" r:id="rId32"/>
    <p:sldId id="464" r:id="rId33"/>
    <p:sldId id="422" r:id="rId34"/>
    <p:sldId id="462" r:id="rId35"/>
    <p:sldId id="465" r:id="rId36"/>
    <p:sldId id="469" r:id="rId37"/>
    <p:sldId id="423" r:id="rId38"/>
    <p:sldId id="463" r:id="rId39"/>
    <p:sldId id="466" r:id="rId40"/>
    <p:sldId id="468" r:id="rId41"/>
    <p:sldId id="467" r:id="rId42"/>
    <p:sldId id="436" r:id="rId43"/>
    <p:sldId id="441" r:id="rId44"/>
    <p:sldId id="414" r:id="rId45"/>
    <p:sldId id="415" r:id="rId46"/>
    <p:sldId id="427" r:id="rId47"/>
    <p:sldId id="329" r:id="rId48"/>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D4D"/>
    <a:srgbClr val="C48700"/>
    <a:srgbClr val="CD8C00"/>
    <a:srgbClr val="1737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440B36-87D3-4871-957C-48295C3FD38A}" type="doc">
      <dgm:prSet loTypeId="urn:microsoft.com/office/officeart/2005/8/layout/cycle8" loCatId="cycle" qsTypeId="urn:microsoft.com/office/officeart/2005/8/quickstyle/3d1" qsCatId="3D" csTypeId="urn:microsoft.com/office/officeart/2005/8/colors/accent6_5" csCatId="accent6" phldr="1"/>
      <dgm:spPr/>
    </dgm:pt>
    <dgm:pt modelId="{1FA89D8D-EF94-4B02-B407-A037B9F654C4}">
      <dgm:prSet phldrT="[Text]"/>
      <dgm:spPr>
        <a:solidFill>
          <a:srgbClr val="00B050"/>
        </a:solidFill>
      </dgm:spPr>
      <dgm:t>
        <a:bodyPr/>
        <a:lstStyle/>
        <a:p>
          <a:pPr algn="ctr"/>
          <a:r>
            <a:rPr lang="en-US" dirty="0">
              <a:solidFill>
                <a:schemeClr val="tx1"/>
              </a:solidFill>
            </a:rPr>
            <a:t>Financial</a:t>
          </a:r>
        </a:p>
      </dgm:t>
    </dgm:pt>
    <dgm:pt modelId="{D44FC347-5F7A-4BB7-AE46-F8B413239B51}" type="parTrans" cxnId="{8C8FEA94-0AD3-46B6-B19B-01CC2DC3F173}">
      <dgm:prSet/>
      <dgm:spPr/>
      <dgm:t>
        <a:bodyPr/>
        <a:lstStyle/>
        <a:p>
          <a:pPr algn="ctr"/>
          <a:endParaRPr lang="en-US"/>
        </a:p>
      </dgm:t>
    </dgm:pt>
    <dgm:pt modelId="{702B5C5D-9E83-4015-AB61-A7193D25F8EF}" type="sibTrans" cxnId="{8C8FEA94-0AD3-46B6-B19B-01CC2DC3F173}">
      <dgm:prSet/>
      <dgm:spPr/>
      <dgm:t>
        <a:bodyPr/>
        <a:lstStyle/>
        <a:p>
          <a:pPr algn="ctr"/>
          <a:endParaRPr lang="en-US"/>
        </a:p>
      </dgm:t>
    </dgm:pt>
    <dgm:pt modelId="{254DC15F-38B0-428B-9E01-ADB37DBE8489}">
      <dgm:prSet phldrT="[Text]"/>
      <dgm:spPr>
        <a:solidFill>
          <a:srgbClr val="7030A0"/>
        </a:solidFill>
      </dgm:spPr>
      <dgm:t>
        <a:bodyPr/>
        <a:lstStyle/>
        <a:p>
          <a:pPr algn="ctr"/>
          <a:r>
            <a:rPr lang="en-US" dirty="0"/>
            <a:t>Faculty</a:t>
          </a:r>
        </a:p>
      </dgm:t>
    </dgm:pt>
    <dgm:pt modelId="{C2FCCF81-EAA0-4A11-8CF7-BEE6BE8C6735}" type="parTrans" cxnId="{6F7C134D-7E6C-445A-AE21-0DEBA80128D2}">
      <dgm:prSet/>
      <dgm:spPr/>
      <dgm:t>
        <a:bodyPr/>
        <a:lstStyle/>
        <a:p>
          <a:pPr algn="ctr"/>
          <a:endParaRPr lang="en-US"/>
        </a:p>
      </dgm:t>
    </dgm:pt>
    <dgm:pt modelId="{39D59770-CC6D-4C62-BC23-DE41347D6835}" type="sibTrans" cxnId="{6F7C134D-7E6C-445A-AE21-0DEBA80128D2}">
      <dgm:prSet/>
      <dgm:spPr/>
      <dgm:t>
        <a:bodyPr/>
        <a:lstStyle/>
        <a:p>
          <a:pPr algn="ctr"/>
          <a:endParaRPr lang="en-US"/>
        </a:p>
      </dgm:t>
    </dgm:pt>
    <dgm:pt modelId="{1E82D724-1181-4812-B8BE-5AF0E250ADEC}">
      <dgm:prSet phldrT="[Text]"/>
      <dgm:spPr>
        <a:solidFill>
          <a:srgbClr val="92D050"/>
        </a:solidFill>
      </dgm:spPr>
      <dgm:t>
        <a:bodyPr/>
        <a:lstStyle/>
        <a:p>
          <a:pPr algn="ctr"/>
          <a:r>
            <a:rPr lang="en-US" dirty="0"/>
            <a:t>Freedom-to-Learn-From Failure</a:t>
          </a:r>
        </a:p>
      </dgm:t>
    </dgm:pt>
    <dgm:pt modelId="{3591723F-5728-418A-B285-189A80B66DA2}" type="parTrans" cxnId="{2EAF610B-FF3F-4231-98DB-E1EF1B09DD92}">
      <dgm:prSet/>
      <dgm:spPr/>
      <dgm:t>
        <a:bodyPr/>
        <a:lstStyle/>
        <a:p>
          <a:pPr algn="ctr"/>
          <a:endParaRPr lang="en-US"/>
        </a:p>
      </dgm:t>
    </dgm:pt>
    <dgm:pt modelId="{076FF3B5-4F62-4744-BE3A-B82286644B5D}" type="sibTrans" cxnId="{2EAF610B-FF3F-4231-98DB-E1EF1B09DD92}">
      <dgm:prSet/>
      <dgm:spPr/>
      <dgm:t>
        <a:bodyPr/>
        <a:lstStyle/>
        <a:p>
          <a:pPr algn="ctr"/>
          <a:endParaRPr lang="en-US"/>
        </a:p>
      </dgm:t>
    </dgm:pt>
    <dgm:pt modelId="{9DA97B81-E3B4-4503-A3C4-48BEB93419B1}">
      <dgm:prSet phldrT="[Text]"/>
      <dgm:spPr>
        <a:solidFill>
          <a:srgbClr val="C00000"/>
        </a:solidFill>
      </dgm:spPr>
      <dgm:t>
        <a:bodyPr/>
        <a:lstStyle/>
        <a:p>
          <a:pPr algn="ctr"/>
          <a:r>
            <a:rPr lang="en-US" dirty="0"/>
            <a:t>Fondness</a:t>
          </a:r>
        </a:p>
      </dgm:t>
    </dgm:pt>
    <dgm:pt modelId="{943C884E-112E-4031-9AA2-EF1BFB474185}" type="parTrans" cxnId="{A2A340B4-1F54-4763-8CD3-20BA5583B2DF}">
      <dgm:prSet/>
      <dgm:spPr/>
      <dgm:t>
        <a:bodyPr/>
        <a:lstStyle/>
        <a:p>
          <a:pPr algn="ctr"/>
          <a:endParaRPr lang="en-US"/>
        </a:p>
      </dgm:t>
    </dgm:pt>
    <dgm:pt modelId="{761369F9-7337-4325-8C36-0E570D6C4599}" type="sibTrans" cxnId="{A2A340B4-1F54-4763-8CD3-20BA5583B2DF}">
      <dgm:prSet/>
      <dgm:spPr/>
      <dgm:t>
        <a:bodyPr/>
        <a:lstStyle/>
        <a:p>
          <a:pPr algn="ctr"/>
          <a:endParaRPr lang="en-US"/>
        </a:p>
      </dgm:t>
    </dgm:pt>
    <dgm:pt modelId="{1A93FB84-31D9-4B20-85EB-B3E475A7451A}">
      <dgm:prSet phldrT="[Text]"/>
      <dgm:spPr>
        <a:solidFill>
          <a:schemeClr val="accent6">
            <a:lumMod val="75000"/>
          </a:schemeClr>
        </a:solidFill>
      </dgm:spPr>
      <dgm:t>
        <a:bodyPr/>
        <a:lstStyle/>
        <a:p>
          <a:pPr algn="ctr"/>
          <a:r>
            <a:rPr lang="en-US" dirty="0"/>
            <a:t>Functional</a:t>
          </a:r>
        </a:p>
      </dgm:t>
    </dgm:pt>
    <dgm:pt modelId="{3D629909-FF96-4F8C-997D-F6AB062715DC}" type="parTrans" cxnId="{B94DC228-3FB9-479E-A357-7D7EB2C3AC23}">
      <dgm:prSet/>
      <dgm:spPr/>
      <dgm:t>
        <a:bodyPr/>
        <a:lstStyle/>
        <a:p>
          <a:pPr algn="ctr"/>
          <a:endParaRPr lang="en-US"/>
        </a:p>
      </dgm:t>
    </dgm:pt>
    <dgm:pt modelId="{FD91F91A-90D2-4BCB-96E1-9454710E25B8}" type="sibTrans" cxnId="{B94DC228-3FB9-479E-A357-7D7EB2C3AC23}">
      <dgm:prSet/>
      <dgm:spPr/>
      <dgm:t>
        <a:bodyPr/>
        <a:lstStyle/>
        <a:p>
          <a:pPr algn="ctr"/>
          <a:endParaRPr lang="en-US"/>
        </a:p>
      </dgm:t>
    </dgm:pt>
    <dgm:pt modelId="{CF4B1C1F-687E-4CFC-980A-F6C47793747A}">
      <dgm:prSet phldrT="[Text]"/>
      <dgm:spPr>
        <a:solidFill>
          <a:srgbClr val="0070C0"/>
        </a:solidFill>
      </dgm:spPr>
      <dgm:t>
        <a:bodyPr/>
        <a:lstStyle/>
        <a:p>
          <a:pPr algn="ctr"/>
          <a:r>
            <a:rPr lang="en-US" dirty="0">
              <a:solidFill>
                <a:schemeClr val="tx1"/>
              </a:solidFill>
            </a:rPr>
            <a:t>Friendship</a:t>
          </a:r>
        </a:p>
      </dgm:t>
    </dgm:pt>
    <dgm:pt modelId="{A9BE8A52-DAAB-47E0-987E-9E01D9E0128E}" type="parTrans" cxnId="{F162420F-296E-488C-B633-E55B40A6F613}">
      <dgm:prSet/>
      <dgm:spPr/>
      <dgm:t>
        <a:bodyPr/>
        <a:lstStyle/>
        <a:p>
          <a:endParaRPr lang="en-US"/>
        </a:p>
      </dgm:t>
    </dgm:pt>
    <dgm:pt modelId="{F2C798C4-4BF0-4791-B985-3F5EF3E941A5}" type="sibTrans" cxnId="{F162420F-296E-488C-B633-E55B40A6F613}">
      <dgm:prSet/>
      <dgm:spPr/>
      <dgm:t>
        <a:bodyPr/>
        <a:lstStyle/>
        <a:p>
          <a:endParaRPr lang="en-US"/>
        </a:p>
      </dgm:t>
    </dgm:pt>
    <dgm:pt modelId="{A6119E5D-1C77-478B-8984-2C2C450BB8BD}" type="pres">
      <dgm:prSet presAssocID="{4C440B36-87D3-4871-957C-48295C3FD38A}" presName="compositeShape" presStyleCnt="0">
        <dgm:presLayoutVars>
          <dgm:chMax val="7"/>
          <dgm:dir/>
          <dgm:resizeHandles val="exact"/>
        </dgm:presLayoutVars>
      </dgm:prSet>
      <dgm:spPr/>
    </dgm:pt>
    <dgm:pt modelId="{F74EE940-411D-4F58-9ED0-96DDB269BDFB}" type="pres">
      <dgm:prSet presAssocID="{4C440B36-87D3-4871-957C-48295C3FD38A}" presName="wedge1" presStyleLbl="node1" presStyleIdx="0" presStyleCnt="6"/>
      <dgm:spPr/>
      <dgm:t>
        <a:bodyPr/>
        <a:lstStyle/>
        <a:p>
          <a:endParaRPr lang="en-US"/>
        </a:p>
      </dgm:t>
    </dgm:pt>
    <dgm:pt modelId="{99D88142-4DE6-4C07-9359-D0DC06A80716}" type="pres">
      <dgm:prSet presAssocID="{4C440B36-87D3-4871-957C-48295C3FD38A}" presName="dummy1a" presStyleCnt="0"/>
      <dgm:spPr/>
    </dgm:pt>
    <dgm:pt modelId="{4ADD8F79-E641-45C3-8A14-367B3F628FF9}" type="pres">
      <dgm:prSet presAssocID="{4C440B36-87D3-4871-957C-48295C3FD38A}" presName="dummy1b" presStyleCnt="0"/>
      <dgm:spPr/>
    </dgm:pt>
    <dgm:pt modelId="{B1332C50-038C-4E74-B894-62314C97DAD2}" type="pres">
      <dgm:prSet presAssocID="{4C440B36-87D3-4871-957C-48295C3FD38A}" presName="wedge1Tx" presStyleLbl="node1" presStyleIdx="0" presStyleCnt="6">
        <dgm:presLayoutVars>
          <dgm:chMax val="0"/>
          <dgm:chPref val="0"/>
          <dgm:bulletEnabled val="1"/>
        </dgm:presLayoutVars>
      </dgm:prSet>
      <dgm:spPr/>
      <dgm:t>
        <a:bodyPr/>
        <a:lstStyle/>
        <a:p>
          <a:endParaRPr lang="en-US"/>
        </a:p>
      </dgm:t>
    </dgm:pt>
    <dgm:pt modelId="{54A78731-9A33-46F6-A8CE-930DA2402C05}" type="pres">
      <dgm:prSet presAssocID="{4C440B36-87D3-4871-957C-48295C3FD38A}" presName="wedge2" presStyleLbl="node1" presStyleIdx="1" presStyleCnt="6"/>
      <dgm:spPr/>
      <dgm:t>
        <a:bodyPr/>
        <a:lstStyle/>
        <a:p>
          <a:endParaRPr lang="en-US"/>
        </a:p>
      </dgm:t>
    </dgm:pt>
    <dgm:pt modelId="{C44F765C-AA24-4B55-8ECE-2FAA67217112}" type="pres">
      <dgm:prSet presAssocID="{4C440B36-87D3-4871-957C-48295C3FD38A}" presName="dummy2a" presStyleCnt="0"/>
      <dgm:spPr/>
    </dgm:pt>
    <dgm:pt modelId="{55A48B85-B168-4AB8-8C8C-B4AFAF7A437F}" type="pres">
      <dgm:prSet presAssocID="{4C440B36-87D3-4871-957C-48295C3FD38A}" presName="dummy2b" presStyleCnt="0"/>
      <dgm:spPr/>
    </dgm:pt>
    <dgm:pt modelId="{7211859F-A5F6-4F53-BBB9-91722AE86D56}" type="pres">
      <dgm:prSet presAssocID="{4C440B36-87D3-4871-957C-48295C3FD38A}" presName="wedge2Tx" presStyleLbl="node1" presStyleIdx="1" presStyleCnt="6">
        <dgm:presLayoutVars>
          <dgm:chMax val="0"/>
          <dgm:chPref val="0"/>
          <dgm:bulletEnabled val="1"/>
        </dgm:presLayoutVars>
      </dgm:prSet>
      <dgm:spPr/>
      <dgm:t>
        <a:bodyPr/>
        <a:lstStyle/>
        <a:p>
          <a:endParaRPr lang="en-US"/>
        </a:p>
      </dgm:t>
    </dgm:pt>
    <dgm:pt modelId="{163090DE-F51E-4542-B246-3816A3F796A6}" type="pres">
      <dgm:prSet presAssocID="{4C440B36-87D3-4871-957C-48295C3FD38A}" presName="wedge3" presStyleLbl="node1" presStyleIdx="2" presStyleCnt="6" custLinFactNeighborX="-607" custLinFactNeighborY="459"/>
      <dgm:spPr/>
      <dgm:t>
        <a:bodyPr/>
        <a:lstStyle/>
        <a:p>
          <a:endParaRPr lang="en-US"/>
        </a:p>
      </dgm:t>
    </dgm:pt>
    <dgm:pt modelId="{B6BF2188-E4DC-4100-914A-49B21940F208}" type="pres">
      <dgm:prSet presAssocID="{4C440B36-87D3-4871-957C-48295C3FD38A}" presName="dummy3a" presStyleCnt="0"/>
      <dgm:spPr/>
    </dgm:pt>
    <dgm:pt modelId="{100607AD-F835-4083-A7A5-45D654D29A77}" type="pres">
      <dgm:prSet presAssocID="{4C440B36-87D3-4871-957C-48295C3FD38A}" presName="dummy3b" presStyleCnt="0"/>
      <dgm:spPr/>
    </dgm:pt>
    <dgm:pt modelId="{2B515139-90BF-4B5B-9176-6B3FF8E3BBFC}" type="pres">
      <dgm:prSet presAssocID="{4C440B36-87D3-4871-957C-48295C3FD38A}" presName="wedge3Tx" presStyleLbl="node1" presStyleIdx="2" presStyleCnt="6">
        <dgm:presLayoutVars>
          <dgm:chMax val="0"/>
          <dgm:chPref val="0"/>
          <dgm:bulletEnabled val="1"/>
        </dgm:presLayoutVars>
      </dgm:prSet>
      <dgm:spPr/>
      <dgm:t>
        <a:bodyPr/>
        <a:lstStyle/>
        <a:p>
          <a:endParaRPr lang="en-US"/>
        </a:p>
      </dgm:t>
    </dgm:pt>
    <dgm:pt modelId="{640E7FFE-7803-4A3C-84CA-6CFF76CBB0E3}" type="pres">
      <dgm:prSet presAssocID="{4C440B36-87D3-4871-957C-48295C3FD38A}" presName="wedge4" presStyleLbl="node1" presStyleIdx="3" presStyleCnt="6" custScaleX="105617" custScaleY="101532"/>
      <dgm:spPr/>
      <dgm:t>
        <a:bodyPr/>
        <a:lstStyle/>
        <a:p>
          <a:endParaRPr lang="en-US"/>
        </a:p>
      </dgm:t>
    </dgm:pt>
    <dgm:pt modelId="{E3E829B3-BEA6-472D-BADA-D601E1D2E577}" type="pres">
      <dgm:prSet presAssocID="{4C440B36-87D3-4871-957C-48295C3FD38A}" presName="dummy4a" presStyleCnt="0"/>
      <dgm:spPr/>
    </dgm:pt>
    <dgm:pt modelId="{F4DCC535-608C-4B1C-B418-765A0202C3CD}" type="pres">
      <dgm:prSet presAssocID="{4C440B36-87D3-4871-957C-48295C3FD38A}" presName="dummy4b" presStyleCnt="0"/>
      <dgm:spPr/>
    </dgm:pt>
    <dgm:pt modelId="{FA90ED20-51F5-47CF-BF24-6982CBFCB9A9}" type="pres">
      <dgm:prSet presAssocID="{4C440B36-87D3-4871-957C-48295C3FD38A}" presName="wedge4Tx" presStyleLbl="node1" presStyleIdx="3" presStyleCnt="6">
        <dgm:presLayoutVars>
          <dgm:chMax val="0"/>
          <dgm:chPref val="0"/>
          <dgm:bulletEnabled val="1"/>
        </dgm:presLayoutVars>
      </dgm:prSet>
      <dgm:spPr/>
      <dgm:t>
        <a:bodyPr/>
        <a:lstStyle/>
        <a:p>
          <a:endParaRPr lang="en-US"/>
        </a:p>
      </dgm:t>
    </dgm:pt>
    <dgm:pt modelId="{0484A5C1-24FE-4F5C-A13D-FF6FCC6ECDEB}" type="pres">
      <dgm:prSet presAssocID="{4C440B36-87D3-4871-957C-48295C3FD38A}" presName="wedge5" presStyleLbl="node1" presStyleIdx="4" presStyleCnt="6"/>
      <dgm:spPr/>
      <dgm:t>
        <a:bodyPr/>
        <a:lstStyle/>
        <a:p>
          <a:endParaRPr lang="en-US"/>
        </a:p>
      </dgm:t>
    </dgm:pt>
    <dgm:pt modelId="{49F14C56-3DF4-40AF-BDC6-6D5A74D388A1}" type="pres">
      <dgm:prSet presAssocID="{4C440B36-87D3-4871-957C-48295C3FD38A}" presName="dummy5a" presStyleCnt="0"/>
      <dgm:spPr/>
    </dgm:pt>
    <dgm:pt modelId="{98F00C5F-BD16-4D9A-A1A6-164955696FFD}" type="pres">
      <dgm:prSet presAssocID="{4C440B36-87D3-4871-957C-48295C3FD38A}" presName="dummy5b" presStyleCnt="0"/>
      <dgm:spPr/>
    </dgm:pt>
    <dgm:pt modelId="{08097A3D-E2E2-401D-842E-56AE62FD51EC}" type="pres">
      <dgm:prSet presAssocID="{4C440B36-87D3-4871-957C-48295C3FD38A}" presName="wedge5Tx" presStyleLbl="node1" presStyleIdx="4" presStyleCnt="6">
        <dgm:presLayoutVars>
          <dgm:chMax val="0"/>
          <dgm:chPref val="0"/>
          <dgm:bulletEnabled val="1"/>
        </dgm:presLayoutVars>
      </dgm:prSet>
      <dgm:spPr/>
      <dgm:t>
        <a:bodyPr/>
        <a:lstStyle/>
        <a:p>
          <a:endParaRPr lang="en-US"/>
        </a:p>
      </dgm:t>
    </dgm:pt>
    <dgm:pt modelId="{C2722B97-7EC3-4D8C-8D93-C52DC79B4EB9}" type="pres">
      <dgm:prSet presAssocID="{4C440B36-87D3-4871-957C-48295C3FD38A}" presName="wedge6" presStyleLbl="node1" presStyleIdx="5" presStyleCnt="6"/>
      <dgm:spPr/>
      <dgm:t>
        <a:bodyPr/>
        <a:lstStyle/>
        <a:p>
          <a:endParaRPr lang="en-US"/>
        </a:p>
      </dgm:t>
    </dgm:pt>
    <dgm:pt modelId="{E34421D8-E489-4C30-B2B0-3E8F68AEC0C0}" type="pres">
      <dgm:prSet presAssocID="{4C440B36-87D3-4871-957C-48295C3FD38A}" presName="dummy6a" presStyleCnt="0"/>
      <dgm:spPr/>
    </dgm:pt>
    <dgm:pt modelId="{2A4C0E2B-240D-4D34-8165-6C179D4FC70B}" type="pres">
      <dgm:prSet presAssocID="{4C440B36-87D3-4871-957C-48295C3FD38A}" presName="dummy6b" presStyleCnt="0"/>
      <dgm:spPr/>
    </dgm:pt>
    <dgm:pt modelId="{12FF2A31-FA8D-4BE3-8AED-D447440348E6}" type="pres">
      <dgm:prSet presAssocID="{4C440B36-87D3-4871-957C-48295C3FD38A}" presName="wedge6Tx" presStyleLbl="node1" presStyleIdx="5" presStyleCnt="6">
        <dgm:presLayoutVars>
          <dgm:chMax val="0"/>
          <dgm:chPref val="0"/>
          <dgm:bulletEnabled val="1"/>
        </dgm:presLayoutVars>
      </dgm:prSet>
      <dgm:spPr/>
      <dgm:t>
        <a:bodyPr/>
        <a:lstStyle/>
        <a:p>
          <a:endParaRPr lang="en-US"/>
        </a:p>
      </dgm:t>
    </dgm:pt>
    <dgm:pt modelId="{4B118452-BE54-4740-AB98-3960183FF96E}" type="pres">
      <dgm:prSet presAssocID="{702B5C5D-9E83-4015-AB61-A7193D25F8EF}" presName="arrowWedge1" presStyleLbl="fgSibTrans2D1" presStyleIdx="0" presStyleCnt="6"/>
      <dgm:spPr/>
    </dgm:pt>
    <dgm:pt modelId="{0584C78E-0B76-4C79-8929-180F0325CFE0}" type="pres">
      <dgm:prSet presAssocID="{F2C798C4-4BF0-4791-B985-3F5EF3E941A5}" presName="arrowWedge2" presStyleLbl="fgSibTrans2D1" presStyleIdx="1" presStyleCnt="6"/>
      <dgm:spPr/>
    </dgm:pt>
    <dgm:pt modelId="{B35A6DD6-9303-4A42-9229-B8F7E0C73D2A}" type="pres">
      <dgm:prSet presAssocID="{39D59770-CC6D-4C62-BC23-DE41347D6835}" presName="arrowWedge3" presStyleLbl="fgSibTrans2D1" presStyleIdx="2" presStyleCnt="6"/>
      <dgm:spPr/>
    </dgm:pt>
    <dgm:pt modelId="{786E3617-DD71-4826-BC07-D21286C310FD}" type="pres">
      <dgm:prSet presAssocID="{076FF3B5-4F62-4744-BE3A-B82286644B5D}" presName="arrowWedge4" presStyleLbl="fgSibTrans2D1" presStyleIdx="3" presStyleCnt="6"/>
      <dgm:spPr/>
    </dgm:pt>
    <dgm:pt modelId="{802915F3-5766-4109-B22D-03927EDD6202}" type="pres">
      <dgm:prSet presAssocID="{761369F9-7337-4325-8C36-0E570D6C4599}" presName="arrowWedge5" presStyleLbl="fgSibTrans2D1" presStyleIdx="4" presStyleCnt="6"/>
      <dgm:spPr/>
    </dgm:pt>
    <dgm:pt modelId="{38BCD868-FEED-4ABD-8F32-A42535C83408}" type="pres">
      <dgm:prSet presAssocID="{FD91F91A-90D2-4BCB-96E1-9454710E25B8}" presName="arrowWedge6" presStyleLbl="fgSibTrans2D1" presStyleIdx="5" presStyleCnt="6"/>
      <dgm:spPr/>
    </dgm:pt>
  </dgm:ptLst>
  <dgm:cxnLst>
    <dgm:cxn modelId="{E4BA09F5-2899-4816-9177-1951908D7C7E}" type="presOf" srcId="{1FA89D8D-EF94-4B02-B407-A037B9F654C4}" destId="{B1332C50-038C-4E74-B894-62314C97DAD2}" srcOrd="1" destOrd="0" presId="urn:microsoft.com/office/officeart/2005/8/layout/cycle8"/>
    <dgm:cxn modelId="{67AE8E31-2722-4287-90CE-0A4A824BFC38}" type="presOf" srcId="{1A93FB84-31D9-4B20-85EB-B3E475A7451A}" destId="{12FF2A31-FA8D-4BE3-8AED-D447440348E6}" srcOrd="1" destOrd="0" presId="urn:microsoft.com/office/officeart/2005/8/layout/cycle8"/>
    <dgm:cxn modelId="{F162420F-296E-488C-B633-E55B40A6F613}" srcId="{4C440B36-87D3-4871-957C-48295C3FD38A}" destId="{CF4B1C1F-687E-4CFC-980A-F6C47793747A}" srcOrd="1" destOrd="0" parTransId="{A9BE8A52-DAAB-47E0-987E-9E01D9E0128E}" sibTransId="{F2C798C4-4BF0-4791-B985-3F5EF3E941A5}"/>
    <dgm:cxn modelId="{8C8FEA94-0AD3-46B6-B19B-01CC2DC3F173}" srcId="{4C440B36-87D3-4871-957C-48295C3FD38A}" destId="{1FA89D8D-EF94-4B02-B407-A037B9F654C4}" srcOrd="0" destOrd="0" parTransId="{D44FC347-5F7A-4BB7-AE46-F8B413239B51}" sibTransId="{702B5C5D-9E83-4015-AB61-A7193D25F8EF}"/>
    <dgm:cxn modelId="{D3B93002-BBDD-47C0-A8D6-1A68DCB498D7}" type="presOf" srcId="{CF4B1C1F-687E-4CFC-980A-F6C47793747A}" destId="{54A78731-9A33-46F6-A8CE-930DA2402C05}" srcOrd="0" destOrd="0" presId="urn:microsoft.com/office/officeart/2005/8/layout/cycle8"/>
    <dgm:cxn modelId="{9B11CBD8-E51F-4A49-BAEE-C5082B865A64}" type="presOf" srcId="{1FA89D8D-EF94-4B02-B407-A037B9F654C4}" destId="{F74EE940-411D-4F58-9ED0-96DDB269BDFB}" srcOrd="0" destOrd="0" presId="urn:microsoft.com/office/officeart/2005/8/layout/cycle8"/>
    <dgm:cxn modelId="{A13B133A-F60E-4AE1-BAFC-B0295D878C43}" type="presOf" srcId="{CF4B1C1F-687E-4CFC-980A-F6C47793747A}" destId="{7211859F-A5F6-4F53-BBB9-91722AE86D56}" srcOrd="1" destOrd="0" presId="urn:microsoft.com/office/officeart/2005/8/layout/cycle8"/>
    <dgm:cxn modelId="{0DF55617-A606-413D-87E7-1BA26EA7C815}" type="presOf" srcId="{9DA97B81-E3B4-4503-A3C4-48BEB93419B1}" destId="{08097A3D-E2E2-401D-842E-56AE62FD51EC}" srcOrd="1" destOrd="0" presId="urn:microsoft.com/office/officeart/2005/8/layout/cycle8"/>
    <dgm:cxn modelId="{B94DC228-3FB9-479E-A357-7D7EB2C3AC23}" srcId="{4C440B36-87D3-4871-957C-48295C3FD38A}" destId="{1A93FB84-31D9-4B20-85EB-B3E475A7451A}" srcOrd="5" destOrd="0" parTransId="{3D629909-FF96-4F8C-997D-F6AB062715DC}" sibTransId="{FD91F91A-90D2-4BCB-96E1-9454710E25B8}"/>
    <dgm:cxn modelId="{29DFA073-1C19-4FC3-978D-8F0C7BA6EB7C}" type="presOf" srcId="{254DC15F-38B0-428B-9E01-ADB37DBE8489}" destId="{163090DE-F51E-4542-B246-3816A3F796A6}" srcOrd="0" destOrd="0" presId="urn:microsoft.com/office/officeart/2005/8/layout/cycle8"/>
    <dgm:cxn modelId="{2A8981E5-7CC8-453A-8EB3-54C690E75834}" type="presOf" srcId="{4C440B36-87D3-4871-957C-48295C3FD38A}" destId="{A6119E5D-1C77-478B-8984-2C2C450BB8BD}" srcOrd="0" destOrd="0" presId="urn:microsoft.com/office/officeart/2005/8/layout/cycle8"/>
    <dgm:cxn modelId="{44ABFDAF-A275-495F-A559-C3D3E8D2535F}" type="presOf" srcId="{1E82D724-1181-4812-B8BE-5AF0E250ADEC}" destId="{640E7FFE-7803-4A3C-84CA-6CFF76CBB0E3}" srcOrd="0" destOrd="0" presId="urn:microsoft.com/office/officeart/2005/8/layout/cycle8"/>
    <dgm:cxn modelId="{FFD1393B-4DC4-4F95-A692-D2E92537C286}" type="presOf" srcId="{1E82D724-1181-4812-B8BE-5AF0E250ADEC}" destId="{FA90ED20-51F5-47CF-BF24-6982CBFCB9A9}" srcOrd="1" destOrd="0" presId="urn:microsoft.com/office/officeart/2005/8/layout/cycle8"/>
    <dgm:cxn modelId="{6F7C134D-7E6C-445A-AE21-0DEBA80128D2}" srcId="{4C440B36-87D3-4871-957C-48295C3FD38A}" destId="{254DC15F-38B0-428B-9E01-ADB37DBE8489}" srcOrd="2" destOrd="0" parTransId="{C2FCCF81-EAA0-4A11-8CF7-BEE6BE8C6735}" sibTransId="{39D59770-CC6D-4C62-BC23-DE41347D6835}"/>
    <dgm:cxn modelId="{A2A340B4-1F54-4763-8CD3-20BA5583B2DF}" srcId="{4C440B36-87D3-4871-957C-48295C3FD38A}" destId="{9DA97B81-E3B4-4503-A3C4-48BEB93419B1}" srcOrd="4" destOrd="0" parTransId="{943C884E-112E-4031-9AA2-EF1BFB474185}" sibTransId="{761369F9-7337-4325-8C36-0E570D6C4599}"/>
    <dgm:cxn modelId="{08A6462C-A102-469E-892E-C7BBD8FBD798}" type="presOf" srcId="{1A93FB84-31D9-4B20-85EB-B3E475A7451A}" destId="{C2722B97-7EC3-4D8C-8D93-C52DC79B4EB9}" srcOrd="0" destOrd="0" presId="urn:microsoft.com/office/officeart/2005/8/layout/cycle8"/>
    <dgm:cxn modelId="{02F70AB9-D8B7-4ABF-B362-375B0A98E650}" type="presOf" srcId="{254DC15F-38B0-428B-9E01-ADB37DBE8489}" destId="{2B515139-90BF-4B5B-9176-6B3FF8E3BBFC}" srcOrd="1" destOrd="0" presId="urn:microsoft.com/office/officeart/2005/8/layout/cycle8"/>
    <dgm:cxn modelId="{E75CB497-0B68-487B-870A-EF90535BE786}" type="presOf" srcId="{9DA97B81-E3B4-4503-A3C4-48BEB93419B1}" destId="{0484A5C1-24FE-4F5C-A13D-FF6FCC6ECDEB}" srcOrd="0" destOrd="0" presId="urn:microsoft.com/office/officeart/2005/8/layout/cycle8"/>
    <dgm:cxn modelId="{2EAF610B-FF3F-4231-98DB-E1EF1B09DD92}" srcId="{4C440B36-87D3-4871-957C-48295C3FD38A}" destId="{1E82D724-1181-4812-B8BE-5AF0E250ADEC}" srcOrd="3" destOrd="0" parTransId="{3591723F-5728-418A-B285-189A80B66DA2}" sibTransId="{076FF3B5-4F62-4744-BE3A-B82286644B5D}"/>
    <dgm:cxn modelId="{497A6277-F555-4E9D-AED9-0EC3735FD701}" type="presParOf" srcId="{A6119E5D-1C77-478B-8984-2C2C450BB8BD}" destId="{F74EE940-411D-4F58-9ED0-96DDB269BDFB}" srcOrd="0" destOrd="0" presId="urn:microsoft.com/office/officeart/2005/8/layout/cycle8"/>
    <dgm:cxn modelId="{29765191-5039-4DE5-909C-9024C098203A}" type="presParOf" srcId="{A6119E5D-1C77-478B-8984-2C2C450BB8BD}" destId="{99D88142-4DE6-4C07-9359-D0DC06A80716}" srcOrd="1" destOrd="0" presId="urn:microsoft.com/office/officeart/2005/8/layout/cycle8"/>
    <dgm:cxn modelId="{F7F6BF16-C6C9-45BD-B462-271B70206C43}" type="presParOf" srcId="{A6119E5D-1C77-478B-8984-2C2C450BB8BD}" destId="{4ADD8F79-E641-45C3-8A14-367B3F628FF9}" srcOrd="2" destOrd="0" presId="urn:microsoft.com/office/officeart/2005/8/layout/cycle8"/>
    <dgm:cxn modelId="{2D547146-1381-40EA-B324-737F7516F629}" type="presParOf" srcId="{A6119E5D-1C77-478B-8984-2C2C450BB8BD}" destId="{B1332C50-038C-4E74-B894-62314C97DAD2}" srcOrd="3" destOrd="0" presId="urn:microsoft.com/office/officeart/2005/8/layout/cycle8"/>
    <dgm:cxn modelId="{0FC57C43-78BA-41DD-944A-61B2117A8D82}" type="presParOf" srcId="{A6119E5D-1C77-478B-8984-2C2C450BB8BD}" destId="{54A78731-9A33-46F6-A8CE-930DA2402C05}" srcOrd="4" destOrd="0" presId="urn:microsoft.com/office/officeart/2005/8/layout/cycle8"/>
    <dgm:cxn modelId="{41D60382-6650-4770-8C39-E9AD4ED46346}" type="presParOf" srcId="{A6119E5D-1C77-478B-8984-2C2C450BB8BD}" destId="{C44F765C-AA24-4B55-8ECE-2FAA67217112}" srcOrd="5" destOrd="0" presId="urn:microsoft.com/office/officeart/2005/8/layout/cycle8"/>
    <dgm:cxn modelId="{62B6BBDC-09BF-4111-9147-F0342B6EC24B}" type="presParOf" srcId="{A6119E5D-1C77-478B-8984-2C2C450BB8BD}" destId="{55A48B85-B168-4AB8-8C8C-B4AFAF7A437F}" srcOrd="6" destOrd="0" presId="urn:microsoft.com/office/officeart/2005/8/layout/cycle8"/>
    <dgm:cxn modelId="{38558422-339C-41C0-B432-56854290BBDA}" type="presParOf" srcId="{A6119E5D-1C77-478B-8984-2C2C450BB8BD}" destId="{7211859F-A5F6-4F53-BBB9-91722AE86D56}" srcOrd="7" destOrd="0" presId="urn:microsoft.com/office/officeart/2005/8/layout/cycle8"/>
    <dgm:cxn modelId="{513551C7-5525-40A0-883C-48AEEC4616CE}" type="presParOf" srcId="{A6119E5D-1C77-478B-8984-2C2C450BB8BD}" destId="{163090DE-F51E-4542-B246-3816A3F796A6}" srcOrd="8" destOrd="0" presId="urn:microsoft.com/office/officeart/2005/8/layout/cycle8"/>
    <dgm:cxn modelId="{A3A69C2D-B85F-4034-A255-AF91AC1E2EF0}" type="presParOf" srcId="{A6119E5D-1C77-478B-8984-2C2C450BB8BD}" destId="{B6BF2188-E4DC-4100-914A-49B21940F208}" srcOrd="9" destOrd="0" presId="urn:microsoft.com/office/officeart/2005/8/layout/cycle8"/>
    <dgm:cxn modelId="{2E9B5FDD-8F99-4F52-998B-D81A2A52401E}" type="presParOf" srcId="{A6119E5D-1C77-478B-8984-2C2C450BB8BD}" destId="{100607AD-F835-4083-A7A5-45D654D29A77}" srcOrd="10" destOrd="0" presId="urn:microsoft.com/office/officeart/2005/8/layout/cycle8"/>
    <dgm:cxn modelId="{197C1D49-E711-4674-8917-42A52C6EE19E}" type="presParOf" srcId="{A6119E5D-1C77-478B-8984-2C2C450BB8BD}" destId="{2B515139-90BF-4B5B-9176-6B3FF8E3BBFC}" srcOrd="11" destOrd="0" presId="urn:microsoft.com/office/officeart/2005/8/layout/cycle8"/>
    <dgm:cxn modelId="{C295B6A7-37B2-4A2C-8220-B17E7E28FC67}" type="presParOf" srcId="{A6119E5D-1C77-478B-8984-2C2C450BB8BD}" destId="{640E7FFE-7803-4A3C-84CA-6CFF76CBB0E3}" srcOrd="12" destOrd="0" presId="urn:microsoft.com/office/officeart/2005/8/layout/cycle8"/>
    <dgm:cxn modelId="{7F92601B-0483-4618-842A-DC70E020D98E}" type="presParOf" srcId="{A6119E5D-1C77-478B-8984-2C2C450BB8BD}" destId="{E3E829B3-BEA6-472D-BADA-D601E1D2E577}" srcOrd="13" destOrd="0" presId="urn:microsoft.com/office/officeart/2005/8/layout/cycle8"/>
    <dgm:cxn modelId="{EC4A3005-2B8B-4DDA-A305-E3B2C5668152}" type="presParOf" srcId="{A6119E5D-1C77-478B-8984-2C2C450BB8BD}" destId="{F4DCC535-608C-4B1C-B418-765A0202C3CD}" srcOrd="14" destOrd="0" presId="urn:microsoft.com/office/officeart/2005/8/layout/cycle8"/>
    <dgm:cxn modelId="{7FB427E3-D63E-4DDA-8371-E0048BC4DC06}" type="presParOf" srcId="{A6119E5D-1C77-478B-8984-2C2C450BB8BD}" destId="{FA90ED20-51F5-47CF-BF24-6982CBFCB9A9}" srcOrd="15" destOrd="0" presId="urn:microsoft.com/office/officeart/2005/8/layout/cycle8"/>
    <dgm:cxn modelId="{C917BB51-81C9-4136-A3CB-5BC1D9BDD71F}" type="presParOf" srcId="{A6119E5D-1C77-478B-8984-2C2C450BB8BD}" destId="{0484A5C1-24FE-4F5C-A13D-FF6FCC6ECDEB}" srcOrd="16" destOrd="0" presId="urn:microsoft.com/office/officeart/2005/8/layout/cycle8"/>
    <dgm:cxn modelId="{22A739C8-16A8-4CBE-8AC8-80EB0A978C52}" type="presParOf" srcId="{A6119E5D-1C77-478B-8984-2C2C450BB8BD}" destId="{49F14C56-3DF4-40AF-BDC6-6D5A74D388A1}" srcOrd="17" destOrd="0" presId="urn:microsoft.com/office/officeart/2005/8/layout/cycle8"/>
    <dgm:cxn modelId="{494A580D-3522-40C7-ACE4-5C1636E1B0A4}" type="presParOf" srcId="{A6119E5D-1C77-478B-8984-2C2C450BB8BD}" destId="{98F00C5F-BD16-4D9A-A1A6-164955696FFD}" srcOrd="18" destOrd="0" presId="urn:microsoft.com/office/officeart/2005/8/layout/cycle8"/>
    <dgm:cxn modelId="{05A41E7D-810C-4C89-B44E-A0301F6AE826}" type="presParOf" srcId="{A6119E5D-1C77-478B-8984-2C2C450BB8BD}" destId="{08097A3D-E2E2-401D-842E-56AE62FD51EC}" srcOrd="19" destOrd="0" presId="urn:microsoft.com/office/officeart/2005/8/layout/cycle8"/>
    <dgm:cxn modelId="{230F78CB-25FD-4811-AA7C-7333970BE667}" type="presParOf" srcId="{A6119E5D-1C77-478B-8984-2C2C450BB8BD}" destId="{C2722B97-7EC3-4D8C-8D93-C52DC79B4EB9}" srcOrd="20" destOrd="0" presId="urn:microsoft.com/office/officeart/2005/8/layout/cycle8"/>
    <dgm:cxn modelId="{86A7BC31-130D-4637-B5F9-90BD6221EC9A}" type="presParOf" srcId="{A6119E5D-1C77-478B-8984-2C2C450BB8BD}" destId="{E34421D8-E489-4C30-B2B0-3E8F68AEC0C0}" srcOrd="21" destOrd="0" presId="urn:microsoft.com/office/officeart/2005/8/layout/cycle8"/>
    <dgm:cxn modelId="{05149820-7338-4014-A1C4-9F87A4CEE60E}" type="presParOf" srcId="{A6119E5D-1C77-478B-8984-2C2C450BB8BD}" destId="{2A4C0E2B-240D-4D34-8165-6C179D4FC70B}" srcOrd="22" destOrd="0" presId="urn:microsoft.com/office/officeart/2005/8/layout/cycle8"/>
    <dgm:cxn modelId="{A7AF0B24-952D-4AC6-BDF7-C803A04DFF16}" type="presParOf" srcId="{A6119E5D-1C77-478B-8984-2C2C450BB8BD}" destId="{12FF2A31-FA8D-4BE3-8AED-D447440348E6}" srcOrd="23" destOrd="0" presId="urn:microsoft.com/office/officeart/2005/8/layout/cycle8"/>
    <dgm:cxn modelId="{9C4E40F0-9D07-40E7-84DC-1210D1C6EB75}" type="presParOf" srcId="{A6119E5D-1C77-478B-8984-2C2C450BB8BD}" destId="{4B118452-BE54-4740-AB98-3960183FF96E}" srcOrd="24" destOrd="0" presId="urn:microsoft.com/office/officeart/2005/8/layout/cycle8"/>
    <dgm:cxn modelId="{26E61DED-992B-4404-A7CB-F86D6FCDB612}" type="presParOf" srcId="{A6119E5D-1C77-478B-8984-2C2C450BB8BD}" destId="{0584C78E-0B76-4C79-8929-180F0325CFE0}" srcOrd="25" destOrd="0" presId="urn:microsoft.com/office/officeart/2005/8/layout/cycle8"/>
    <dgm:cxn modelId="{9F7AC262-ADD3-439D-B380-1AC3EADF3D2E}" type="presParOf" srcId="{A6119E5D-1C77-478B-8984-2C2C450BB8BD}" destId="{B35A6DD6-9303-4A42-9229-B8F7E0C73D2A}" srcOrd="26" destOrd="0" presId="urn:microsoft.com/office/officeart/2005/8/layout/cycle8"/>
    <dgm:cxn modelId="{A4B77148-F48F-46E0-83B7-B2E535FB12F5}" type="presParOf" srcId="{A6119E5D-1C77-478B-8984-2C2C450BB8BD}" destId="{786E3617-DD71-4826-BC07-D21286C310FD}" srcOrd="27" destOrd="0" presId="urn:microsoft.com/office/officeart/2005/8/layout/cycle8"/>
    <dgm:cxn modelId="{31539EBB-CA16-48D6-BA75-291889BAB7A2}" type="presParOf" srcId="{A6119E5D-1C77-478B-8984-2C2C450BB8BD}" destId="{802915F3-5766-4109-B22D-03927EDD6202}" srcOrd="28" destOrd="0" presId="urn:microsoft.com/office/officeart/2005/8/layout/cycle8"/>
    <dgm:cxn modelId="{7D293B4D-8C30-4409-8268-C56F12D7CEAA}" type="presParOf" srcId="{A6119E5D-1C77-478B-8984-2C2C450BB8BD}" destId="{38BCD868-FEED-4ABD-8F32-A42535C83408}" srcOrd="29" destOrd="0" presId="urn:microsoft.com/office/officeart/2005/8/layout/cycle8"/>
  </dgm:cxnLst>
  <dgm:bg>
    <a:solidFill>
      <a:srgbClr val="002060">
        <a:alpha val="74902"/>
      </a:srgbClr>
    </a:solidFill>
  </dgm:bg>
  <dgm:whole>
    <a:ln w="38100" cap="flat" cmpd="sng" algn="ctr">
      <a:solidFill>
        <a:schemeClr val="tx2">
          <a:lumMod val="50000"/>
        </a:schemeClr>
      </a:solid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440B36-87D3-4871-957C-48295C3FD38A}" type="doc">
      <dgm:prSet loTypeId="urn:microsoft.com/office/officeart/2005/8/layout/cycle8" loCatId="cycle" qsTypeId="urn:microsoft.com/office/officeart/2005/8/quickstyle/3d1" qsCatId="3D" csTypeId="urn:microsoft.com/office/officeart/2005/8/colors/accent6_5" csCatId="accent6" phldr="1"/>
      <dgm:spPr/>
    </dgm:pt>
    <dgm:pt modelId="{1FA89D8D-EF94-4B02-B407-A037B9F654C4}">
      <dgm:prSet phldrT="[Text]"/>
      <dgm:spPr>
        <a:solidFill>
          <a:srgbClr val="00B050"/>
        </a:solidFill>
      </dgm:spPr>
      <dgm:t>
        <a:bodyPr/>
        <a:lstStyle/>
        <a:p>
          <a:pPr algn="ctr"/>
          <a:r>
            <a:rPr lang="en-US" dirty="0">
              <a:solidFill>
                <a:schemeClr val="tx1"/>
              </a:solidFill>
            </a:rPr>
            <a:t>Financial</a:t>
          </a:r>
        </a:p>
      </dgm:t>
    </dgm:pt>
    <dgm:pt modelId="{D44FC347-5F7A-4BB7-AE46-F8B413239B51}" type="parTrans" cxnId="{8C8FEA94-0AD3-46B6-B19B-01CC2DC3F173}">
      <dgm:prSet/>
      <dgm:spPr/>
      <dgm:t>
        <a:bodyPr/>
        <a:lstStyle/>
        <a:p>
          <a:pPr algn="ctr"/>
          <a:endParaRPr lang="en-US"/>
        </a:p>
      </dgm:t>
    </dgm:pt>
    <dgm:pt modelId="{702B5C5D-9E83-4015-AB61-A7193D25F8EF}" type="sibTrans" cxnId="{8C8FEA94-0AD3-46B6-B19B-01CC2DC3F173}">
      <dgm:prSet/>
      <dgm:spPr/>
      <dgm:t>
        <a:bodyPr/>
        <a:lstStyle/>
        <a:p>
          <a:pPr algn="ctr"/>
          <a:endParaRPr lang="en-US"/>
        </a:p>
      </dgm:t>
    </dgm:pt>
    <dgm:pt modelId="{254DC15F-38B0-428B-9E01-ADB37DBE8489}">
      <dgm:prSet phldrT="[Text]"/>
      <dgm:spPr>
        <a:solidFill>
          <a:srgbClr val="7030A0"/>
        </a:solidFill>
      </dgm:spPr>
      <dgm:t>
        <a:bodyPr/>
        <a:lstStyle/>
        <a:p>
          <a:pPr algn="ctr"/>
          <a:r>
            <a:rPr lang="en-US" dirty="0"/>
            <a:t>Faculty</a:t>
          </a:r>
        </a:p>
      </dgm:t>
    </dgm:pt>
    <dgm:pt modelId="{C2FCCF81-EAA0-4A11-8CF7-BEE6BE8C6735}" type="parTrans" cxnId="{6F7C134D-7E6C-445A-AE21-0DEBA80128D2}">
      <dgm:prSet/>
      <dgm:spPr/>
      <dgm:t>
        <a:bodyPr/>
        <a:lstStyle/>
        <a:p>
          <a:pPr algn="ctr"/>
          <a:endParaRPr lang="en-US"/>
        </a:p>
      </dgm:t>
    </dgm:pt>
    <dgm:pt modelId="{39D59770-CC6D-4C62-BC23-DE41347D6835}" type="sibTrans" cxnId="{6F7C134D-7E6C-445A-AE21-0DEBA80128D2}">
      <dgm:prSet/>
      <dgm:spPr/>
      <dgm:t>
        <a:bodyPr/>
        <a:lstStyle/>
        <a:p>
          <a:pPr algn="ctr"/>
          <a:endParaRPr lang="en-US"/>
        </a:p>
      </dgm:t>
    </dgm:pt>
    <dgm:pt modelId="{1E82D724-1181-4812-B8BE-5AF0E250ADEC}">
      <dgm:prSet phldrT="[Text]"/>
      <dgm:spPr>
        <a:solidFill>
          <a:srgbClr val="92D050"/>
        </a:solidFill>
      </dgm:spPr>
      <dgm:t>
        <a:bodyPr/>
        <a:lstStyle/>
        <a:p>
          <a:pPr algn="ctr"/>
          <a:r>
            <a:rPr lang="en-US" dirty="0"/>
            <a:t>Freedom-to-Learn-From Failure</a:t>
          </a:r>
        </a:p>
      </dgm:t>
    </dgm:pt>
    <dgm:pt modelId="{3591723F-5728-418A-B285-189A80B66DA2}" type="parTrans" cxnId="{2EAF610B-FF3F-4231-98DB-E1EF1B09DD92}">
      <dgm:prSet/>
      <dgm:spPr/>
      <dgm:t>
        <a:bodyPr/>
        <a:lstStyle/>
        <a:p>
          <a:pPr algn="ctr"/>
          <a:endParaRPr lang="en-US"/>
        </a:p>
      </dgm:t>
    </dgm:pt>
    <dgm:pt modelId="{076FF3B5-4F62-4744-BE3A-B82286644B5D}" type="sibTrans" cxnId="{2EAF610B-FF3F-4231-98DB-E1EF1B09DD92}">
      <dgm:prSet/>
      <dgm:spPr/>
      <dgm:t>
        <a:bodyPr/>
        <a:lstStyle/>
        <a:p>
          <a:pPr algn="ctr"/>
          <a:endParaRPr lang="en-US"/>
        </a:p>
      </dgm:t>
    </dgm:pt>
    <dgm:pt modelId="{9DA97B81-E3B4-4503-A3C4-48BEB93419B1}">
      <dgm:prSet phldrT="[Text]"/>
      <dgm:spPr>
        <a:solidFill>
          <a:srgbClr val="C00000"/>
        </a:solidFill>
      </dgm:spPr>
      <dgm:t>
        <a:bodyPr/>
        <a:lstStyle/>
        <a:p>
          <a:pPr algn="ctr"/>
          <a:r>
            <a:rPr lang="en-US" dirty="0"/>
            <a:t>Fondness</a:t>
          </a:r>
        </a:p>
      </dgm:t>
    </dgm:pt>
    <dgm:pt modelId="{943C884E-112E-4031-9AA2-EF1BFB474185}" type="parTrans" cxnId="{A2A340B4-1F54-4763-8CD3-20BA5583B2DF}">
      <dgm:prSet/>
      <dgm:spPr/>
      <dgm:t>
        <a:bodyPr/>
        <a:lstStyle/>
        <a:p>
          <a:pPr algn="ctr"/>
          <a:endParaRPr lang="en-US"/>
        </a:p>
      </dgm:t>
    </dgm:pt>
    <dgm:pt modelId="{761369F9-7337-4325-8C36-0E570D6C4599}" type="sibTrans" cxnId="{A2A340B4-1F54-4763-8CD3-20BA5583B2DF}">
      <dgm:prSet/>
      <dgm:spPr/>
      <dgm:t>
        <a:bodyPr/>
        <a:lstStyle/>
        <a:p>
          <a:pPr algn="ctr"/>
          <a:endParaRPr lang="en-US"/>
        </a:p>
      </dgm:t>
    </dgm:pt>
    <dgm:pt modelId="{1A93FB84-31D9-4B20-85EB-B3E475A7451A}">
      <dgm:prSet phldrT="[Text]"/>
      <dgm:spPr>
        <a:solidFill>
          <a:schemeClr val="accent6">
            <a:lumMod val="75000"/>
          </a:schemeClr>
        </a:solidFill>
      </dgm:spPr>
      <dgm:t>
        <a:bodyPr/>
        <a:lstStyle/>
        <a:p>
          <a:pPr algn="ctr"/>
          <a:r>
            <a:rPr lang="en-US" dirty="0"/>
            <a:t>Functional</a:t>
          </a:r>
        </a:p>
      </dgm:t>
    </dgm:pt>
    <dgm:pt modelId="{3D629909-FF96-4F8C-997D-F6AB062715DC}" type="parTrans" cxnId="{B94DC228-3FB9-479E-A357-7D7EB2C3AC23}">
      <dgm:prSet/>
      <dgm:spPr/>
      <dgm:t>
        <a:bodyPr/>
        <a:lstStyle/>
        <a:p>
          <a:pPr algn="ctr"/>
          <a:endParaRPr lang="en-US"/>
        </a:p>
      </dgm:t>
    </dgm:pt>
    <dgm:pt modelId="{FD91F91A-90D2-4BCB-96E1-9454710E25B8}" type="sibTrans" cxnId="{B94DC228-3FB9-479E-A357-7D7EB2C3AC23}">
      <dgm:prSet/>
      <dgm:spPr/>
      <dgm:t>
        <a:bodyPr/>
        <a:lstStyle/>
        <a:p>
          <a:pPr algn="ctr"/>
          <a:endParaRPr lang="en-US"/>
        </a:p>
      </dgm:t>
    </dgm:pt>
    <dgm:pt modelId="{CF4B1C1F-687E-4CFC-980A-F6C47793747A}">
      <dgm:prSet phldrT="[Text]"/>
      <dgm:spPr>
        <a:solidFill>
          <a:srgbClr val="0070C0"/>
        </a:solidFill>
      </dgm:spPr>
      <dgm:t>
        <a:bodyPr/>
        <a:lstStyle/>
        <a:p>
          <a:pPr algn="ctr"/>
          <a:r>
            <a:rPr lang="en-US" dirty="0">
              <a:solidFill>
                <a:schemeClr val="tx1"/>
              </a:solidFill>
            </a:rPr>
            <a:t>Friendship</a:t>
          </a:r>
        </a:p>
      </dgm:t>
    </dgm:pt>
    <dgm:pt modelId="{A9BE8A52-DAAB-47E0-987E-9E01D9E0128E}" type="parTrans" cxnId="{F162420F-296E-488C-B633-E55B40A6F613}">
      <dgm:prSet/>
      <dgm:spPr/>
      <dgm:t>
        <a:bodyPr/>
        <a:lstStyle/>
        <a:p>
          <a:endParaRPr lang="en-US"/>
        </a:p>
      </dgm:t>
    </dgm:pt>
    <dgm:pt modelId="{F2C798C4-4BF0-4791-B985-3F5EF3E941A5}" type="sibTrans" cxnId="{F162420F-296E-488C-B633-E55B40A6F613}">
      <dgm:prSet/>
      <dgm:spPr/>
      <dgm:t>
        <a:bodyPr/>
        <a:lstStyle/>
        <a:p>
          <a:endParaRPr lang="en-US"/>
        </a:p>
      </dgm:t>
    </dgm:pt>
    <dgm:pt modelId="{A6119E5D-1C77-478B-8984-2C2C450BB8BD}" type="pres">
      <dgm:prSet presAssocID="{4C440B36-87D3-4871-957C-48295C3FD38A}" presName="compositeShape" presStyleCnt="0">
        <dgm:presLayoutVars>
          <dgm:chMax val="7"/>
          <dgm:dir/>
          <dgm:resizeHandles val="exact"/>
        </dgm:presLayoutVars>
      </dgm:prSet>
      <dgm:spPr/>
    </dgm:pt>
    <dgm:pt modelId="{F74EE940-411D-4F58-9ED0-96DDB269BDFB}" type="pres">
      <dgm:prSet presAssocID="{4C440B36-87D3-4871-957C-48295C3FD38A}" presName="wedge1" presStyleLbl="node1" presStyleIdx="0" presStyleCnt="6"/>
      <dgm:spPr/>
      <dgm:t>
        <a:bodyPr/>
        <a:lstStyle/>
        <a:p>
          <a:endParaRPr lang="en-US"/>
        </a:p>
      </dgm:t>
    </dgm:pt>
    <dgm:pt modelId="{99D88142-4DE6-4C07-9359-D0DC06A80716}" type="pres">
      <dgm:prSet presAssocID="{4C440B36-87D3-4871-957C-48295C3FD38A}" presName="dummy1a" presStyleCnt="0"/>
      <dgm:spPr/>
    </dgm:pt>
    <dgm:pt modelId="{4ADD8F79-E641-45C3-8A14-367B3F628FF9}" type="pres">
      <dgm:prSet presAssocID="{4C440B36-87D3-4871-957C-48295C3FD38A}" presName="dummy1b" presStyleCnt="0"/>
      <dgm:spPr/>
    </dgm:pt>
    <dgm:pt modelId="{B1332C50-038C-4E74-B894-62314C97DAD2}" type="pres">
      <dgm:prSet presAssocID="{4C440B36-87D3-4871-957C-48295C3FD38A}" presName="wedge1Tx" presStyleLbl="node1" presStyleIdx="0" presStyleCnt="6">
        <dgm:presLayoutVars>
          <dgm:chMax val="0"/>
          <dgm:chPref val="0"/>
          <dgm:bulletEnabled val="1"/>
        </dgm:presLayoutVars>
      </dgm:prSet>
      <dgm:spPr/>
      <dgm:t>
        <a:bodyPr/>
        <a:lstStyle/>
        <a:p>
          <a:endParaRPr lang="en-US"/>
        </a:p>
      </dgm:t>
    </dgm:pt>
    <dgm:pt modelId="{54A78731-9A33-46F6-A8CE-930DA2402C05}" type="pres">
      <dgm:prSet presAssocID="{4C440B36-87D3-4871-957C-48295C3FD38A}" presName="wedge2" presStyleLbl="node1" presStyleIdx="1" presStyleCnt="6"/>
      <dgm:spPr/>
      <dgm:t>
        <a:bodyPr/>
        <a:lstStyle/>
        <a:p>
          <a:endParaRPr lang="en-US"/>
        </a:p>
      </dgm:t>
    </dgm:pt>
    <dgm:pt modelId="{C44F765C-AA24-4B55-8ECE-2FAA67217112}" type="pres">
      <dgm:prSet presAssocID="{4C440B36-87D3-4871-957C-48295C3FD38A}" presName="dummy2a" presStyleCnt="0"/>
      <dgm:spPr/>
    </dgm:pt>
    <dgm:pt modelId="{55A48B85-B168-4AB8-8C8C-B4AFAF7A437F}" type="pres">
      <dgm:prSet presAssocID="{4C440B36-87D3-4871-957C-48295C3FD38A}" presName="dummy2b" presStyleCnt="0"/>
      <dgm:spPr/>
    </dgm:pt>
    <dgm:pt modelId="{7211859F-A5F6-4F53-BBB9-91722AE86D56}" type="pres">
      <dgm:prSet presAssocID="{4C440B36-87D3-4871-957C-48295C3FD38A}" presName="wedge2Tx" presStyleLbl="node1" presStyleIdx="1" presStyleCnt="6">
        <dgm:presLayoutVars>
          <dgm:chMax val="0"/>
          <dgm:chPref val="0"/>
          <dgm:bulletEnabled val="1"/>
        </dgm:presLayoutVars>
      </dgm:prSet>
      <dgm:spPr/>
      <dgm:t>
        <a:bodyPr/>
        <a:lstStyle/>
        <a:p>
          <a:endParaRPr lang="en-US"/>
        </a:p>
      </dgm:t>
    </dgm:pt>
    <dgm:pt modelId="{163090DE-F51E-4542-B246-3816A3F796A6}" type="pres">
      <dgm:prSet presAssocID="{4C440B36-87D3-4871-957C-48295C3FD38A}" presName="wedge3" presStyleLbl="node1" presStyleIdx="2" presStyleCnt="6" custLinFactNeighborX="-607" custLinFactNeighborY="459"/>
      <dgm:spPr/>
      <dgm:t>
        <a:bodyPr/>
        <a:lstStyle/>
        <a:p>
          <a:endParaRPr lang="en-US"/>
        </a:p>
      </dgm:t>
    </dgm:pt>
    <dgm:pt modelId="{B6BF2188-E4DC-4100-914A-49B21940F208}" type="pres">
      <dgm:prSet presAssocID="{4C440B36-87D3-4871-957C-48295C3FD38A}" presName="dummy3a" presStyleCnt="0"/>
      <dgm:spPr/>
    </dgm:pt>
    <dgm:pt modelId="{100607AD-F835-4083-A7A5-45D654D29A77}" type="pres">
      <dgm:prSet presAssocID="{4C440B36-87D3-4871-957C-48295C3FD38A}" presName="dummy3b" presStyleCnt="0"/>
      <dgm:spPr/>
    </dgm:pt>
    <dgm:pt modelId="{2B515139-90BF-4B5B-9176-6B3FF8E3BBFC}" type="pres">
      <dgm:prSet presAssocID="{4C440B36-87D3-4871-957C-48295C3FD38A}" presName="wedge3Tx" presStyleLbl="node1" presStyleIdx="2" presStyleCnt="6">
        <dgm:presLayoutVars>
          <dgm:chMax val="0"/>
          <dgm:chPref val="0"/>
          <dgm:bulletEnabled val="1"/>
        </dgm:presLayoutVars>
      </dgm:prSet>
      <dgm:spPr/>
      <dgm:t>
        <a:bodyPr/>
        <a:lstStyle/>
        <a:p>
          <a:endParaRPr lang="en-US"/>
        </a:p>
      </dgm:t>
    </dgm:pt>
    <dgm:pt modelId="{640E7FFE-7803-4A3C-84CA-6CFF76CBB0E3}" type="pres">
      <dgm:prSet presAssocID="{4C440B36-87D3-4871-957C-48295C3FD38A}" presName="wedge4" presStyleLbl="node1" presStyleIdx="3" presStyleCnt="6" custScaleX="105617" custScaleY="101532"/>
      <dgm:spPr/>
      <dgm:t>
        <a:bodyPr/>
        <a:lstStyle/>
        <a:p>
          <a:endParaRPr lang="en-US"/>
        </a:p>
      </dgm:t>
    </dgm:pt>
    <dgm:pt modelId="{E3E829B3-BEA6-472D-BADA-D601E1D2E577}" type="pres">
      <dgm:prSet presAssocID="{4C440B36-87D3-4871-957C-48295C3FD38A}" presName="dummy4a" presStyleCnt="0"/>
      <dgm:spPr/>
    </dgm:pt>
    <dgm:pt modelId="{F4DCC535-608C-4B1C-B418-765A0202C3CD}" type="pres">
      <dgm:prSet presAssocID="{4C440B36-87D3-4871-957C-48295C3FD38A}" presName="dummy4b" presStyleCnt="0"/>
      <dgm:spPr/>
    </dgm:pt>
    <dgm:pt modelId="{FA90ED20-51F5-47CF-BF24-6982CBFCB9A9}" type="pres">
      <dgm:prSet presAssocID="{4C440B36-87D3-4871-957C-48295C3FD38A}" presName="wedge4Tx" presStyleLbl="node1" presStyleIdx="3" presStyleCnt="6">
        <dgm:presLayoutVars>
          <dgm:chMax val="0"/>
          <dgm:chPref val="0"/>
          <dgm:bulletEnabled val="1"/>
        </dgm:presLayoutVars>
      </dgm:prSet>
      <dgm:spPr/>
      <dgm:t>
        <a:bodyPr/>
        <a:lstStyle/>
        <a:p>
          <a:endParaRPr lang="en-US"/>
        </a:p>
      </dgm:t>
    </dgm:pt>
    <dgm:pt modelId="{0484A5C1-24FE-4F5C-A13D-FF6FCC6ECDEB}" type="pres">
      <dgm:prSet presAssocID="{4C440B36-87D3-4871-957C-48295C3FD38A}" presName="wedge5" presStyleLbl="node1" presStyleIdx="4" presStyleCnt="6"/>
      <dgm:spPr/>
      <dgm:t>
        <a:bodyPr/>
        <a:lstStyle/>
        <a:p>
          <a:endParaRPr lang="en-US"/>
        </a:p>
      </dgm:t>
    </dgm:pt>
    <dgm:pt modelId="{49F14C56-3DF4-40AF-BDC6-6D5A74D388A1}" type="pres">
      <dgm:prSet presAssocID="{4C440B36-87D3-4871-957C-48295C3FD38A}" presName="dummy5a" presStyleCnt="0"/>
      <dgm:spPr/>
    </dgm:pt>
    <dgm:pt modelId="{98F00C5F-BD16-4D9A-A1A6-164955696FFD}" type="pres">
      <dgm:prSet presAssocID="{4C440B36-87D3-4871-957C-48295C3FD38A}" presName="dummy5b" presStyleCnt="0"/>
      <dgm:spPr/>
    </dgm:pt>
    <dgm:pt modelId="{08097A3D-E2E2-401D-842E-56AE62FD51EC}" type="pres">
      <dgm:prSet presAssocID="{4C440B36-87D3-4871-957C-48295C3FD38A}" presName="wedge5Tx" presStyleLbl="node1" presStyleIdx="4" presStyleCnt="6">
        <dgm:presLayoutVars>
          <dgm:chMax val="0"/>
          <dgm:chPref val="0"/>
          <dgm:bulletEnabled val="1"/>
        </dgm:presLayoutVars>
      </dgm:prSet>
      <dgm:spPr/>
      <dgm:t>
        <a:bodyPr/>
        <a:lstStyle/>
        <a:p>
          <a:endParaRPr lang="en-US"/>
        </a:p>
      </dgm:t>
    </dgm:pt>
    <dgm:pt modelId="{C2722B97-7EC3-4D8C-8D93-C52DC79B4EB9}" type="pres">
      <dgm:prSet presAssocID="{4C440B36-87D3-4871-957C-48295C3FD38A}" presName="wedge6" presStyleLbl="node1" presStyleIdx="5" presStyleCnt="6"/>
      <dgm:spPr/>
      <dgm:t>
        <a:bodyPr/>
        <a:lstStyle/>
        <a:p>
          <a:endParaRPr lang="en-US"/>
        </a:p>
      </dgm:t>
    </dgm:pt>
    <dgm:pt modelId="{E34421D8-E489-4C30-B2B0-3E8F68AEC0C0}" type="pres">
      <dgm:prSet presAssocID="{4C440B36-87D3-4871-957C-48295C3FD38A}" presName="dummy6a" presStyleCnt="0"/>
      <dgm:spPr/>
    </dgm:pt>
    <dgm:pt modelId="{2A4C0E2B-240D-4D34-8165-6C179D4FC70B}" type="pres">
      <dgm:prSet presAssocID="{4C440B36-87D3-4871-957C-48295C3FD38A}" presName="dummy6b" presStyleCnt="0"/>
      <dgm:spPr/>
    </dgm:pt>
    <dgm:pt modelId="{12FF2A31-FA8D-4BE3-8AED-D447440348E6}" type="pres">
      <dgm:prSet presAssocID="{4C440B36-87D3-4871-957C-48295C3FD38A}" presName="wedge6Tx" presStyleLbl="node1" presStyleIdx="5" presStyleCnt="6">
        <dgm:presLayoutVars>
          <dgm:chMax val="0"/>
          <dgm:chPref val="0"/>
          <dgm:bulletEnabled val="1"/>
        </dgm:presLayoutVars>
      </dgm:prSet>
      <dgm:spPr/>
      <dgm:t>
        <a:bodyPr/>
        <a:lstStyle/>
        <a:p>
          <a:endParaRPr lang="en-US"/>
        </a:p>
      </dgm:t>
    </dgm:pt>
    <dgm:pt modelId="{4B118452-BE54-4740-AB98-3960183FF96E}" type="pres">
      <dgm:prSet presAssocID="{702B5C5D-9E83-4015-AB61-A7193D25F8EF}" presName="arrowWedge1" presStyleLbl="fgSibTrans2D1" presStyleIdx="0" presStyleCnt="6"/>
      <dgm:spPr/>
    </dgm:pt>
    <dgm:pt modelId="{0584C78E-0B76-4C79-8929-180F0325CFE0}" type="pres">
      <dgm:prSet presAssocID="{F2C798C4-4BF0-4791-B985-3F5EF3E941A5}" presName="arrowWedge2" presStyleLbl="fgSibTrans2D1" presStyleIdx="1" presStyleCnt="6"/>
      <dgm:spPr/>
    </dgm:pt>
    <dgm:pt modelId="{B35A6DD6-9303-4A42-9229-B8F7E0C73D2A}" type="pres">
      <dgm:prSet presAssocID="{39D59770-CC6D-4C62-BC23-DE41347D6835}" presName="arrowWedge3" presStyleLbl="fgSibTrans2D1" presStyleIdx="2" presStyleCnt="6"/>
      <dgm:spPr/>
    </dgm:pt>
    <dgm:pt modelId="{786E3617-DD71-4826-BC07-D21286C310FD}" type="pres">
      <dgm:prSet presAssocID="{076FF3B5-4F62-4744-BE3A-B82286644B5D}" presName="arrowWedge4" presStyleLbl="fgSibTrans2D1" presStyleIdx="3" presStyleCnt="6"/>
      <dgm:spPr/>
    </dgm:pt>
    <dgm:pt modelId="{802915F3-5766-4109-B22D-03927EDD6202}" type="pres">
      <dgm:prSet presAssocID="{761369F9-7337-4325-8C36-0E570D6C4599}" presName="arrowWedge5" presStyleLbl="fgSibTrans2D1" presStyleIdx="4" presStyleCnt="6"/>
      <dgm:spPr/>
    </dgm:pt>
    <dgm:pt modelId="{38BCD868-FEED-4ABD-8F32-A42535C83408}" type="pres">
      <dgm:prSet presAssocID="{FD91F91A-90D2-4BCB-96E1-9454710E25B8}" presName="arrowWedge6" presStyleLbl="fgSibTrans2D1" presStyleIdx="5" presStyleCnt="6"/>
      <dgm:spPr/>
    </dgm:pt>
  </dgm:ptLst>
  <dgm:cxnLst>
    <dgm:cxn modelId="{D1A153E5-826E-4BAD-BA1B-BA82272D9578}" type="presOf" srcId="{4C440B36-87D3-4871-957C-48295C3FD38A}" destId="{A6119E5D-1C77-478B-8984-2C2C450BB8BD}" srcOrd="0" destOrd="0" presId="urn:microsoft.com/office/officeart/2005/8/layout/cycle8"/>
    <dgm:cxn modelId="{5F7CE837-DAD7-4E2F-A670-10C618CD0FB6}" type="presOf" srcId="{9DA97B81-E3B4-4503-A3C4-48BEB93419B1}" destId="{0484A5C1-24FE-4F5C-A13D-FF6FCC6ECDEB}" srcOrd="0" destOrd="0" presId="urn:microsoft.com/office/officeart/2005/8/layout/cycle8"/>
    <dgm:cxn modelId="{F162420F-296E-488C-B633-E55B40A6F613}" srcId="{4C440B36-87D3-4871-957C-48295C3FD38A}" destId="{CF4B1C1F-687E-4CFC-980A-F6C47793747A}" srcOrd="1" destOrd="0" parTransId="{A9BE8A52-DAAB-47E0-987E-9E01D9E0128E}" sibTransId="{F2C798C4-4BF0-4791-B985-3F5EF3E941A5}"/>
    <dgm:cxn modelId="{8C8FEA94-0AD3-46B6-B19B-01CC2DC3F173}" srcId="{4C440B36-87D3-4871-957C-48295C3FD38A}" destId="{1FA89D8D-EF94-4B02-B407-A037B9F654C4}" srcOrd="0" destOrd="0" parTransId="{D44FC347-5F7A-4BB7-AE46-F8B413239B51}" sibTransId="{702B5C5D-9E83-4015-AB61-A7193D25F8EF}"/>
    <dgm:cxn modelId="{5F5AF6CF-8DD7-4313-8721-723F4BCE0031}" type="presOf" srcId="{254DC15F-38B0-428B-9E01-ADB37DBE8489}" destId="{2B515139-90BF-4B5B-9176-6B3FF8E3BBFC}" srcOrd="1" destOrd="0" presId="urn:microsoft.com/office/officeart/2005/8/layout/cycle8"/>
    <dgm:cxn modelId="{88197B7C-5383-418B-B88D-07EC307D4774}" type="presOf" srcId="{254DC15F-38B0-428B-9E01-ADB37DBE8489}" destId="{163090DE-F51E-4542-B246-3816A3F796A6}" srcOrd="0" destOrd="0" presId="urn:microsoft.com/office/officeart/2005/8/layout/cycle8"/>
    <dgm:cxn modelId="{A86FA21B-7358-4E02-9F4D-3CBFEBA519ED}" type="presOf" srcId="{CF4B1C1F-687E-4CFC-980A-F6C47793747A}" destId="{54A78731-9A33-46F6-A8CE-930DA2402C05}" srcOrd="0" destOrd="0" presId="urn:microsoft.com/office/officeart/2005/8/layout/cycle8"/>
    <dgm:cxn modelId="{B94DC228-3FB9-479E-A357-7D7EB2C3AC23}" srcId="{4C440B36-87D3-4871-957C-48295C3FD38A}" destId="{1A93FB84-31D9-4B20-85EB-B3E475A7451A}" srcOrd="5" destOrd="0" parTransId="{3D629909-FF96-4F8C-997D-F6AB062715DC}" sibTransId="{FD91F91A-90D2-4BCB-96E1-9454710E25B8}"/>
    <dgm:cxn modelId="{A6125075-3851-42F8-A9A1-788249B10C57}" type="presOf" srcId="{CF4B1C1F-687E-4CFC-980A-F6C47793747A}" destId="{7211859F-A5F6-4F53-BBB9-91722AE86D56}" srcOrd="1" destOrd="0" presId="urn:microsoft.com/office/officeart/2005/8/layout/cycle8"/>
    <dgm:cxn modelId="{0A145C7E-C110-4C46-98DF-A029CE1545F1}" type="presOf" srcId="{9DA97B81-E3B4-4503-A3C4-48BEB93419B1}" destId="{08097A3D-E2E2-401D-842E-56AE62FD51EC}" srcOrd="1" destOrd="0" presId="urn:microsoft.com/office/officeart/2005/8/layout/cycle8"/>
    <dgm:cxn modelId="{6F7C134D-7E6C-445A-AE21-0DEBA80128D2}" srcId="{4C440B36-87D3-4871-957C-48295C3FD38A}" destId="{254DC15F-38B0-428B-9E01-ADB37DBE8489}" srcOrd="2" destOrd="0" parTransId="{C2FCCF81-EAA0-4A11-8CF7-BEE6BE8C6735}" sibTransId="{39D59770-CC6D-4C62-BC23-DE41347D6835}"/>
    <dgm:cxn modelId="{A2A340B4-1F54-4763-8CD3-20BA5583B2DF}" srcId="{4C440B36-87D3-4871-957C-48295C3FD38A}" destId="{9DA97B81-E3B4-4503-A3C4-48BEB93419B1}" srcOrd="4" destOrd="0" parTransId="{943C884E-112E-4031-9AA2-EF1BFB474185}" sibTransId="{761369F9-7337-4325-8C36-0E570D6C4599}"/>
    <dgm:cxn modelId="{610F1C78-9D86-48B3-BAAD-E3223F72DF4A}" type="presOf" srcId="{1A93FB84-31D9-4B20-85EB-B3E475A7451A}" destId="{C2722B97-7EC3-4D8C-8D93-C52DC79B4EB9}" srcOrd="0" destOrd="0" presId="urn:microsoft.com/office/officeart/2005/8/layout/cycle8"/>
    <dgm:cxn modelId="{E0C23E38-6492-4D89-BE5D-356EE8E6C6EC}" type="presOf" srcId="{1E82D724-1181-4812-B8BE-5AF0E250ADEC}" destId="{640E7FFE-7803-4A3C-84CA-6CFF76CBB0E3}" srcOrd="0" destOrd="0" presId="urn:microsoft.com/office/officeart/2005/8/layout/cycle8"/>
    <dgm:cxn modelId="{E08995B2-31AB-4ED2-9842-98EE52656B73}" type="presOf" srcId="{1FA89D8D-EF94-4B02-B407-A037B9F654C4}" destId="{B1332C50-038C-4E74-B894-62314C97DAD2}" srcOrd="1" destOrd="0" presId="urn:microsoft.com/office/officeart/2005/8/layout/cycle8"/>
    <dgm:cxn modelId="{43477736-962D-439F-AEA5-3DEC9011C56B}" type="presOf" srcId="{1A93FB84-31D9-4B20-85EB-B3E475A7451A}" destId="{12FF2A31-FA8D-4BE3-8AED-D447440348E6}" srcOrd="1" destOrd="0" presId="urn:microsoft.com/office/officeart/2005/8/layout/cycle8"/>
    <dgm:cxn modelId="{9ADB2ADD-0F0C-485C-A287-5992EE431B88}" type="presOf" srcId="{1FA89D8D-EF94-4B02-B407-A037B9F654C4}" destId="{F74EE940-411D-4F58-9ED0-96DDB269BDFB}" srcOrd="0" destOrd="0" presId="urn:microsoft.com/office/officeart/2005/8/layout/cycle8"/>
    <dgm:cxn modelId="{2EAF610B-FF3F-4231-98DB-E1EF1B09DD92}" srcId="{4C440B36-87D3-4871-957C-48295C3FD38A}" destId="{1E82D724-1181-4812-B8BE-5AF0E250ADEC}" srcOrd="3" destOrd="0" parTransId="{3591723F-5728-418A-B285-189A80B66DA2}" sibTransId="{076FF3B5-4F62-4744-BE3A-B82286644B5D}"/>
    <dgm:cxn modelId="{96EACA0C-CD64-4C0C-B4A5-6B243BA13C55}" type="presOf" srcId="{1E82D724-1181-4812-B8BE-5AF0E250ADEC}" destId="{FA90ED20-51F5-47CF-BF24-6982CBFCB9A9}" srcOrd="1" destOrd="0" presId="urn:microsoft.com/office/officeart/2005/8/layout/cycle8"/>
    <dgm:cxn modelId="{165C1291-A40E-40FF-8720-048C4227C746}" type="presParOf" srcId="{A6119E5D-1C77-478B-8984-2C2C450BB8BD}" destId="{F74EE940-411D-4F58-9ED0-96DDB269BDFB}" srcOrd="0" destOrd="0" presId="urn:microsoft.com/office/officeart/2005/8/layout/cycle8"/>
    <dgm:cxn modelId="{BE49C298-8D82-4CF6-9585-0A181E371A0C}" type="presParOf" srcId="{A6119E5D-1C77-478B-8984-2C2C450BB8BD}" destId="{99D88142-4DE6-4C07-9359-D0DC06A80716}" srcOrd="1" destOrd="0" presId="urn:microsoft.com/office/officeart/2005/8/layout/cycle8"/>
    <dgm:cxn modelId="{C0F2A3F6-113F-4E72-8292-B5A0AB1C4E6A}" type="presParOf" srcId="{A6119E5D-1C77-478B-8984-2C2C450BB8BD}" destId="{4ADD8F79-E641-45C3-8A14-367B3F628FF9}" srcOrd="2" destOrd="0" presId="urn:microsoft.com/office/officeart/2005/8/layout/cycle8"/>
    <dgm:cxn modelId="{CD129F16-292D-4506-BAC9-487F4E5064CA}" type="presParOf" srcId="{A6119E5D-1C77-478B-8984-2C2C450BB8BD}" destId="{B1332C50-038C-4E74-B894-62314C97DAD2}" srcOrd="3" destOrd="0" presId="urn:microsoft.com/office/officeart/2005/8/layout/cycle8"/>
    <dgm:cxn modelId="{96C224FA-A35D-472C-9405-07D2D1A316F5}" type="presParOf" srcId="{A6119E5D-1C77-478B-8984-2C2C450BB8BD}" destId="{54A78731-9A33-46F6-A8CE-930DA2402C05}" srcOrd="4" destOrd="0" presId="urn:microsoft.com/office/officeart/2005/8/layout/cycle8"/>
    <dgm:cxn modelId="{E59AE575-3C8B-4376-91E9-51294DC11E77}" type="presParOf" srcId="{A6119E5D-1C77-478B-8984-2C2C450BB8BD}" destId="{C44F765C-AA24-4B55-8ECE-2FAA67217112}" srcOrd="5" destOrd="0" presId="urn:microsoft.com/office/officeart/2005/8/layout/cycle8"/>
    <dgm:cxn modelId="{F712A724-56B4-4381-B4EB-DBE11593DD77}" type="presParOf" srcId="{A6119E5D-1C77-478B-8984-2C2C450BB8BD}" destId="{55A48B85-B168-4AB8-8C8C-B4AFAF7A437F}" srcOrd="6" destOrd="0" presId="urn:microsoft.com/office/officeart/2005/8/layout/cycle8"/>
    <dgm:cxn modelId="{66BA2415-519A-4CE4-82A1-E67572D173C5}" type="presParOf" srcId="{A6119E5D-1C77-478B-8984-2C2C450BB8BD}" destId="{7211859F-A5F6-4F53-BBB9-91722AE86D56}" srcOrd="7" destOrd="0" presId="urn:microsoft.com/office/officeart/2005/8/layout/cycle8"/>
    <dgm:cxn modelId="{BCA68560-D019-47AD-9CB4-11AACEBF9EAF}" type="presParOf" srcId="{A6119E5D-1C77-478B-8984-2C2C450BB8BD}" destId="{163090DE-F51E-4542-B246-3816A3F796A6}" srcOrd="8" destOrd="0" presId="urn:microsoft.com/office/officeart/2005/8/layout/cycle8"/>
    <dgm:cxn modelId="{78347B76-801B-4C3F-96BA-0B9A6D781B07}" type="presParOf" srcId="{A6119E5D-1C77-478B-8984-2C2C450BB8BD}" destId="{B6BF2188-E4DC-4100-914A-49B21940F208}" srcOrd="9" destOrd="0" presId="urn:microsoft.com/office/officeart/2005/8/layout/cycle8"/>
    <dgm:cxn modelId="{46CEBC81-289C-4D9F-9233-902FCF945BFF}" type="presParOf" srcId="{A6119E5D-1C77-478B-8984-2C2C450BB8BD}" destId="{100607AD-F835-4083-A7A5-45D654D29A77}" srcOrd="10" destOrd="0" presId="urn:microsoft.com/office/officeart/2005/8/layout/cycle8"/>
    <dgm:cxn modelId="{0E9E1EE3-A70B-4558-8F6F-A809E8BC6BA2}" type="presParOf" srcId="{A6119E5D-1C77-478B-8984-2C2C450BB8BD}" destId="{2B515139-90BF-4B5B-9176-6B3FF8E3BBFC}" srcOrd="11" destOrd="0" presId="urn:microsoft.com/office/officeart/2005/8/layout/cycle8"/>
    <dgm:cxn modelId="{158D3167-E222-4E11-9B7F-016AC1399400}" type="presParOf" srcId="{A6119E5D-1C77-478B-8984-2C2C450BB8BD}" destId="{640E7FFE-7803-4A3C-84CA-6CFF76CBB0E3}" srcOrd="12" destOrd="0" presId="urn:microsoft.com/office/officeart/2005/8/layout/cycle8"/>
    <dgm:cxn modelId="{6B174470-4D70-48B9-985F-1615B65EB35E}" type="presParOf" srcId="{A6119E5D-1C77-478B-8984-2C2C450BB8BD}" destId="{E3E829B3-BEA6-472D-BADA-D601E1D2E577}" srcOrd="13" destOrd="0" presId="urn:microsoft.com/office/officeart/2005/8/layout/cycle8"/>
    <dgm:cxn modelId="{E838940D-4E13-4687-AA66-650E03409617}" type="presParOf" srcId="{A6119E5D-1C77-478B-8984-2C2C450BB8BD}" destId="{F4DCC535-608C-4B1C-B418-765A0202C3CD}" srcOrd="14" destOrd="0" presId="urn:microsoft.com/office/officeart/2005/8/layout/cycle8"/>
    <dgm:cxn modelId="{C0FDD9E4-281A-4646-A40C-BBC1D06B5C0F}" type="presParOf" srcId="{A6119E5D-1C77-478B-8984-2C2C450BB8BD}" destId="{FA90ED20-51F5-47CF-BF24-6982CBFCB9A9}" srcOrd="15" destOrd="0" presId="urn:microsoft.com/office/officeart/2005/8/layout/cycle8"/>
    <dgm:cxn modelId="{C6AEBE78-951B-42A6-8AFB-B7EC6E54BFC5}" type="presParOf" srcId="{A6119E5D-1C77-478B-8984-2C2C450BB8BD}" destId="{0484A5C1-24FE-4F5C-A13D-FF6FCC6ECDEB}" srcOrd="16" destOrd="0" presId="urn:microsoft.com/office/officeart/2005/8/layout/cycle8"/>
    <dgm:cxn modelId="{B8601B68-8450-4441-9301-7A578132CA65}" type="presParOf" srcId="{A6119E5D-1C77-478B-8984-2C2C450BB8BD}" destId="{49F14C56-3DF4-40AF-BDC6-6D5A74D388A1}" srcOrd="17" destOrd="0" presId="urn:microsoft.com/office/officeart/2005/8/layout/cycle8"/>
    <dgm:cxn modelId="{4FAB2EE0-C8A9-4966-8F50-5C6492B14D9D}" type="presParOf" srcId="{A6119E5D-1C77-478B-8984-2C2C450BB8BD}" destId="{98F00C5F-BD16-4D9A-A1A6-164955696FFD}" srcOrd="18" destOrd="0" presId="urn:microsoft.com/office/officeart/2005/8/layout/cycle8"/>
    <dgm:cxn modelId="{BF7A8FE2-B6B3-47E9-958F-C94618F4E918}" type="presParOf" srcId="{A6119E5D-1C77-478B-8984-2C2C450BB8BD}" destId="{08097A3D-E2E2-401D-842E-56AE62FD51EC}" srcOrd="19" destOrd="0" presId="urn:microsoft.com/office/officeart/2005/8/layout/cycle8"/>
    <dgm:cxn modelId="{A1DB269B-2396-4F42-AF62-460B98139D63}" type="presParOf" srcId="{A6119E5D-1C77-478B-8984-2C2C450BB8BD}" destId="{C2722B97-7EC3-4D8C-8D93-C52DC79B4EB9}" srcOrd="20" destOrd="0" presId="urn:microsoft.com/office/officeart/2005/8/layout/cycle8"/>
    <dgm:cxn modelId="{F38F316F-BF4A-4DB5-84F0-6F96F0C0F21E}" type="presParOf" srcId="{A6119E5D-1C77-478B-8984-2C2C450BB8BD}" destId="{E34421D8-E489-4C30-B2B0-3E8F68AEC0C0}" srcOrd="21" destOrd="0" presId="urn:microsoft.com/office/officeart/2005/8/layout/cycle8"/>
    <dgm:cxn modelId="{476BC672-4446-4523-B226-974ABDC3FF95}" type="presParOf" srcId="{A6119E5D-1C77-478B-8984-2C2C450BB8BD}" destId="{2A4C0E2B-240D-4D34-8165-6C179D4FC70B}" srcOrd="22" destOrd="0" presId="urn:microsoft.com/office/officeart/2005/8/layout/cycle8"/>
    <dgm:cxn modelId="{196B753A-62A8-4163-9D2D-DFAF89A1BDB3}" type="presParOf" srcId="{A6119E5D-1C77-478B-8984-2C2C450BB8BD}" destId="{12FF2A31-FA8D-4BE3-8AED-D447440348E6}" srcOrd="23" destOrd="0" presId="urn:microsoft.com/office/officeart/2005/8/layout/cycle8"/>
    <dgm:cxn modelId="{8F0FA0D6-1B02-475F-94F7-AB52D9838ABF}" type="presParOf" srcId="{A6119E5D-1C77-478B-8984-2C2C450BB8BD}" destId="{4B118452-BE54-4740-AB98-3960183FF96E}" srcOrd="24" destOrd="0" presId="urn:microsoft.com/office/officeart/2005/8/layout/cycle8"/>
    <dgm:cxn modelId="{0DADAD24-5377-42F1-8A7A-E4824E97053F}" type="presParOf" srcId="{A6119E5D-1C77-478B-8984-2C2C450BB8BD}" destId="{0584C78E-0B76-4C79-8929-180F0325CFE0}" srcOrd="25" destOrd="0" presId="urn:microsoft.com/office/officeart/2005/8/layout/cycle8"/>
    <dgm:cxn modelId="{1939F7B0-D76F-4622-B4AB-CB980CAC1852}" type="presParOf" srcId="{A6119E5D-1C77-478B-8984-2C2C450BB8BD}" destId="{B35A6DD6-9303-4A42-9229-B8F7E0C73D2A}" srcOrd="26" destOrd="0" presId="urn:microsoft.com/office/officeart/2005/8/layout/cycle8"/>
    <dgm:cxn modelId="{B893C42C-E9BB-4CFD-9490-C1B2ABB0A8B8}" type="presParOf" srcId="{A6119E5D-1C77-478B-8984-2C2C450BB8BD}" destId="{786E3617-DD71-4826-BC07-D21286C310FD}" srcOrd="27" destOrd="0" presId="urn:microsoft.com/office/officeart/2005/8/layout/cycle8"/>
    <dgm:cxn modelId="{508EAD2E-19E9-403B-B2F3-E9F7DA0D00B3}" type="presParOf" srcId="{A6119E5D-1C77-478B-8984-2C2C450BB8BD}" destId="{802915F3-5766-4109-B22D-03927EDD6202}" srcOrd="28" destOrd="0" presId="urn:microsoft.com/office/officeart/2005/8/layout/cycle8"/>
    <dgm:cxn modelId="{69D2CDB0-D2B4-4335-B3B0-0BB44AB1FC9E}" type="presParOf" srcId="{A6119E5D-1C77-478B-8984-2C2C450BB8BD}" destId="{38BCD868-FEED-4ABD-8F32-A42535C83408}" srcOrd="29" destOrd="0" presId="urn:microsoft.com/office/officeart/2005/8/layout/cycle8"/>
  </dgm:cxnLst>
  <dgm:bg>
    <a:solidFill>
      <a:srgbClr val="002060">
        <a:alpha val="74902"/>
      </a:srgbClr>
    </a:solidFill>
  </dgm:bg>
  <dgm:whole>
    <a:ln w="38100" cap="flat" cmpd="sng" algn="ctr">
      <a:solidFill>
        <a:schemeClr val="tx2">
          <a:lumMod val="50000"/>
        </a:schemeClr>
      </a:solid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EE940-411D-4F58-9ED0-96DDB269BDFB}">
      <dsp:nvSpPr>
        <dsp:cNvPr id="0" name=""/>
        <dsp:cNvSpPr/>
      </dsp:nvSpPr>
      <dsp:spPr>
        <a:xfrm>
          <a:off x="1046347" y="279241"/>
          <a:ext cx="3984031" cy="3984031"/>
        </a:xfrm>
        <a:prstGeom prst="pie">
          <a:avLst>
            <a:gd name="adj1" fmla="val 16200000"/>
            <a:gd name="adj2" fmla="val 1980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Financial</a:t>
          </a:r>
        </a:p>
      </dsp:txBody>
      <dsp:txXfrm>
        <a:off x="3133221" y="788154"/>
        <a:ext cx="1043436" cy="806292"/>
      </dsp:txXfrm>
    </dsp:sp>
    <dsp:sp modelId="{54A78731-9A33-46F6-A8CE-930DA2402C05}">
      <dsp:nvSpPr>
        <dsp:cNvPr id="0" name=""/>
        <dsp:cNvSpPr/>
      </dsp:nvSpPr>
      <dsp:spPr>
        <a:xfrm>
          <a:off x="1093776" y="361293"/>
          <a:ext cx="3984031" cy="3984031"/>
        </a:xfrm>
        <a:prstGeom prst="pie">
          <a:avLst>
            <a:gd name="adj1" fmla="val 19800000"/>
            <a:gd name="adj2" fmla="val 1800000"/>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Friendship</a:t>
          </a:r>
        </a:p>
      </dsp:txBody>
      <dsp:txXfrm>
        <a:off x="3797226" y="1973878"/>
        <a:ext cx="1090865" cy="782577"/>
      </dsp:txXfrm>
    </dsp:sp>
    <dsp:sp modelId="{163090DE-F51E-4542-B246-3816A3F796A6}">
      <dsp:nvSpPr>
        <dsp:cNvPr id="0" name=""/>
        <dsp:cNvSpPr/>
      </dsp:nvSpPr>
      <dsp:spPr>
        <a:xfrm>
          <a:off x="1022164" y="461632"/>
          <a:ext cx="3984031" cy="3984031"/>
        </a:xfrm>
        <a:prstGeom prst="pie">
          <a:avLst>
            <a:gd name="adj1" fmla="val 1800000"/>
            <a:gd name="adj2" fmla="val 5400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Faculty</a:t>
          </a:r>
        </a:p>
      </dsp:txBody>
      <dsp:txXfrm>
        <a:off x="3109038" y="3154174"/>
        <a:ext cx="1043436" cy="806292"/>
      </dsp:txXfrm>
    </dsp:sp>
    <dsp:sp modelId="{640E7FFE-7803-4A3C-84CA-6CFF76CBB0E3}">
      <dsp:nvSpPr>
        <dsp:cNvPr id="0" name=""/>
        <dsp:cNvSpPr/>
      </dsp:nvSpPr>
      <dsp:spPr>
        <a:xfrm>
          <a:off x="839597" y="412828"/>
          <a:ext cx="4207814" cy="4045067"/>
        </a:xfrm>
        <a:prstGeom prst="pie">
          <a:avLst>
            <a:gd name="adj1" fmla="val 5400000"/>
            <a:gd name="adj2" fmla="val 9000000"/>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Freedom-to-Learn-From Failure</a:t>
          </a:r>
        </a:p>
      </dsp:txBody>
      <dsp:txXfrm>
        <a:off x="1741272" y="3146619"/>
        <a:ext cx="1102046" cy="818644"/>
      </dsp:txXfrm>
    </dsp:sp>
    <dsp:sp modelId="{0484A5C1-24FE-4F5C-A13D-FF6FCC6ECDEB}">
      <dsp:nvSpPr>
        <dsp:cNvPr id="0" name=""/>
        <dsp:cNvSpPr/>
      </dsp:nvSpPr>
      <dsp:spPr>
        <a:xfrm>
          <a:off x="904060" y="361293"/>
          <a:ext cx="3984031" cy="3984031"/>
        </a:xfrm>
        <a:prstGeom prst="pie">
          <a:avLst>
            <a:gd name="adj1" fmla="val 9000000"/>
            <a:gd name="adj2" fmla="val 1260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Fondness</a:t>
          </a:r>
        </a:p>
      </dsp:txBody>
      <dsp:txXfrm>
        <a:off x="1093776" y="1973878"/>
        <a:ext cx="1090865" cy="782577"/>
      </dsp:txXfrm>
    </dsp:sp>
    <dsp:sp modelId="{C2722B97-7EC3-4D8C-8D93-C52DC79B4EB9}">
      <dsp:nvSpPr>
        <dsp:cNvPr id="0" name=""/>
        <dsp:cNvSpPr/>
      </dsp:nvSpPr>
      <dsp:spPr>
        <a:xfrm>
          <a:off x="951489" y="279241"/>
          <a:ext cx="3984031" cy="3984031"/>
        </a:xfrm>
        <a:prstGeom prst="pie">
          <a:avLst>
            <a:gd name="adj1" fmla="val 12600000"/>
            <a:gd name="adj2" fmla="val 1620000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Functional</a:t>
          </a:r>
        </a:p>
      </dsp:txBody>
      <dsp:txXfrm>
        <a:off x="1805210" y="788154"/>
        <a:ext cx="1043436" cy="806292"/>
      </dsp:txXfrm>
    </dsp:sp>
    <dsp:sp modelId="{4B118452-BE54-4740-AB98-3960183FF96E}">
      <dsp:nvSpPr>
        <dsp:cNvPr id="0" name=""/>
        <dsp:cNvSpPr/>
      </dsp:nvSpPr>
      <dsp:spPr>
        <a:xfrm>
          <a:off x="799571" y="32611"/>
          <a:ext cx="4477292" cy="4477292"/>
        </a:xfrm>
        <a:prstGeom prst="circularArrow">
          <a:avLst>
            <a:gd name="adj1" fmla="val 5085"/>
            <a:gd name="adj2" fmla="val 327528"/>
            <a:gd name="adj3" fmla="val 19472472"/>
            <a:gd name="adj4" fmla="val 16200251"/>
            <a:gd name="adj5" fmla="val 5932"/>
          </a:avLst>
        </a:prstGeom>
        <a:gradFill rotWithShape="0">
          <a:gsLst>
            <a:gs pos="0">
              <a:schemeClr val="accent6">
                <a:shade val="90000"/>
                <a:hueOff val="0"/>
                <a:satOff val="0"/>
                <a:lumOff val="0"/>
                <a:alphaOff val="0"/>
                <a:tint val="100000"/>
                <a:shade val="100000"/>
                <a:satMod val="130000"/>
              </a:schemeClr>
            </a:gs>
            <a:gs pos="100000">
              <a:schemeClr val="accent6">
                <a:shade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584C78E-0B76-4C79-8929-180F0325CFE0}">
      <dsp:nvSpPr>
        <dsp:cNvPr id="0" name=""/>
        <dsp:cNvSpPr/>
      </dsp:nvSpPr>
      <dsp:spPr>
        <a:xfrm>
          <a:off x="847000" y="114663"/>
          <a:ext cx="4477292" cy="4477292"/>
        </a:xfrm>
        <a:prstGeom prst="circularArrow">
          <a:avLst>
            <a:gd name="adj1" fmla="val 5085"/>
            <a:gd name="adj2" fmla="val 327528"/>
            <a:gd name="adj3" fmla="val 1472472"/>
            <a:gd name="adj4" fmla="val 19800000"/>
            <a:gd name="adj5" fmla="val 5932"/>
          </a:avLst>
        </a:prstGeom>
        <a:gradFill rotWithShape="0">
          <a:gsLst>
            <a:gs pos="0">
              <a:schemeClr val="accent6">
                <a:shade val="90000"/>
                <a:hueOff val="-96545"/>
                <a:satOff val="1313"/>
                <a:lumOff val="5546"/>
                <a:alphaOff val="0"/>
                <a:tint val="100000"/>
                <a:shade val="100000"/>
                <a:satMod val="130000"/>
              </a:schemeClr>
            </a:gs>
            <a:gs pos="100000">
              <a:schemeClr val="accent6">
                <a:shade val="90000"/>
                <a:hueOff val="-96545"/>
                <a:satOff val="1313"/>
                <a:lumOff val="554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35A6DD6-9303-4A42-9229-B8F7E0C73D2A}">
      <dsp:nvSpPr>
        <dsp:cNvPr id="0" name=""/>
        <dsp:cNvSpPr/>
      </dsp:nvSpPr>
      <dsp:spPr>
        <a:xfrm>
          <a:off x="775388" y="215001"/>
          <a:ext cx="4477292" cy="4477292"/>
        </a:xfrm>
        <a:prstGeom prst="circularArrow">
          <a:avLst>
            <a:gd name="adj1" fmla="val 5085"/>
            <a:gd name="adj2" fmla="val 327528"/>
            <a:gd name="adj3" fmla="val 5072221"/>
            <a:gd name="adj4" fmla="val 1800000"/>
            <a:gd name="adj5" fmla="val 5932"/>
          </a:avLst>
        </a:prstGeom>
        <a:gradFill rotWithShape="0">
          <a:gsLst>
            <a:gs pos="0">
              <a:schemeClr val="accent6">
                <a:shade val="90000"/>
                <a:hueOff val="-193090"/>
                <a:satOff val="2625"/>
                <a:lumOff val="11093"/>
                <a:alphaOff val="0"/>
                <a:tint val="100000"/>
                <a:shade val="100000"/>
                <a:satMod val="130000"/>
              </a:schemeClr>
            </a:gs>
            <a:gs pos="100000">
              <a:schemeClr val="accent6">
                <a:shade val="90000"/>
                <a:hueOff val="-193090"/>
                <a:satOff val="2625"/>
                <a:lumOff val="1109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86E3617-DD71-4826-BC07-D21286C310FD}">
      <dsp:nvSpPr>
        <dsp:cNvPr id="0" name=""/>
        <dsp:cNvSpPr/>
      </dsp:nvSpPr>
      <dsp:spPr>
        <a:xfrm>
          <a:off x="703993" y="196439"/>
          <a:ext cx="4477292" cy="4477292"/>
        </a:xfrm>
        <a:prstGeom prst="circularArrow">
          <a:avLst>
            <a:gd name="adj1" fmla="val 5085"/>
            <a:gd name="adj2" fmla="val 327528"/>
            <a:gd name="adj3" fmla="val 8672472"/>
            <a:gd name="adj4" fmla="val 5400251"/>
            <a:gd name="adj5" fmla="val 5932"/>
          </a:avLst>
        </a:prstGeom>
        <a:gradFill rotWithShape="0">
          <a:gsLst>
            <a:gs pos="0">
              <a:schemeClr val="accent6">
                <a:shade val="90000"/>
                <a:hueOff val="-289634"/>
                <a:satOff val="3938"/>
                <a:lumOff val="16639"/>
                <a:alphaOff val="0"/>
                <a:tint val="100000"/>
                <a:shade val="100000"/>
                <a:satMod val="130000"/>
              </a:schemeClr>
            </a:gs>
            <a:gs pos="100000">
              <a:schemeClr val="accent6">
                <a:shade val="90000"/>
                <a:hueOff val="-289634"/>
                <a:satOff val="3938"/>
                <a:lumOff val="1663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02915F3-5766-4109-B22D-03927EDD6202}">
      <dsp:nvSpPr>
        <dsp:cNvPr id="0" name=""/>
        <dsp:cNvSpPr/>
      </dsp:nvSpPr>
      <dsp:spPr>
        <a:xfrm>
          <a:off x="657575" y="114663"/>
          <a:ext cx="4477292" cy="4477292"/>
        </a:xfrm>
        <a:prstGeom prst="circularArrow">
          <a:avLst>
            <a:gd name="adj1" fmla="val 5085"/>
            <a:gd name="adj2" fmla="val 327528"/>
            <a:gd name="adj3" fmla="val 12272472"/>
            <a:gd name="adj4" fmla="val 9000000"/>
            <a:gd name="adj5" fmla="val 5932"/>
          </a:avLst>
        </a:prstGeom>
        <a:gradFill rotWithShape="0">
          <a:gsLst>
            <a:gs pos="0">
              <a:schemeClr val="accent6">
                <a:shade val="90000"/>
                <a:hueOff val="-386179"/>
                <a:satOff val="5250"/>
                <a:lumOff val="22186"/>
                <a:alphaOff val="0"/>
                <a:tint val="100000"/>
                <a:shade val="100000"/>
                <a:satMod val="130000"/>
              </a:schemeClr>
            </a:gs>
            <a:gs pos="100000">
              <a:schemeClr val="accent6">
                <a:shade val="90000"/>
                <a:hueOff val="-386179"/>
                <a:satOff val="5250"/>
                <a:lumOff val="2218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8BCD868-FEED-4ABD-8F32-A42535C83408}">
      <dsp:nvSpPr>
        <dsp:cNvPr id="0" name=""/>
        <dsp:cNvSpPr/>
      </dsp:nvSpPr>
      <dsp:spPr>
        <a:xfrm>
          <a:off x="705004" y="32611"/>
          <a:ext cx="4477292" cy="4477292"/>
        </a:xfrm>
        <a:prstGeom prst="circularArrow">
          <a:avLst>
            <a:gd name="adj1" fmla="val 5085"/>
            <a:gd name="adj2" fmla="val 327528"/>
            <a:gd name="adj3" fmla="val 15872221"/>
            <a:gd name="adj4" fmla="val 12600000"/>
            <a:gd name="adj5" fmla="val 5932"/>
          </a:avLst>
        </a:prstGeom>
        <a:gradFill rotWithShape="0">
          <a:gsLst>
            <a:gs pos="0">
              <a:schemeClr val="accent6">
                <a:shade val="90000"/>
                <a:hueOff val="-482724"/>
                <a:satOff val="6563"/>
                <a:lumOff val="27732"/>
                <a:alphaOff val="0"/>
                <a:tint val="100000"/>
                <a:shade val="100000"/>
                <a:satMod val="130000"/>
              </a:schemeClr>
            </a:gs>
            <a:gs pos="100000">
              <a:schemeClr val="accent6">
                <a:shade val="90000"/>
                <a:hueOff val="-482724"/>
                <a:satOff val="6563"/>
                <a:lumOff val="2773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EE940-411D-4F58-9ED0-96DDB269BDFB}">
      <dsp:nvSpPr>
        <dsp:cNvPr id="0" name=""/>
        <dsp:cNvSpPr/>
      </dsp:nvSpPr>
      <dsp:spPr>
        <a:xfrm>
          <a:off x="1046347" y="279241"/>
          <a:ext cx="3984031" cy="3984031"/>
        </a:xfrm>
        <a:prstGeom prst="pie">
          <a:avLst>
            <a:gd name="adj1" fmla="val 16200000"/>
            <a:gd name="adj2" fmla="val 1980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Financial</a:t>
          </a:r>
        </a:p>
      </dsp:txBody>
      <dsp:txXfrm>
        <a:off x="3133221" y="788154"/>
        <a:ext cx="1043436" cy="806292"/>
      </dsp:txXfrm>
    </dsp:sp>
    <dsp:sp modelId="{54A78731-9A33-46F6-A8CE-930DA2402C05}">
      <dsp:nvSpPr>
        <dsp:cNvPr id="0" name=""/>
        <dsp:cNvSpPr/>
      </dsp:nvSpPr>
      <dsp:spPr>
        <a:xfrm>
          <a:off x="1093776" y="361293"/>
          <a:ext cx="3984031" cy="3984031"/>
        </a:xfrm>
        <a:prstGeom prst="pie">
          <a:avLst>
            <a:gd name="adj1" fmla="val 19800000"/>
            <a:gd name="adj2" fmla="val 1800000"/>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Friendship</a:t>
          </a:r>
        </a:p>
      </dsp:txBody>
      <dsp:txXfrm>
        <a:off x="3797226" y="1973878"/>
        <a:ext cx="1090865" cy="782577"/>
      </dsp:txXfrm>
    </dsp:sp>
    <dsp:sp modelId="{163090DE-F51E-4542-B246-3816A3F796A6}">
      <dsp:nvSpPr>
        <dsp:cNvPr id="0" name=""/>
        <dsp:cNvSpPr/>
      </dsp:nvSpPr>
      <dsp:spPr>
        <a:xfrm>
          <a:off x="1022164" y="461632"/>
          <a:ext cx="3984031" cy="3984031"/>
        </a:xfrm>
        <a:prstGeom prst="pie">
          <a:avLst>
            <a:gd name="adj1" fmla="val 1800000"/>
            <a:gd name="adj2" fmla="val 5400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Faculty</a:t>
          </a:r>
        </a:p>
      </dsp:txBody>
      <dsp:txXfrm>
        <a:off x="3109038" y="3154174"/>
        <a:ext cx="1043436" cy="806292"/>
      </dsp:txXfrm>
    </dsp:sp>
    <dsp:sp modelId="{640E7FFE-7803-4A3C-84CA-6CFF76CBB0E3}">
      <dsp:nvSpPr>
        <dsp:cNvPr id="0" name=""/>
        <dsp:cNvSpPr/>
      </dsp:nvSpPr>
      <dsp:spPr>
        <a:xfrm>
          <a:off x="839597" y="412828"/>
          <a:ext cx="4207814" cy="4045067"/>
        </a:xfrm>
        <a:prstGeom prst="pie">
          <a:avLst>
            <a:gd name="adj1" fmla="val 5400000"/>
            <a:gd name="adj2" fmla="val 9000000"/>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Freedom-to-Learn-From Failure</a:t>
          </a:r>
        </a:p>
      </dsp:txBody>
      <dsp:txXfrm>
        <a:off x="1741272" y="3146619"/>
        <a:ext cx="1102046" cy="818644"/>
      </dsp:txXfrm>
    </dsp:sp>
    <dsp:sp modelId="{0484A5C1-24FE-4F5C-A13D-FF6FCC6ECDEB}">
      <dsp:nvSpPr>
        <dsp:cNvPr id="0" name=""/>
        <dsp:cNvSpPr/>
      </dsp:nvSpPr>
      <dsp:spPr>
        <a:xfrm>
          <a:off x="904060" y="361293"/>
          <a:ext cx="3984031" cy="3984031"/>
        </a:xfrm>
        <a:prstGeom prst="pie">
          <a:avLst>
            <a:gd name="adj1" fmla="val 9000000"/>
            <a:gd name="adj2" fmla="val 1260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Fondness</a:t>
          </a:r>
        </a:p>
      </dsp:txBody>
      <dsp:txXfrm>
        <a:off x="1093776" y="1973878"/>
        <a:ext cx="1090865" cy="782577"/>
      </dsp:txXfrm>
    </dsp:sp>
    <dsp:sp modelId="{C2722B97-7EC3-4D8C-8D93-C52DC79B4EB9}">
      <dsp:nvSpPr>
        <dsp:cNvPr id="0" name=""/>
        <dsp:cNvSpPr/>
      </dsp:nvSpPr>
      <dsp:spPr>
        <a:xfrm>
          <a:off x="951489" y="279241"/>
          <a:ext cx="3984031" cy="3984031"/>
        </a:xfrm>
        <a:prstGeom prst="pie">
          <a:avLst>
            <a:gd name="adj1" fmla="val 12600000"/>
            <a:gd name="adj2" fmla="val 1620000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Functional</a:t>
          </a:r>
        </a:p>
      </dsp:txBody>
      <dsp:txXfrm>
        <a:off x="1805210" y="788154"/>
        <a:ext cx="1043436" cy="806292"/>
      </dsp:txXfrm>
    </dsp:sp>
    <dsp:sp modelId="{4B118452-BE54-4740-AB98-3960183FF96E}">
      <dsp:nvSpPr>
        <dsp:cNvPr id="0" name=""/>
        <dsp:cNvSpPr/>
      </dsp:nvSpPr>
      <dsp:spPr>
        <a:xfrm>
          <a:off x="799571" y="32611"/>
          <a:ext cx="4477292" cy="4477292"/>
        </a:xfrm>
        <a:prstGeom prst="circularArrow">
          <a:avLst>
            <a:gd name="adj1" fmla="val 5085"/>
            <a:gd name="adj2" fmla="val 327528"/>
            <a:gd name="adj3" fmla="val 19472472"/>
            <a:gd name="adj4" fmla="val 16200251"/>
            <a:gd name="adj5" fmla="val 5932"/>
          </a:avLst>
        </a:prstGeom>
        <a:gradFill rotWithShape="0">
          <a:gsLst>
            <a:gs pos="0">
              <a:schemeClr val="accent6">
                <a:shade val="90000"/>
                <a:hueOff val="0"/>
                <a:satOff val="0"/>
                <a:lumOff val="0"/>
                <a:alphaOff val="0"/>
                <a:tint val="100000"/>
                <a:shade val="100000"/>
                <a:satMod val="130000"/>
              </a:schemeClr>
            </a:gs>
            <a:gs pos="100000">
              <a:schemeClr val="accent6">
                <a:shade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584C78E-0B76-4C79-8929-180F0325CFE0}">
      <dsp:nvSpPr>
        <dsp:cNvPr id="0" name=""/>
        <dsp:cNvSpPr/>
      </dsp:nvSpPr>
      <dsp:spPr>
        <a:xfrm>
          <a:off x="847000" y="114663"/>
          <a:ext cx="4477292" cy="4477292"/>
        </a:xfrm>
        <a:prstGeom prst="circularArrow">
          <a:avLst>
            <a:gd name="adj1" fmla="val 5085"/>
            <a:gd name="adj2" fmla="val 327528"/>
            <a:gd name="adj3" fmla="val 1472472"/>
            <a:gd name="adj4" fmla="val 19800000"/>
            <a:gd name="adj5" fmla="val 5932"/>
          </a:avLst>
        </a:prstGeom>
        <a:gradFill rotWithShape="0">
          <a:gsLst>
            <a:gs pos="0">
              <a:schemeClr val="accent6">
                <a:shade val="90000"/>
                <a:hueOff val="-96545"/>
                <a:satOff val="1313"/>
                <a:lumOff val="5546"/>
                <a:alphaOff val="0"/>
                <a:tint val="100000"/>
                <a:shade val="100000"/>
                <a:satMod val="130000"/>
              </a:schemeClr>
            </a:gs>
            <a:gs pos="100000">
              <a:schemeClr val="accent6">
                <a:shade val="90000"/>
                <a:hueOff val="-96545"/>
                <a:satOff val="1313"/>
                <a:lumOff val="554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35A6DD6-9303-4A42-9229-B8F7E0C73D2A}">
      <dsp:nvSpPr>
        <dsp:cNvPr id="0" name=""/>
        <dsp:cNvSpPr/>
      </dsp:nvSpPr>
      <dsp:spPr>
        <a:xfrm>
          <a:off x="775388" y="215001"/>
          <a:ext cx="4477292" cy="4477292"/>
        </a:xfrm>
        <a:prstGeom prst="circularArrow">
          <a:avLst>
            <a:gd name="adj1" fmla="val 5085"/>
            <a:gd name="adj2" fmla="val 327528"/>
            <a:gd name="adj3" fmla="val 5072221"/>
            <a:gd name="adj4" fmla="val 1800000"/>
            <a:gd name="adj5" fmla="val 5932"/>
          </a:avLst>
        </a:prstGeom>
        <a:gradFill rotWithShape="0">
          <a:gsLst>
            <a:gs pos="0">
              <a:schemeClr val="accent6">
                <a:shade val="90000"/>
                <a:hueOff val="-193090"/>
                <a:satOff val="2625"/>
                <a:lumOff val="11093"/>
                <a:alphaOff val="0"/>
                <a:tint val="100000"/>
                <a:shade val="100000"/>
                <a:satMod val="130000"/>
              </a:schemeClr>
            </a:gs>
            <a:gs pos="100000">
              <a:schemeClr val="accent6">
                <a:shade val="90000"/>
                <a:hueOff val="-193090"/>
                <a:satOff val="2625"/>
                <a:lumOff val="1109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86E3617-DD71-4826-BC07-D21286C310FD}">
      <dsp:nvSpPr>
        <dsp:cNvPr id="0" name=""/>
        <dsp:cNvSpPr/>
      </dsp:nvSpPr>
      <dsp:spPr>
        <a:xfrm>
          <a:off x="703993" y="196439"/>
          <a:ext cx="4477292" cy="4477292"/>
        </a:xfrm>
        <a:prstGeom prst="circularArrow">
          <a:avLst>
            <a:gd name="adj1" fmla="val 5085"/>
            <a:gd name="adj2" fmla="val 327528"/>
            <a:gd name="adj3" fmla="val 8672472"/>
            <a:gd name="adj4" fmla="val 5400251"/>
            <a:gd name="adj5" fmla="val 5932"/>
          </a:avLst>
        </a:prstGeom>
        <a:gradFill rotWithShape="0">
          <a:gsLst>
            <a:gs pos="0">
              <a:schemeClr val="accent6">
                <a:shade val="90000"/>
                <a:hueOff val="-289634"/>
                <a:satOff val="3938"/>
                <a:lumOff val="16639"/>
                <a:alphaOff val="0"/>
                <a:tint val="100000"/>
                <a:shade val="100000"/>
                <a:satMod val="130000"/>
              </a:schemeClr>
            </a:gs>
            <a:gs pos="100000">
              <a:schemeClr val="accent6">
                <a:shade val="90000"/>
                <a:hueOff val="-289634"/>
                <a:satOff val="3938"/>
                <a:lumOff val="1663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02915F3-5766-4109-B22D-03927EDD6202}">
      <dsp:nvSpPr>
        <dsp:cNvPr id="0" name=""/>
        <dsp:cNvSpPr/>
      </dsp:nvSpPr>
      <dsp:spPr>
        <a:xfrm>
          <a:off x="657575" y="114663"/>
          <a:ext cx="4477292" cy="4477292"/>
        </a:xfrm>
        <a:prstGeom prst="circularArrow">
          <a:avLst>
            <a:gd name="adj1" fmla="val 5085"/>
            <a:gd name="adj2" fmla="val 327528"/>
            <a:gd name="adj3" fmla="val 12272472"/>
            <a:gd name="adj4" fmla="val 9000000"/>
            <a:gd name="adj5" fmla="val 5932"/>
          </a:avLst>
        </a:prstGeom>
        <a:gradFill rotWithShape="0">
          <a:gsLst>
            <a:gs pos="0">
              <a:schemeClr val="accent6">
                <a:shade val="90000"/>
                <a:hueOff val="-386179"/>
                <a:satOff val="5250"/>
                <a:lumOff val="22186"/>
                <a:alphaOff val="0"/>
                <a:tint val="100000"/>
                <a:shade val="100000"/>
                <a:satMod val="130000"/>
              </a:schemeClr>
            </a:gs>
            <a:gs pos="100000">
              <a:schemeClr val="accent6">
                <a:shade val="90000"/>
                <a:hueOff val="-386179"/>
                <a:satOff val="5250"/>
                <a:lumOff val="2218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8BCD868-FEED-4ABD-8F32-A42535C83408}">
      <dsp:nvSpPr>
        <dsp:cNvPr id="0" name=""/>
        <dsp:cNvSpPr/>
      </dsp:nvSpPr>
      <dsp:spPr>
        <a:xfrm>
          <a:off x="705004" y="32611"/>
          <a:ext cx="4477292" cy="4477292"/>
        </a:xfrm>
        <a:prstGeom prst="circularArrow">
          <a:avLst>
            <a:gd name="adj1" fmla="val 5085"/>
            <a:gd name="adj2" fmla="val 327528"/>
            <a:gd name="adj3" fmla="val 15872221"/>
            <a:gd name="adj4" fmla="val 12600000"/>
            <a:gd name="adj5" fmla="val 5932"/>
          </a:avLst>
        </a:prstGeom>
        <a:gradFill rotWithShape="0">
          <a:gsLst>
            <a:gs pos="0">
              <a:schemeClr val="accent6">
                <a:shade val="90000"/>
                <a:hueOff val="-482724"/>
                <a:satOff val="6563"/>
                <a:lumOff val="27732"/>
                <a:alphaOff val="0"/>
                <a:tint val="100000"/>
                <a:shade val="100000"/>
                <a:satMod val="130000"/>
              </a:schemeClr>
            </a:gs>
            <a:gs pos="100000">
              <a:schemeClr val="accent6">
                <a:shade val="90000"/>
                <a:hueOff val="-482724"/>
                <a:satOff val="6563"/>
                <a:lumOff val="2773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vl1pPr>
          </a:lstStyle>
          <a:p>
            <a:fld id="{47AD8341-FC0F-4588-923B-5B3A2039BEA7}" type="datetimeFigureOut">
              <a:rPr lang="en-US" smtClean="0"/>
              <a:t>4/3/2019</a:t>
            </a:fld>
            <a:endParaRPr lang="en-US"/>
          </a:p>
        </p:txBody>
      </p:sp>
      <p:sp>
        <p:nvSpPr>
          <p:cNvPr id="4" name="Footer Placeholder 3"/>
          <p:cNvSpPr>
            <a:spLocks noGrp="1"/>
          </p:cNvSpPr>
          <p:nvPr>
            <p:ph type="ftr" sz="quarter" idx="2"/>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738" y="6659563"/>
            <a:ext cx="4029075" cy="350837"/>
          </a:xfrm>
          <a:prstGeom prst="rect">
            <a:avLst/>
          </a:prstGeom>
        </p:spPr>
        <p:txBody>
          <a:bodyPr vert="horz" lIns="91440" tIns="45720" rIns="91440" bIns="45720" rtlCol="0" anchor="b"/>
          <a:lstStyle>
            <a:lvl1pPr algn="r">
              <a:defRPr sz="1200"/>
            </a:lvl1pPr>
          </a:lstStyle>
          <a:p>
            <a:fld id="{5F97D1D8-D603-4E98-82F6-FF7516C0D68A}" type="slidenum">
              <a:rPr lang="en-US" smtClean="0"/>
              <a:t>‹#›</a:t>
            </a:fld>
            <a:endParaRPr lang="en-US"/>
          </a:p>
        </p:txBody>
      </p:sp>
    </p:spTree>
    <p:extLst>
      <p:ext uri="{BB962C8B-B14F-4D97-AF65-F5344CB8AC3E}">
        <p14:creationId xmlns:p14="http://schemas.microsoft.com/office/powerpoint/2010/main" val="3442005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8094C028-DC36-4B4B-9D01-EC28F7820D1D}" type="datetimeFigureOut">
              <a:rPr lang="en-US" smtClean="0"/>
              <a:t>4/3/2019</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6D0D07F5-E9D2-44E3-9D90-896B54250CE0}" type="slidenum">
              <a:rPr lang="en-US" smtClean="0"/>
              <a:t>‹#›</a:t>
            </a:fld>
            <a:endParaRPr lang="en-US"/>
          </a:p>
        </p:txBody>
      </p:sp>
    </p:spTree>
    <p:extLst>
      <p:ext uri="{BB962C8B-B14F-4D97-AF65-F5344CB8AC3E}">
        <p14:creationId xmlns:p14="http://schemas.microsoft.com/office/powerpoint/2010/main" val="426578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48AFE453-08B0-456D-B480-88BA8637D8E4}" type="slidenum">
              <a:rPr lang="en-US" smtClean="0"/>
              <a:t>1</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20928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47CEA0-A4EE-43C4-B476-24FED46A771A}"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611395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47CEA0-A4EE-43C4-B476-24FED46A771A}" type="slidenum">
              <a:rPr lang="en-US" smtClean="0"/>
              <a:pPr/>
              <a:t>45</a:t>
            </a:fld>
            <a:endParaRPr lang="en-US"/>
          </a:p>
        </p:txBody>
      </p:sp>
    </p:spTree>
    <p:extLst>
      <p:ext uri="{BB962C8B-B14F-4D97-AF65-F5344CB8AC3E}">
        <p14:creationId xmlns:p14="http://schemas.microsoft.com/office/powerpoint/2010/main" val="707269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5920DD-A78A-4AB3-8B25-6D020E6371C8}" type="slidenum">
              <a:rPr lang="en-US" smtClean="0"/>
              <a:t>47</a:t>
            </a:fld>
            <a:endParaRPr lang="en-US"/>
          </a:p>
        </p:txBody>
      </p:sp>
    </p:spTree>
    <p:extLst>
      <p:ext uri="{BB962C8B-B14F-4D97-AF65-F5344CB8AC3E}">
        <p14:creationId xmlns:p14="http://schemas.microsoft.com/office/powerpoint/2010/main" val="423658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12.8 Million students</a:t>
            </a:r>
            <a:r>
              <a:rPr lang="en-US" baseline="0" dirty="0"/>
              <a:t>: 47% White, 24% Hispanic, 13% Black, 6% Asian/Pacific Islander, 1% American Indian (AACC, 2018)</a:t>
            </a:r>
            <a:endParaRPr lang="en-US" dirty="0"/>
          </a:p>
        </p:txBody>
      </p:sp>
      <p:sp>
        <p:nvSpPr>
          <p:cNvPr id="4" name="Slide Number Placeholder 3"/>
          <p:cNvSpPr>
            <a:spLocks noGrp="1"/>
          </p:cNvSpPr>
          <p:nvPr>
            <p:ph type="sldNum" sz="quarter" idx="10"/>
          </p:nvPr>
        </p:nvSpPr>
        <p:spPr/>
        <p:txBody>
          <a:bodyPr/>
          <a:lstStyle/>
          <a:p>
            <a:fld id="{7547CEA0-A4EE-43C4-B476-24FED46A771A}" type="slidenum">
              <a:rPr lang="en-US" smtClean="0"/>
              <a:pPr/>
              <a:t>4</a:t>
            </a:fld>
            <a:endParaRPr lang="en-US"/>
          </a:p>
        </p:txBody>
      </p:sp>
    </p:spTree>
    <p:extLst>
      <p:ext uri="{BB962C8B-B14F-4D97-AF65-F5344CB8AC3E}">
        <p14:creationId xmlns:p14="http://schemas.microsoft.com/office/powerpoint/2010/main" val="2152696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47CEA0-A4EE-43C4-B476-24FED46A771A}" type="slidenum">
              <a:rPr lang="en-US" smtClean="0"/>
              <a:pPr/>
              <a:t>11</a:t>
            </a:fld>
            <a:endParaRPr lang="en-US"/>
          </a:p>
        </p:txBody>
      </p:sp>
    </p:spTree>
    <p:extLst>
      <p:ext uri="{BB962C8B-B14F-4D97-AF65-F5344CB8AC3E}">
        <p14:creationId xmlns:p14="http://schemas.microsoft.com/office/powerpoint/2010/main" val="4223294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47CEA0-A4EE-43C4-B476-24FED46A771A}" type="slidenum">
              <a:rPr lang="en-US" smtClean="0"/>
              <a:pPr/>
              <a:t>12</a:t>
            </a:fld>
            <a:endParaRPr lang="en-US"/>
          </a:p>
        </p:txBody>
      </p:sp>
    </p:spTree>
    <p:extLst>
      <p:ext uri="{BB962C8B-B14F-4D97-AF65-F5344CB8AC3E}">
        <p14:creationId xmlns:p14="http://schemas.microsoft.com/office/powerpoint/2010/main" val="3086746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47CEA0-A4EE-43C4-B476-24FED46A771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962230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47CEA0-A4EE-43C4-B476-24FED46A771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6125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47CEA0-A4EE-43C4-B476-24FED46A771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525045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47CEA0-A4EE-43C4-B476-24FED46A771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761840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47CEA0-A4EE-43C4-B476-24FED46A771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63372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1779257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1705594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2571713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3597275"/>
            <a:ext cx="9144000" cy="166688"/>
          </a:xfrm>
          <a:prstGeom prst="rect">
            <a:avLst/>
          </a:prstGeom>
          <a:solidFill>
            <a:srgbClr val="334B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userDrawn="1"/>
        </p:nvSpPr>
        <p:spPr>
          <a:xfrm>
            <a:off x="482600" y="3100388"/>
            <a:ext cx="8178800" cy="1166812"/>
          </a:xfrm>
          <a:prstGeom prst="rect">
            <a:avLst/>
          </a:prstGeom>
          <a:solidFill>
            <a:srgbClr val="334B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9" name="Group 17"/>
          <p:cNvGrpSpPr>
            <a:grpSpLocks/>
          </p:cNvGrpSpPr>
          <p:nvPr userDrawn="1"/>
        </p:nvGrpSpPr>
        <p:grpSpPr bwMode="auto">
          <a:xfrm>
            <a:off x="2557463" y="5462588"/>
            <a:ext cx="4029075" cy="1081087"/>
            <a:chOff x="2652642" y="5417601"/>
            <a:chExt cx="4028469" cy="1082293"/>
          </a:xfrm>
        </p:grpSpPr>
        <p:pic>
          <p:nvPicPr>
            <p:cNvPr id="10" name="Picture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17188" y="5560247"/>
              <a:ext cx="1263923" cy="939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52642" y="5417601"/>
              <a:ext cx="1082293" cy="1082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61377" y="5606480"/>
              <a:ext cx="1029369" cy="89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p:cNvSpPr>
            <a:spLocks noGrp="1"/>
          </p:cNvSpPr>
          <p:nvPr>
            <p:ph type="body" sz="quarter" idx="14"/>
          </p:nvPr>
        </p:nvSpPr>
        <p:spPr>
          <a:xfrm>
            <a:off x="3535363"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241432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96051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68999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1109671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4/3/2019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3193538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4/3/2019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875237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327881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103136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378329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4/3/2019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uk-UA" smtClean="0"/>
              <a:t>‹#›</a:t>
            </a:fld>
            <a:endParaRPr lang="uk-UA"/>
          </a:p>
        </p:txBody>
      </p:sp>
    </p:spTree>
    <p:extLst>
      <p:ext uri="{BB962C8B-B14F-4D97-AF65-F5344CB8AC3E}">
        <p14:creationId xmlns:p14="http://schemas.microsoft.com/office/powerpoint/2010/main" val="94291044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8Sf43cqU9W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Tjnq5StX68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412750" y="3048001"/>
            <a:ext cx="8426450" cy="1238806"/>
          </a:xfrm>
        </p:spPr>
        <p:txBody>
          <a:bodyPr>
            <a:normAutofit/>
          </a:bodyPr>
          <a:lstStyle/>
          <a:p>
            <a:pPr eaLnBrk="1" hangingPunct="1"/>
            <a:r>
              <a:rPr lang="en-US" altLang="en-US" sz="3150" dirty="0"/>
              <a:t>Six Factors for Improving Student Success and Completion</a:t>
            </a:r>
            <a:endParaRPr altLang="en-US" sz="3150" dirty="0"/>
          </a:p>
        </p:txBody>
      </p:sp>
      <p:sp>
        <p:nvSpPr>
          <p:cNvPr id="4" name="Text Placeholder 3"/>
          <p:cNvSpPr>
            <a:spLocks noGrp="1"/>
          </p:cNvSpPr>
          <p:nvPr>
            <p:ph type="body" sz="quarter" idx="14"/>
          </p:nvPr>
        </p:nvSpPr>
        <p:spPr>
          <a:xfrm>
            <a:off x="412750" y="4648200"/>
            <a:ext cx="8839200" cy="1981200"/>
          </a:xfrm>
          <a:solidFill>
            <a:schemeClr val="bg1"/>
          </a:solidFill>
        </p:spPr>
        <p:txBody>
          <a:bodyPr rtlCol="0">
            <a:noAutofit/>
          </a:bodyPr>
          <a:lstStyle/>
          <a:p>
            <a:pPr eaLnBrk="1" fontAlgn="auto" hangingPunct="1">
              <a:lnSpc>
                <a:spcPct val="100000"/>
              </a:lnSpc>
              <a:spcBef>
                <a:spcPts val="0"/>
              </a:spcBef>
              <a:spcAft>
                <a:spcPts val="0"/>
              </a:spcAft>
              <a:defRPr/>
            </a:pPr>
            <a:r>
              <a:rPr lang="en-US" sz="2400" dirty="0">
                <a:solidFill>
                  <a:schemeClr val="tx1"/>
                </a:solidFill>
              </a:rPr>
              <a:t>Dr. Angela </a:t>
            </a:r>
            <a:r>
              <a:rPr lang="en-US" sz="2400" dirty="0" smtClean="0">
                <a:solidFill>
                  <a:schemeClr val="tx1"/>
                </a:solidFill>
              </a:rPr>
              <a:t>Long</a:t>
            </a:r>
            <a:endParaRPr lang="en-US" sz="2400" dirty="0">
              <a:solidFill>
                <a:schemeClr val="tx1"/>
              </a:solidFill>
            </a:endParaRPr>
          </a:p>
          <a:p>
            <a:pPr eaLnBrk="1" fontAlgn="auto" hangingPunct="1">
              <a:lnSpc>
                <a:spcPct val="100000"/>
              </a:lnSpc>
              <a:spcBef>
                <a:spcPts val="0"/>
              </a:spcBef>
              <a:spcAft>
                <a:spcPts val="0"/>
              </a:spcAft>
              <a:defRPr/>
            </a:pPr>
            <a:r>
              <a:rPr lang="en-US" sz="2400" dirty="0" smtClean="0">
                <a:solidFill>
                  <a:schemeClr val="tx1"/>
                </a:solidFill>
              </a:rPr>
              <a:t>April 5, 2019</a:t>
            </a:r>
            <a:endParaRPr lang="en-US" sz="2400" dirty="0">
              <a:solidFill>
                <a:schemeClr val="tx1"/>
              </a:solidFill>
            </a:endParaRPr>
          </a:p>
        </p:txBody>
      </p:sp>
      <p:pic>
        <p:nvPicPr>
          <p:cNvPr id="5" name="Picture 4" descr="Image result for Innovations and Excellence Florida College Syste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5644713"/>
            <a:ext cx="1044294" cy="984687"/>
          </a:xfrm>
          <a:prstGeom prst="rect">
            <a:avLst/>
          </a:prstGeom>
          <a:noFill/>
          <a:ln>
            <a:noFill/>
          </a:ln>
        </p:spPr>
      </p:pic>
    </p:spTree>
    <p:extLst>
      <p:ext uri="{BB962C8B-B14F-4D97-AF65-F5344CB8AC3E}">
        <p14:creationId xmlns:p14="http://schemas.microsoft.com/office/powerpoint/2010/main" val="3842332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839200" cy="6019800"/>
          </a:xfrm>
        </p:spPr>
        <p:txBody>
          <a:bodyPr>
            <a:normAutofit fontScale="70000" lnSpcReduction="20000"/>
          </a:bodyPr>
          <a:lstStyle/>
          <a:p>
            <a:r>
              <a:rPr lang="en-US" dirty="0" smtClean="0">
                <a:solidFill>
                  <a:srgbClr val="C00000"/>
                </a:solidFill>
              </a:rPr>
              <a:t>Access:</a:t>
            </a:r>
          </a:p>
          <a:p>
            <a:pPr lvl="1"/>
            <a:r>
              <a:rPr lang="en-US" sz="2600" b="1" dirty="0" smtClean="0"/>
              <a:t>99%</a:t>
            </a:r>
            <a:r>
              <a:rPr lang="en-US" sz="2600" dirty="0" smtClean="0"/>
              <a:t> of first-time-in-college students are Florida residents.</a:t>
            </a:r>
          </a:p>
          <a:p>
            <a:pPr lvl="1"/>
            <a:r>
              <a:rPr lang="en-US" sz="2600" b="1" dirty="0" smtClean="0"/>
              <a:t>2 out of 3 </a:t>
            </a:r>
            <a:r>
              <a:rPr lang="en-US" sz="2600" dirty="0" smtClean="0"/>
              <a:t>high school graduates who enroll in postsecondary studies, do so at an FCS institution.</a:t>
            </a:r>
            <a:endParaRPr lang="en-US" sz="2600" dirty="0" smtClean="0">
              <a:solidFill>
                <a:schemeClr val="accent1"/>
              </a:solidFill>
            </a:endParaRPr>
          </a:p>
          <a:p>
            <a:r>
              <a:rPr lang="en-US" dirty="0" smtClean="0">
                <a:solidFill>
                  <a:srgbClr val="FFC000"/>
                </a:solidFill>
              </a:rPr>
              <a:t>Articulation</a:t>
            </a:r>
            <a:r>
              <a:rPr lang="en-US" dirty="0" smtClean="0">
                <a:solidFill>
                  <a:srgbClr val="FFC000"/>
                </a:solidFill>
              </a:rPr>
              <a:t>: </a:t>
            </a:r>
          </a:p>
          <a:p>
            <a:pPr lvl="1"/>
            <a:r>
              <a:rPr lang="en-US" sz="2600" dirty="0" smtClean="0"/>
              <a:t>100,000 + Former FCS Students attend a State University</a:t>
            </a:r>
          </a:p>
          <a:p>
            <a:pPr lvl="1"/>
            <a:r>
              <a:rPr lang="en-US" sz="2600" dirty="0" smtClean="0"/>
              <a:t>178 2+2 Agreements</a:t>
            </a:r>
          </a:p>
          <a:p>
            <a:r>
              <a:rPr lang="en-US" dirty="0" smtClean="0">
                <a:solidFill>
                  <a:srgbClr val="00B050"/>
                </a:solidFill>
              </a:rPr>
              <a:t>Affordability: </a:t>
            </a:r>
          </a:p>
          <a:p>
            <a:pPr lvl="1"/>
            <a:r>
              <a:rPr lang="en-US" sz="2600" b="1" dirty="0" smtClean="0"/>
              <a:t>44%</a:t>
            </a:r>
            <a:r>
              <a:rPr lang="en-US" sz="2600" dirty="0" smtClean="0"/>
              <a:t> of FCS students are low-income. </a:t>
            </a:r>
          </a:p>
          <a:p>
            <a:pPr lvl="1"/>
            <a:r>
              <a:rPr lang="en-US" sz="2600" dirty="0" smtClean="0"/>
              <a:t>10.4 Million in Bright Futures Scholarship Funds Provided </a:t>
            </a:r>
          </a:p>
          <a:p>
            <a:pPr lvl="1"/>
            <a:r>
              <a:rPr lang="en-US" sz="2600" dirty="0" smtClean="0"/>
              <a:t>$3,156 tuition/year </a:t>
            </a:r>
          </a:p>
          <a:p>
            <a:r>
              <a:rPr lang="en-US" dirty="0" smtClean="0">
                <a:solidFill>
                  <a:schemeClr val="accent1"/>
                </a:solidFill>
              </a:rPr>
              <a:t>Achievement</a:t>
            </a:r>
            <a:r>
              <a:rPr lang="en-US" dirty="0" smtClean="0"/>
              <a:t>: </a:t>
            </a:r>
          </a:p>
          <a:p>
            <a:pPr lvl="1"/>
            <a:r>
              <a:rPr lang="en-US" sz="2600" dirty="0" smtClean="0"/>
              <a:t>#1 in Certificate Rankings (Among Southern Regional Education Board) </a:t>
            </a:r>
          </a:p>
          <a:p>
            <a:pPr lvl="1"/>
            <a:r>
              <a:rPr lang="en-US" sz="2600" b="1" dirty="0" smtClean="0"/>
              <a:t>U.S. News and World Report Ranked Florida #1 in the “Best States for Higher Education</a:t>
            </a:r>
            <a:r>
              <a:rPr lang="en-US" sz="2600" b="1" dirty="0" smtClean="0"/>
              <a:t>”</a:t>
            </a:r>
          </a:p>
          <a:p>
            <a:pPr lvl="1"/>
            <a:r>
              <a:rPr lang="en-US" sz="2600" dirty="0" smtClean="0"/>
              <a:t>One-third of Florida Colleges are active participants in the largest national reform efforts.</a:t>
            </a:r>
          </a:p>
          <a:p>
            <a:pPr lvl="1"/>
            <a:r>
              <a:rPr lang="en-US" sz="2600" b="1" dirty="0" smtClean="0"/>
              <a:t>More than 40% of Florida Colleges have been recognized by the Aspen Institute with two colleges, Miami Dade and Indian River being given the 2019 award!</a:t>
            </a:r>
            <a:endParaRPr lang="en-US" sz="2600" b="1" dirty="0" smtClean="0"/>
          </a:p>
          <a:p>
            <a:r>
              <a:rPr lang="en-US" dirty="0" smtClean="0">
                <a:solidFill>
                  <a:srgbClr val="7030A0"/>
                </a:solidFill>
              </a:rPr>
              <a:t>Attainment: </a:t>
            </a:r>
          </a:p>
          <a:p>
            <a:pPr lvl="1"/>
            <a:r>
              <a:rPr lang="en-US" sz="2600" dirty="0" smtClean="0"/>
              <a:t>114,188 Degrees/Certificates Awarded</a:t>
            </a:r>
            <a:endParaRPr lang="en-US" sz="2600" dirty="0"/>
          </a:p>
        </p:txBody>
      </p:sp>
      <p:sp>
        <p:nvSpPr>
          <p:cNvPr id="4" name="Title 1">
            <a:extLst>
              <a:ext uri="{FF2B5EF4-FFF2-40B4-BE49-F238E27FC236}">
                <a16:creationId xmlns="" xmlns:a16="http://schemas.microsoft.com/office/drawing/2014/main" id="{5F7343F9-C1A9-4DA7-9A89-552FB3247603}"/>
              </a:ext>
            </a:extLst>
          </p:cNvPr>
          <p:cNvSpPr txBox="1">
            <a:spLocks/>
          </p:cNvSpPr>
          <p:nvPr/>
        </p:nvSpPr>
        <p:spPr>
          <a:xfrm>
            <a:off x="-1981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rPr>
              <a:t>FCS: Who We Are</a:t>
            </a:r>
            <a:endParaRPr lang="en-US" sz="2800" dirty="0">
              <a:solidFill>
                <a:schemeClr val="bg1"/>
              </a:solidFill>
            </a:endParaRPr>
          </a:p>
        </p:txBody>
      </p:sp>
      <p:pic>
        <p:nvPicPr>
          <p:cNvPr id="6" name="Picture 5" descr="Image result for Innovations and Excellence Florida College Syste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710019"/>
            <a:ext cx="1044294" cy="984687"/>
          </a:xfrm>
          <a:prstGeom prst="rect">
            <a:avLst/>
          </a:prstGeom>
          <a:noFill/>
          <a:ln>
            <a:noFill/>
          </a:ln>
        </p:spPr>
      </p:pic>
    </p:spTree>
    <p:extLst>
      <p:ext uri="{BB962C8B-B14F-4D97-AF65-F5344CB8AC3E}">
        <p14:creationId xmlns:p14="http://schemas.microsoft.com/office/powerpoint/2010/main" val="329552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Effect transition="in" filter="fade">
                                      <p:cBhvr>
                                        <p:cTn id="71" dur="1000"/>
                                        <p:tgtEl>
                                          <p:spTgt spid="3">
                                            <p:txEl>
                                              <p:pRg st="10" end="10"/>
                                            </p:txEl>
                                          </p:spTgt>
                                        </p:tgtEl>
                                      </p:cBhvr>
                                    </p:animEffect>
                                    <p:anim calcmode="lin" valueType="num">
                                      <p:cBhvr>
                                        <p:cTn id="7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Effect transition="in" filter="fade">
                                      <p:cBhvr>
                                        <p:cTn id="78" dur="1000"/>
                                        <p:tgtEl>
                                          <p:spTgt spid="3">
                                            <p:txEl>
                                              <p:pRg st="11" end="11"/>
                                            </p:txEl>
                                          </p:spTgt>
                                        </p:tgtEl>
                                      </p:cBhvr>
                                    </p:animEffect>
                                    <p:anim calcmode="lin" valueType="num">
                                      <p:cBhvr>
                                        <p:cTn id="7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3">
                                            <p:txEl>
                                              <p:pRg st="12" end="12"/>
                                            </p:txEl>
                                          </p:spTgt>
                                        </p:tgtEl>
                                        <p:attrNameLst>
                                          <p:attrName>style.visibility</p:attrName>
                                        </p:attrNameLst>
                                      </p:cBhvr>
                                      <p:to>
                                        <p:strVal val="visible"/>
                                      </p:to>
                                    </p:set>
                                    <p:animEffect transition="in" filter="fade">
                                      <p:cBhvr>
                                        <p:cTn id="83" dur="1000"/>
                                        <p:tgtEl>
                                          <p:spTgt spid="3">
                                            <p:txEl>
                                              <p:pRg st="12" end="12"/>
                                            </p:txEl>
                                          </p:spTgt>
                                        </p:tgtEl>
                                      </p:cBhvr>
                                    </p:animEffect>
                                    <p:anim calcmode="lin" valueType="num">
                                      <p:cBhvr>
                                        <p:cTn id="8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3">
                                            <p:txEl>
                                              <p:pRg st="13" end="13"/>
                                            </p:txEl>
                                          </p:spTgt>
                                        </p:tgtEl>
                                        <p:attrNameLst>
                                          <p:attrName>style.visibility</p:attrName>
                                        </p:attrNameLst>
                                      </p:cBhvr>
                                      <p:to>
                                        <p:strVal val="visible"/>
                                      </p:to>
                                    </p:set>
                                    <p:animEffect transition="in" filter="fade">
                                      <p:cBhvr>
                                        <p:cTn id="88" dur="1000"/>
                                        <p:tgtEl>
                                          <p:spTgt spid="3">
                                            <p:txEl>
                                              <p:pRg st="13" end="13"/>
                                            </p:txEl>
                                          </p:spTgt>
                                        </p:tgtEl>
                                      </p:cBhvr>
                                    </p:animEffect>
                                    <p:anim calcmode="lin" valueType="num">
                                      <p:cBhvr>
                                        <p:cTn id="8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0"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3">
                                            <p:txEl>
                                              <p:pRg st="14" end="14"/>
                                            </p:txEl>
                                          </p:spTgt>
                                        </p:tgtEl>
                                        <p:attrNameLst>
                                          <p:attrName>style.visibility</p:attrName>
                                        </p:attrNameLst>
                                      </p:cBhvr>
                                      <p:to>
                                        <p:strVal val="visible"/>
                                      </p:to>
                                    </p:set>
                                    <p:animEffect transition="in" filter="fade">
                                      <p:cBhvr>
                                        <p:cTn id="93" dur="1000"/>
                                        <p:tgtEl>
                                          <p:spTgt spid="3">
                                            <p:txEl>
                                              <p:pRg st="14" end="14"/>
                                            </p:txEl>
                                          </p:spTgt>
                                        </p:tgtEl>
                                      </p:cBhvr>
                                    </p:animEffect>
                                    <p:anim calcmode="lin" valueType="num">
                                      <p:cBhvr>
                                        <p:cTn id="94"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5"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3">
                                            <p:txEl>
                                              <p:pRg st="15" end="15"/>
                                            </p:txEl>
                                          </p:spTgt>
                                        </p:tgtEl>
                                        <p:attrNameLst>
                                          <p:attrName>style.visibility</p:attrName>
                                        </p:attrNameLst>
                                      </p:cBhvr>
                                      <p:to>
                                        <p:strVal val="visible"/>
                                      </p:to>
                                    </p:set>
                                    <p:animEffect transition="in" filter="fade">
                                      <p:cBhvr>
                                        <p:cTn id="100" dur="1000"/>
                                        <p:tgtEl>
                                          <p:spTgt spid="3">
                                            <p:txEl>
                                              <p:pRg st="15" end="15"/>
                                            </p:txEl>
                                          </p:spTgt>
                                        </p:tgtEl>
                                      </p:cBhvr>
                                    </p:animEffect>
                                    <p:anim calcmode="lin" valueType="num">
                                      <p:cBhvr>
                                        <p:cTn id="101"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02"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3">
                                            <p:txEl>
                                              <p:pRg st="16" end="16"/>
                                            </p:txEl>
                                          </p:spTgt>
                                        </p:tgtEl>
                                        <p:attrNameLst>
                                          <p:attrName>style.visibility</p:attrName>
                                        </p:attrNameLst>
                                      </p:cBhvr>
                                      <p:to>
                                        <p:strVal val="visible"/>
                                      </p:to>
                                    </p:set>
                                    <p:animEffect transition="in" filter="fade">
                                      <p:cBhvr>
                                        <p:cTn id="107" dur="1000"/>
                                        <p:tgtEl>
                                          <p:spTgt spid="3">
                                            <p:txEl>
                                              <p:pRg st="16" end="16"/>
                                            </p:txEl>
                                          </p:spTgt>
                                        </p:tgtEl>
                                      </p:cBhvr>
                                    </p:animEffect>
                                    <p:anim calcmode="lin" valueType="num">
                                      <p:cBhvr>
                                        <p:cTn id="108"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09"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124200"/>
            <a:ext cx="8382000" cy="4114800"/>
          </a:xfrm>
        </p:spPr>
        <p:txBody>
          <a:bodyPr/>
          <a:lstStyle/>
          <a:p>
            <a:pPr lvl="1">
              <a:buSzPct val="100000"/>
              <a:buFont typeface="Arial" pitchFamily="34" charset="0"/>
              <a:buChar char="•"/>
              <a:defRPr/>
            </a:pPr>
            <a:r>
              <a:rPr lang="en-US" sz="2400" dirty="0">
                <a:ea typeface="+mn-ea"/>
                <a:cs typeface="+mn-cs"/>
              </a:rPr>
              <a:t>What are </a:t>
            </a:r>
            <a:r>
              <a:rPr lang="en-US" sz="2400" dirty="0" smtClean="0">
                <a:ea typeface="+mn-ea"/>
                <a:cs typeface="+mn-cs"/>
              </a:rPr>
              <a:t>colleges </a:t>
            </a:r>
            <a:r>
              <a:rPr lang="en-US" sz="2400" dirty="0">
                <a:ea typeface="+mn-ea"/>
                <a:cs typeface="+mn-cs"/>
              </a:rPr>
              <a:t>doing </a:t>
            </a:r>
            <a:r>
              <a:rPr lang="en-US" sz="2400" dirty="0" smtClean="0">
                <a:ea typeface="+mn-ea"/>
                <a:cs typeface="+mn-cs"/>
              </a:rPr>
              <a:t>well? </a:t>
            </a:r>
            <a:endParaRPr lang="en-US" sz="2400" dirty="0">
              <a:ea typeface="+mn-ea"/>
              <a:cs typeface="+mn-cs"/>
            </a:endParaRPr>
          </a:p>
          <a:p>
            <a:pPr lvl="1">
              <a:buSzPct val="100000"/>
              <a:buFont typeface="Arial" pitchFamily="34" charset="0"/>
              <a:buChar char="•"/>
              <a:defRPr/>
            </a:pPr>
            <a:r>
              <a:rPr lang="en-US" sz="2400" dirty="0">
                <a:ea typeface="+mn-ea"/>
                <a:cs typeface="+mn-cs"/>
              </a:rPr>
              <a:t>How can we involve the student leaders on campus to help with the issue of attrition? </a:t>
            </a:r>
          </a:p>
          <a:p>
            <a:pPr lvl="1">
              <a:buSzPct val="100000"/>
              <a:buFont typeface="Arial" pitchFamily="34" charset="0"/>
              <a:buChar char="•"/>
              <a:defRPr/>
            </a:pPr>
            <a:r>
              <a:rPr lang="en-US" sz="2400" dirty="0">
                <a:ea typeface="+mn-ea"/>
                <a:cs typeface="+mn-cs"/>
              </a:rPr>
              <a:t>What factors can our colleges utilize to help increase the retention and completion rates of underrepresented students at an even higher level so as to help the workforce industry of our nation? </a:t>
            </a:r>
          </a:p>
          <a:p>
            <a:pPr>
              <a:defRPr/>
            </a:pPr>
            <a:endParaRPr lang="en-US" dirty="0"/>
          </a:p>
        </p:txBody>
      </p:sp>
      <p:sp>
        <p:nvSpPr>
          <p:cNvPr id="6" name="Rectangle 5"/>
          <p:cNvSpPr/>
          <p:nvPr/>
        </p:nvSpPr>
        <p:spPr>
          <a:xfrm>
            <a:off x="574107" y="914400"/>
            <a:ext cx="7995785" cy="175432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600" b="1" cap="none" spc="150" dirty="0">
                <a:ln w="11430"/>
                <a:solidFill>
                  <a:srgbClr val="002060"/>
                </a:solidFill>
                <a:effectLst>
                  <a:outerShdw blurRad="25400" algn="tl" rotWithShape="0">
                    <a:srgbClr val="000000">
                      <a:alpha val="43000"/>
                    </a:srgbClr>
                  </a:outerShdw>
                </a:effectLst>
                <a:latin typeface="Garamond" pitchFamily="18" charset="0"/>
              </a:rPr>
              <a:t>Postsecondary Intervention: What methods must be used to </a:t>
            </a:r>
            <a:r>
              <a:rPr lang="en-US" sz="3600" b="1" cap="none" spc="150" dirty="0" smtClean="0">
                <a:ln w="11430"/>
                <a:solidFill>
                  <a:srgbClr val="002060"/>
                </a:solidFill>
                <a:effectLst>
                  <a:outerShdw blurRad="25400" algn="tl" rotWithShape="0">
                    <a:srgbClr val="000000">
                      <a:alpha val="43000"/>
                    </a:srgbClr>
                  </a:outerShdw>
                </a:effectLst>
                <a:latin typeface="Garamond" pitchFamily="18" charset="0"/>
              </a:rPr>
              <a:t>improve student completion?</a:t>
            </a:r>
            <a:endParaRPr lang="en-US" sz="3600" b="1" cap="none" spc="150" dirty="0">
              <a:ln w="11430"/>
              <a:solidFill>
                <a:srgbClr val="002060"/>
              </a:solidFill>
              <a:effectLst>
                <a:outerShdw blurRad="25400" algn="tl" rotWithShape="0">
                  <a:srgbClr val="000000">
                    <a:alpha val="43000"/>
                  </a:srgbClr>
                </a:outerShdw>
              </a:effectLst>
              <a:latin typeface="Garamond" pitchFamily="18" charset="0"/>
            </a:endParaRPr>
          </a:p>
        </p:txBody>
      </p:sp>
    </p:spTree>
    <p:extLst>
      <p:ext uri="{BB962C8B-B14F-4D97-AF65-F5344CB8AC3E}">
        <p14:creationId xmlns:p14="http://schemas.microsoft.com/office/powerpoint/2010/main" val="130168233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0" y="2743200"/>
            <a:ext cx="8534400" cy="1143000"/>
          </a:xfrm>
        </p:spPr>
        <p:txBody>
          <a:bodyPr>
            <a:normAutofit fontScale="90000"/>
          </a:bodyPr>
          <a:lstStyle/>
          <a:p>
            <a:pPr>
              <a:defRPr/>
            </a:pPr>
            <a:r>
              <a:rPr lang="en-US" sz="4000" b="1" dirty="0"/>
              <a:t/>
            </a:r>
            <a:br>
              <a:rPr lang="en-US" sz="4000" b="1" dirty="0"/>
            </a:br>
            <a:r>
              <a:rPr lang="en-US" sz="4000" b="1" dirty="0"/>
              <a:t/>
            </a:r>
            <a:br>
              <a:rPr lang="en-US" sz="4000" b="1" dirty="0"/>
            </a:br>
            <a:r>
              <a:rPr lang="en-US" sz="4000" b="1" dirty="0"/>
              <a:t/>
            </a:r>
            <a:br>
              <a:rPr lang="en-US" sz="4000" b="1" dirty="0"/>
            </a:br>
            <a:endParaRPr lang="en-US" sz="2800" dirty="0"/>
          </a:p>
        </p:txBody>
      </p:sp>
      <p:graphicFrame>
        <p:nvGraphicFramePr>
          <p:cNvPr id="5" name="Diagram 4"/>
          <p:cNvGraphicFramePr/>
          <p:nvPr>
            <p:extLst/>
          </p:nvPr>
        </p:nvGraphicFramePr>
        <p:xfrm>
          <a:off x="1665682" y="1311635"/>
          <a:ext cx="5917406" cy="4742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7" name="Oval 6"/>
          <p:cNvSpPr>
            <a:spLocks noChangeAspect="1" noChangeArrowheads="1"/>
          </p:cNvSpPr>
          <p:nvPr/>
        </p:nvSpPr>
        <p:spPr bwMode="auto">
          <a:xfrm>
            <a:off x="3887787" y="3305810"/>
            <a:ext cx="1216025" cy="765175"/>
          </a:xfrm>
          <a:prstGeom prst="ellipse">
            <a:avLst/>
          </a:prstGeom>
          <a:solidFill>
            <a:srgbClr val="FFFF00"/>
          </a:solidFill>
          <a:ln w="76200">
            <a:solidFill>
              <a:srgbClr val="D3DFEE"/>
            </a:solidFill>
            <a:round/>
            <a:headEnd/>
            <a:tailEnd/>
          </a:ln>
        </p:spPr>
        <p:txBody>
          <a:bodyPr lIns="9144" tIns="9144" rIns="9144" bIns="9144" anchor="ctr"/>
          <a:lstStyle/>
          <a:p>
            <a:pPr algn="ctr">
              <a:spcAft>
                <a:spcPts val="1000"/>
              </a:spcAft>
            </a:pPr>
            <a:r>
              <a:rPr lang="en-US" sz="1400" b="1" dirty="0">
                <a:solidFill>
                  <a:srgbClr val="000000"/>
                </a:solidFill>
              </a:rPr>
              <a:t> Student Success</a:t>
            </a:r>
            <a:endParaRPr lang="en-US" dirty="0"/>
          </a:p>
        </p:txBody>
      </p:sp>
      <p:sp>
        <p:nvSpPr>
          <p:cNvPr id="6152" name="Text Box 8"/>
          <p:cNvSpPr txBox="1">
            <a:spLocks noChangeArrowheads="1"/>
          </p:cNvSpPr>
          <p:nvPr/>
        </p:nvSpPr>
        <p:spPr bwMode="auto">
          <a:xfrm>
            <a:off x="0" y="0"/>
            <a:ext cx="9144000" cy="1295400"/>
          </a:xfrm>
          <a:prstGeom prst="rect">
            <a:avLst/>
          </a:prstGeom>
          <a:solidFill>
            <a:srgbClr val="002060"/>
          </a:solidFill>
          <a:ln w="12700">
            <a:solidFill>
              <a:srgbClr val="0F243E"/>
            </a:solidFill>
            <a:miter lim="800000"/>
            <a:headEnd/>
            <a:tailEnd/>
          </a:ln>
          <a:effectLst/>
        </p:spPr>
        <p:txBody>
          <a:bodyPr/>
          <a:lstStyle/>
          <a:p>
            <a:pPr algn="ctr">
              <a:spcAft>
                <a:spcPts val="1000"/>
              </a:spcAft>
              <a:defRPr/>
            </a:pPr>
            <a:r>
              <a:rPr lang="en-US" sz="3600" b="1" dirty="0">
                <a:solidFill>
                  <a:schemeClr val="bg1"/>
                </a:solidFill>
                <a:latin typeface="Aharoni" panose="02010803020104030203" pitchFamily="2" charset="-79"/>
                <a:cs typeface="Aharoni" panose="02010803020104030203" pitchFamily="2" charset="-79"/>
              </a:rPr>
              <a:t>Six Factors for Improving Student Retention and Completion</a:t>
            </a:r>
          </a:p>
        </p:txBody>
      </p:sp>
      <p:sp>
        <p:nvSpPr>
          <p:cNvPr id="3080" name="Rectangle 11"/>
          <p:cNvSpPr>
            <a:spLocks noChangeArrowheads="1"/>
          </p:cNvSpPr>
          <p:nvPr/>
        </p:nvSpPr>
        <p:spPr bwMode="auto">
          <a:xfrm>
            <a:off x="0" y="790575"/>
            <a:ext cx="9144000" cy="457200"/>
          </a:xfrm>
          <a:prstGeom prst="rect">
            <a:avLst/>
          </a:prstGeom>
          <a:noFill/>
          <a:ln w="9525">
            <a:noFill/>
            <a:miter lim="800000"/>
            <a:headEnd/>
            <a:tailEnd/>
          </a:ln>
        </p:spPr>
        <p:txBody>
          <a:bodyPr wrap="none" anchor="ctr">
            <a:spAutoFit/>
          </a:bodyPr>
          <a:lstStyle/>
          <a:p>
            <a:pPr eaLnBrk="0" hangingPunct="0"/>
            <a:endParaRPr lang="en-US"/>
          </a:p>
        </p:txBody>
      </p:sp>
    </p:spTree>
    <p:extLst>
      <p:ext uri="{BB962C8B-B14F-4D97-AF65-F5344CB8AC3E}">
        <p14:creationId xmlns:p14="http://schemas.microsoft.com/office/powerpoint/2010/main" val="3060803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grpSp>
        <p:nvGrpSpPr>
          <p:cNvPr id="4" name="Group 3"/>
          <p:cNvGrpSpPr/>
          <p:nvPr/>
        </p:nvGrpSpPr>
        <p:grpSpPr>
          <a:xfrm>
            <a:off x="-1676400" y="152400"/>
            <a:ext cx="12572999" cy="12763501"/>
            <a:chOff x="279773" y="1869304"/>
            <a:chExt cx="5222724" cy="5957007"/>
          </a:xfrm>
          <a:scene3d>
            <a:camera prst="orthographicFront"/>
            <a:lightRig rig="flat" dir="t"/>
          </a:scene3d>
        </p:grpSpPr>
        <p:sp>
          <p:nvSpPr>
            <p:cNvPr id="5" name="Pie 4"/>
            <p:cNvSpPr/>
            <p:nvPr/>
          </p:nvSpPr>
          <p:spPr>
            <a:xfrm flipV="1">
              <a:off x="279773" y="1869304"/>
              <a:ext cx="5222724" cy="5957007"/>
            </a:xfrm>
            <a:prstGeom prst="pie">
              <a:avLst>
                <a:gd name="adj1" fmla="val 3240000"/>
                <a:gd name="adj2" fmla="val 7560000"/>
              </a:avLst>
            </a:prstGeom>
            <a:solidFill>
              <a:srgbClr val="00B05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6">
                <a:alpha val="90000"/>
                <a:hueOff val="0"/>
                <a:satOff val="0"/>
                <a:lumOff val="0"/>
                <a:alphaOff val="-20000"/>
              </a:schemeClr>
            </a:effectRef>
            <a:fontRef idx="minor">
              <a:schemeClr val="lt1"/>
            </a:fontRef>
          </p:style>
        </p:sp>
        <p:sp>
          <p:nvSpPr>
            <p:cNvPr id="6" name="Pie 4"/>
            <p:cNvSpPr/>
            <p:nvPr/>
          </p:nvSpPr>
          <p:spPr>
            <a:xfrm>
              <a:off x="2217310" y="3021536"/>
              <a:ext cx="1053871" cy="96604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algn="ctr" defTabSz="844550">
                <a:lnSpc>
                  <a:spcPct val="90000"/>
                </a:lnSpc>
                <a:spcBef>
                  <a:spcPct val="0"/>
                </a:spcBef>
                <a:spcAft>
                  <a:spcPct val="35000"/>
                </a:spcAft>
              </a:pPr>
              <a:endParaRPr lang="en-US" sz="1900" dirty="0">
                <a:solidFill>
                  <a:prstClr val="white"/>
                </a:solidFill>
              </a:endParaRPr>
            </a:p>
          </p:txBody>
        </p:sp>
      </p:grpSp>
      <p:sp>
        <p:nvSpPr>
          <p:cNvPr id="7" name="Rectangle 6"/>
          <p:cNvSpPr/>
          <p:nvPr/>
        </p:nvSpPr>
        <p:spPr>
          <a:xfrm>
            <a:off x="728139" y="2514600"/>
            <a:ext cx="7763920"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small" spc="150" dirty="0">
                <a:ln w="11430"/>
                <a:solidFill>
                  <a:srgbClr val="002060"/>
                </a:solidFill>
                <a:effectLst>
                  <a:outerShdw blurRad="25400" algn="tl" rotWithShape="0">
                    <a:srgbClr val="000000">
                      <a:alpha val="43000"/>
                    </a:srgbClr>
                  </a:outerShdw>
                </a:effectLst>
                <a:latin typeface="Garamond" pitchFamily="18" charset="0"/>
              </a:rPr>
              <a:t>The Financial Factor</a:t>
            </a:r>
          </a:p>
        </p:txBody>
      </p:sp>
    </p:spTree>
    <p:extLst>
      <p:ext uri="{BB962C8B-B14F-4D97-AF65-F5344CB8AC3E}">
        <p14:creationId xmlns:p14="http://schemas.microsoft.com/office/powerpoint/2010/main" val="329371129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981200"/>
            <a:ext cx="8229600" cy="4525963"/>
          </a:xfrm>
        </p:spPr>
        <p:txBody>
          <a:bodyPr/>
          <a:lstStyle/>
          <a:p>
            <a:r>
              <a:rPr lang="en-US" sz="2400" dirty="0"/>
              <a:t>Financial Aid is directly linked to student retention. All colleges ... should consider their operation from a </a:t>
            </a:r>
            <a:r>
              <a:rPr lang="en-US" sz="2400" b="1" dirty="0"/>
              <a:t>customer service standpoint</a:t>
            </a:r>
            <a:r>
              <a:rPr lang="en-US" sz="2400" dirty="0"/>
              <a:t> and implement improvements to make their financial aid programs more student-friendly</a:t>
            </a:r>
            <a:r>
              <a:rPr lang="en-US" sz="2400" dirty="0" smtClean="0"/>
              <a:t>.</a:t>
            </a:r>
          </a:p>
          <a:p>
            <a:r>
              <a:rPr lang="en-US" sz="2400" b="1" dirty="0" smtClean="0">
                <a:solidFill>
                  <a:schemeClr val="tx2"/>
                </a:solidFill>
              </a:rPr>
              <a:t>The goal is </a:t>
            </a:r>
            <a:r>
              <a:rPr lang="en-US" sz="2400" b="1" dirty="0">
                <a:solidFill>
                  <a:schemeClr val="tx2"/>
                </a:solidFill>
              </a:rPr>
              <a:t>to </a:t>
            </a:r>
            <a:r>
              <a:rPr lang="en-US" sz="2400" b="1" dirty="0" smtClean="0">
                <a:solidFill>
                  <a:schemeClr val="tx2"/>
                </a:solidFill>
              </a:rPr>
              <a:t>create </a:t>
            </a:r>
            <a:r>
              <a:rPr lang="en-US" sz="2400" b="1" dirty="0">
                <a:solidFill>
                  <a:schemeClr val="tx2"/>
                </a:solidFill>
              </a:rPr>
              <a:t>financial aid opportunities and packages in a timely and efficient matter so as to prepare students upfront</a:t>
            </a:r>
            <a:r>
              <a:rPr lang="en-US" sz="2400" b="1" dirty="0" smtClean="0">
                <a:solidFill>
                  <a:schemeClr val="tx2"/>
                </a:solidFill>
              </a:rPr>
              <a:t>.</a:t>
            </a:r>
          </a:p>
          <a:p>
            <a:pPr lvl="1"/>
            <a:r>
              <a:rPr lang="en-US" sz="2000" dirty="0" smtClean="0"/>
              <a:t>What are we doing to help our students be prepared financially?</a:t>
            </a:r>
          </a:p>
          <a:p>
            <a:pPr lvl="1"/>
            <a:r>
              <a:rPr lang="en-US" sz="2000" dirty="0" smtClean="0"/>
              <a:t>How can colleges reduce waste and cut costs to help students?</a:t>
            </a:r>
          </a:p>
          <a:p>
            <a:pPr lvl="1"/>
            <a:r>
              <a:rPr lang="en-US" sz="2000" dirty="0" smtClean="0"/>
              <a:t>What types of training are we providing students to instill financial literacy and awareness? </a:t>
            </a:r>
            <a:endParaRPr lang="en-US" sz="2000" dirty="0"/>
          </a:p>
          <a:p>
            <a:endParaRPr lang="en-US" sz="2400" dirty="0"/>
          </a:p>
          <a:p>
            <a:pPr marL="0" indent="0">
              <a:buNone/>
            </a:pPr>
            <a:endParaRPr lang="en-US" dirty="0"/>
          </a:p>
        </p:txBody>
      </p:sp>
      <p:sp>
        <p:nvSpPr>
          <p:cNvPr id="4" name="Title 3"/>
          <p:cNvSpPr>
            <a:spLocks noGrp="1"/>
          </p:cNvSpPr>
          <p:nvPr>
            <p:ph type="title"/>
          </p:nvPr>
        </p:nvSpPr>
        <p:spPr>
          <a:xfrm>
            <a:off x="520337" y="814251"/>
            <a:ext cx="8229600" cy="114300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small" spc="150" dirty="0">
                <a:ln w="11430"/>
                <a:solidFill>
                  <a:srgbClr val="002060"/>
                </a:solidFill>
                <a:effectLst>
                  <a:outerShdw blurRad="25400" algn="tl" rotWithShape="0">
                    <a:srgbClr val="000000">
                      <a:alpha val="43000"/>
                    </a:srgbClr>
                  </a:outerShdw>
                </a:effectLst>
                <a:latin typeface="Garamond" pitchFamily="18" charset="0"/>
              </a:rPr>
              <a:t>The Financial Factor</a:t>
            </a:r>
          </a:p>
        </p:txBody>
      </p:sp>
    </p:spTree>
    <p:extLst>
      <p:ext uri="{BB962C8B-B14F-4D97-AF65-F5344CB8AC3E}">
        <p14:creationId xmlns:p14="http://schemas.microsoft.com/office/powerpoint/2010/main" val="1136264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78302" y="1874837"/>
            <a:ext cx="8229600" cy="4525963"/>
          </a:xfrm>
        </p:spPr>
        <p:txBody>
          <a:bodyPr/>
          <a:lstStyle/>
          <a:p>
            <a:pPr>
              <a:buFont typeface="Wingdings" pitchFamily="2" charset="2"/>
              <a:buNone/>
            </a:pPr>
            <a:r>
              <a:rPr lang="en-US" sz="2400" b="1" i="1" dirty="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99759303"/>
              </p:ext>
            </p:extLst>
          </p:nvPr>
        </p:nvGraphicFramePr>
        <p:xfrm>
          <a:off x="304800" y="1056173"/>
          <a:ext cx="8534400" cy="5943600"/>
        </p:xfrm>
        <a:graphic>
          <a:graphicData uri="http://schemas.openxmlformats.org/drawingml/2006/table">
            <a:tbl>
              <a:tblPr firstRow="1" bandRow="1">
                <a:tableStyleId>{5C22544A-7EE6-4342-B048-85BDC9FD1C3A}</a:tableStyleId>
              </a:tblPr>
              <a:tblGrid>
                <a:gridCol w="4172373"/>
                <a:gridCol w="4362027"/>
              </a:tblGrid>
              <a:tr h="333860">
                <a:tc>
                  <a:txBody>
                    <a:bodyPr/>
                    <a:lstStyle/>
                    <a:p>
                      <a:r>
                        <a:rPr lang="en-US" dirty="0" smtClean="0">
                          <a:solidFill>
                            <a:schemeClr val="bg1"/>
                          </a:solidFill>
                        </a:rPr>
                        <a:t>Strategy</a:t>
                      </a:r>
                      <a:endParaRPr lang="en-US" dirty="0">
                        <a:solidFill>
                          <a:schemeClr val="bg1"/>
                        </a:solidFill>
                      </a:endParaRPr>
                    </a:p>
                  </a:txBody>
                  <a:tcPr/>
                </a:tc>
                <a:tc>
                  <a:txBody>
                    <a:bodyPr/>
                    <a:lstStyle/>
                    <a:p>
                      <a:r>
                        <a:rPr lang="en-US" dirty="0" smtClean="0"/>
                        <a:t>Description</a:t>
                      </a:r>
                      <a:endParaRPr lang="en-US" dirty="0"/>
                    </a:p>
                  </a:txBody>
                  <a:tcPr/>
                </a:tc>
              </a:tr>
              <a:tr h="14625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none" dirty="0" smtClean="0">
                          <a:solidFill>
                            <a:srgbClr val="132D4D"/>
                          </a:solidFill>
                          <a:effectLst>
                            <a:outerShdw blurRad="38100" dist="38100" dir="2700000" algn="tl">
                              <a:srgbClr val="000000">
                                <a:alpha val="43137"/>
                              </a:srgbClr>
                            </a:outerShdw>
                          </a:effectLst>
                        </a:rPr>
                        <a:t>Increase Participation in Federal Work-Study Programs</a:t>
                      </a:r>
                      <a:endParaRPr lang="en-US" u="none" dirty="0" smtClean="0"/>
                    </a:p>
                    <a:p>
                      <a:endParaRPr lang="en-US" u="non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32D4D"/>
                          </a:solidFill>
                          <a:effectLst/>
                        </a:rPr>
                        <a:t>There are numerous federal and state programs for which low-income students are eligible, including workforce development, human resource and income-maintenance support.</a:t>
                      </a:r>
                      <a:endParaRPr lang="en-US" dirty="0" smtClean="0"/>
                    </a:p>
                  </a:txBody>
                  <a:tcPr/>
                </a:tc>
              </a:tr>
              <a:tr h="10006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none" dirty="0" smtClean="0">
                          <a:solidFill>
                            <a:schemeClr val="tx1"/>
                          </a:solidFill>
                          <a:effectLst>
                            <a:outerShdw blurRad="38100" dist="38100" dir="2700000" algn="tl">
                              <a:srgbClr val="000000">
                                <a:alpha val="43137"/>
                              </a:srgbClr>
                            </a:outerShdw>
                          </a:effectLst>
                        </a:rPr>
                        <a:t>Financial Aid Disbursement/Awareness</a:t>
                      </a:r>
                      <a:endParaRPr lang="en-US" u="none" dirty="0" smtClean="0">
                        <a:solidFill>
                          <a:schemeClr val="tx1"/>
                        </a:solidFill>
                      </a:endParaRP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32D4D"/>
                          </a:solidFill>
                          <a:effectLst/>
                        </a:rPr>
                        <a:t>Eliminate</a:t>
                      </a:r>
                      <a:r>
                        <a:rPr lang="en-US" sz="1800" baseline="0" dirty="0" smtClean="0">
                          <a:solidFill>
                            <a:srgbClr val="132D4D"/>
                          </a:solidFill>
                          <a:effectLst/>
                        </a:rPr>
                        <a:t> </a:t>
                      </a:r>
                      <a:r>
                        <a:rPr lang="en-US" sz="1800" dirty="0" smtClean="0">
                          <a:solidFill>
                            <a:srgbClr val="132D4D"/>
                          </a:solidFill>
                          <a:effectLst/>
                        </a:rPr>
                        <a:t>length of time to process financial aid. Assign a Financial Aid Mentor to Students by establishing Partnerships with the Financial Aid Office to provide financial aid counseling.</a:t>
                      </a:r>
                      <a:endParaRPr lang="en-US" dirty="0"/>
                    </a:p>
                  </a:txBody>
                  <a:tcPr/>
                </a:tc>
              </a:tr>
              <a:tr h="10850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none" dirty="0" smtClean="0">
                          <a:solidFill>
                            <a:srgbClr val="132D4D"/>
                          </a:solidFill>
                          <a:effectLst>
                            <a:outerShdw blurRad="38100" dist="38100" dir="2700000" algn="tl">
                              <a:srgbClr val="000000">
                                <a:alpha val="43137"/>
                              </a:srgbClr>
                            </a:outerShdw>
                          </a:effectLst>
                        </a:rPr>
                        <a:t>Offer Holistic Student Support</a:t>
                      </a:r>
                      <a:endParaRPr lang="en-US" u="none" dirty="0" smtClean="0"/>
                    </a:p>
                    <a:p>
                      <a:endParaRPr lang="en-US" u="none" dirty="0"/>
                    </a:p>
                  </a:txBody>
                  <a:tcPr/>
                </a:tc>
                <a:tc>
                  <a:txBody>
                    <a:bodyPr/>
                    <a:lstStyle/>
                    <a:p>
                      <a:r>
                        <a:rPr lang="en-US" sz="1800" kern="1200" dirty="0" smtClean="0">
                          <a:solidFill>
                            <a:schemeClr val="dk1"/>
                          </a:solidFill>
                          <a:effectLst/>
                          <a:latin typeface="+mn-lt"/>
                          <a:ea typeface="+mn-ea"/>
                          <a:cs typeface="+mn-cs"/>
                        </a:rPr>
                        <a:t>Include wraparound services such as emergency</a:t>
                      </a:r>
                      <a:r>
                        <a:rPr lang="en-US" sz="1800" kern="1200" baseline="0" dirty="0" smtClean="0">
                          <a:solidFill>
                            <a:schemeClr val="dk1"/>
                          </a:solidFill>
                          <a:effectLst/>
                          <a:latin typeface="+mn-lt"/>
                          <a:ea typeface="+mn-ea"/>
                          <a:cs typeface="+mn-cs"/>
                        </a:rPr>
                        <a:t> assistance, </a:t>
                      </a:r>
                      <a:r>
                        <a:rPr lang="en-US" sz="1800" kern="1200" dirty="0" smtClean="0">
                          <a:solidFill>
                            <a:schemeClr val="dk1"/>
                          </a:solidFill>
                          <a:effectLst/>
                          <a:latin typeface="+mn-lt"/>
                          <a:ea typeface="+mn-ea"/>
                          <a:cs typeface="+mn-cs"/>
                        </a:rPr>
                        <a:t>housing, food pantries, public benefits, and access to health care. </a:t>
                      </a:r>
                      <a:endParaRPr lang="en-US" dirty="0"/>
                    </a:p>
                  </a:txBody>
                  <a:tcPr/>
                </a:tc>
              </a:tr>
              <a:tr h="14625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none" dirty="0" smtClean="0">
                          <a:solidFill>
                            <a:srgbClr val="132D4D"/>
                          </a:solidFill>
                          <a:effectLst>
                            <a:outerShdw blurRad="38100" dist="38100" dir="2700000" algn="tl">
                              <a:srgbClr val="000000">
                                <a:alpha val="43137"/>
                              </a:srgbClr>
                            </a:outerShdw>
                          </a:effectLst>
                        </a:rPr>
                        <a:t>Incorporate Mandatory Financial Training Workshops </a:t>
                      </a:r>
                      <a:r>
                        <a:rPr lang="en-US" sz="1800" b="1" dirty="0" smtClean="0">
                          <a:solidFill>
                            <a:srgbClr val="132D4D"/>
                          </a:solidFill>
                          <a:effectLst>
                            <a:outerShdw blurRad="38100" dist="38100" dir="2700000" algn="tl">
                              <a:srgbClr val="000000">
                                <a:alpha val="43137"/>
                              </a:srgbClr>
                            </a:outerShdw>
                          </a:effectLst>
                        </a:rPr>
                        <a:t>and Financial Literacy Programs.</a:t>
                      </a:r>
                      <a:endParaRPr lang="en-US" u="non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32D4D"/>
                          </a:solidFill>
                          <a:effectLst/>
                        </a:rPr>
                        <a:t>As part of the First-Year Seminar Series,</a:t>
                      </a:r>
                      <a:r>
                        <a:rPr lang="en-US" sz="1800" baseline="0" dirty="0" smtClean="0">
                          <a:solidFill>
                            <a:srgbClr val="132D4D"/>
                          </a:solidFill>
                          <a:effectLst/>
                        </a:rPr>
                        <a:t> assist students with filling out the FAFSA, c</a:t>
                      </a:r>
                      <a:r>
                        <a:rPr lang="en-US" sz="1800" dirty="0" smtClean="0">
                          <a:solidFill>
                            <a:srgbClr val="132D4D"/>
                          </a:solidFill>
                          <a:effectLst/>
                        </a:rPr>
                        <a:t>reating a financial literacy profile,</a:t>
                      </a:r>
                      <a:r>
                        <a:rPr lang="en-US" sz="1800" baseline="0" dirty="0" smtClean="0">
                          <a:solidFill>
                            <a:srgbClr val="132D4D"/>
                          </a:solidFill>
                          <a:effectLst/>
                        </a:rPr>
                        <a:t> </a:t>
                      </a:r>
                      <a:r>
                        <a:rPr lang="en-US" sz="1800" dirty="0" smtClean="0">
                          <a:solidFill>
                            <a:srgbClr val="132D4D"/>
                          </a:solidFill>
                          <a:effectLst/>
                        </a:rPr>
                        <a:t>how to apply for scholarships, effectively balance a budget,</a:t>
                      </a:r>
                      <a:r>
                        <a:rPr lang="en-US" sz="1800" baseline="0" dirty="0" smtClean="0">
                          <a:solidFill>
                            <a:srgbClr val="132D4D"/>
                          </a:solidFill>
                          <a:effectLst/>
                        </a:rPr>
                        <a:t> </a:t>
                      </a:r>
                      <a:r>
                        <a:rPr lang="en-US" sz="1800" baseline="0" dirty="0" err="1" smtClean="0">
                          <a:solidFill>
                            <a:srgbClr val="132D4D"/>
                          </a:solidFill>
                          <a:effectLst/>
                        </a:rPr>
                        <a:t>etc</a:t>
                      </a:r>
                      <a:r>
                        <a:rPr lang="en-US" sz="1800" baseline="0" dirty="0" smtClean="0">
                          <a:solidFill>
                            <a:srgbClr val="132D4D"/>
                          </a:solidFill>
                          <a:effectLst/>
                        </a:rPr>
                        <a:t>…</a:t>
                      </a:r>
                      <a:endParaRPr lang="en-US" dirty="0"/>
                    </a:p>
                  </a:txBody>
                  <a:tcPr/>
                </a:tc>
              </a:tr>
            </a:tbl>
          </a:graphicData>
        </a:graphic>
      </p:graphicFrame>
      <p:sp>
        <p:nvSpPr>
          <p:cNvPr id="8" name="Rectangle 7"/>
          <p:cNvSpPr/>
          <p:nvPr/>
        </p:nvSpPr>
        <p:spPr>
          <a:xfrm>
            <a:off x="997683" y="159520"/>
            <a:ext cx="3200400" cy="584775"/>
          </a:xfrm>
          <a:prstGeom prst="rect">
            <a:avLst/>
          </a:prstGeom>
        </p:spPr>
        <p:txBody>
          <a:bodyPr wrap="square">
            <a:spAutoFit/>
          </a:bodyPr>
          <a:lstStyle/>
          <a:p>
            <a:r>
              <a:rPr lang="en-US" sz="3200" b="1" dirty="0" smtClean="0">
                <a:solidFill>
                  <a:schemeClr val="bg1"/>
                </a:solidFill>
                <a:cs typeface="Aharoni" panose="02010803020104030203" pitchFamily="2" charset="-79"/>
              </a:rPr>
              <a:t>Financial Factor</a:t>
            </a:r>
            <a:endParaRPr lang="en-US" sz="32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851" y="76200"/>
            <a:ext cx="598791" cy="979973"/>
          </a:xfrm>
          <a:prstGeom prst="rect">
            <a:avLst/>
          </a:prstGeom>
        </p:spPr>
      </p:pic>
    </p:spTree>
    <p:extLst>
      <p:ext uri="{BB962C8B-B14F-4D97-AF65-F5344CB8AC3E}">
        <p14:creationId xmlns:p14="http://schemas.microsoft.com/office/powerpoint/2010/main" val="115470915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21199830"/>
              </p:ext>
            </p:extLst>
          </p:nvPr>
        </p:nvGraphicFramePr>
        <p:xfrm>
          <a:off x="457200" y="1600200"/>
          <a:ext cx="8229600" cy="4023360"/>
        </p:xfrm>
        <a:graphic>
          <a:graphicData uri="http://schemas.openxmlformats.org/drawingml/2006/table">
            <a:tbl>
              <a:tblPr firstRow="1" bandRow="1">
                <a:tableStyleId>{5C22544A-7EE6-4342-B048-85BDC9FD1C3A}</a:tableStyleId>
              </a:tblPr>
              <a:tblGrid>
                <a:gridCol w="4114800"/>
                <a:gridCol w="4114800"/>
              </a:tblGrid>
              <a:tr h="381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Strategy</a:t>
                      </a:r>
                    </a:p>
                    <a:p>
                      <a:endParaRPr lang="en-US" dirty="0"/>
                    </a:p>
                  </a:txBody>
                  <a:tcPr/>
                </a:tc>
                <a:tc>
                  <a:txBody>
                    <a:bodyPr/>
                    <a:lstStyle/>
                    <a:p>
                      <a:r>
                        <a:rPr lang="en-US" dirty="0" smtClean="0"/>
                        <a:t>Description</a:t>
                      </a:r>
                      <a:endParaRPr lang="en-US"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none" dirty="0" smtClean="0">
                          <a:solidFill>
                            <a:srgbClr val="132D4D"/>
                          </a:solidFill>
                          <a:effectLst>
                            <a:outerShdw blurRad="38100" dist="38100" dir="2700000" algn="tl">
                              <a:srgbClr val="000000">
                                <a:alpha val="43137"/>
                              </a:srgbClr>
                            </a:outerShdw>
                          </a:effectLst>
                        </a:rPr>
                        <a:t>Textbook Affordability and Textbook Free Degrees</a:t>
                      </a:r>
                      <a:endParaRPr lang="en-US" sz="1800" b="1" dirty="0" smtClean="0">
                        <a:solidFill>
                          <a:srgbClr val="132D4D"/>
                        </a:solidFill>
                        <a:effectLst>
                          <a:outerShdw blurRad="38100" dist="38100" dir="2700000" algn="tl">
                            <a:srgbClr val="000000">
                              <a:alpha val="43137"/>
                            </a:srgbClr>
                          </a:outerShdw>
                        </a:effectLst>
                      </a:endParaRPr>
                    </a:p>
                  </a:txBody>
                  <a:tcPr/>
                </a:tc>
                <a:tc>
                  <a:txBody>
                    <a:bodyPr/>
                    <a:lstStyle/>
                    <a:p>
                      <a:r>
                        <a:rPr lang="en-US" dirty="0" smtClean="0"/>
                        <a:t>Utilize Open Educational</a:t>
                      </a:r>
                      <a:r>
                        <a:rPr lang="en-US" baseline="0" dirty="0" smtClean="0"/>
                        <a:t> Resources to offer free textbook options and/or entire degrees textbook free. </a:t>
                      </a:r>
                      <a:endParaRPr lang="en-US" dirty="0"/>
                    </a:p>
                  </a:txBody>
                  <a:tcPr/>
                </a:tc>
              </a:tr>
              <a:tr h="370840">
                <a:tc>
                  <a:txBody>
                    <a:bodyPr/>
                    <a:lstStyle/>
                    <a:p>
                      <a:r>
                        <a:rPr lang="en-US" b="1" dirty="0" smtClean="0">
                          <a:solidFill>
                            <a:srgbClr val="132D4D"/>
                          </a:solidFill>
                          <a:effectLst>
                            <a:outerShdw blurRad="38100" dist="38100" dir="2700000" algn="tl">
                              <a:srgbClr val="000000">
                                <a:alpha val="43137"/>
                              </a:srgbClr>
                            </a:outerShdw>
                          </a:effectLst>
                        </a:rPr>
                        <a:t>Reduce/Eliminate</a:t>
                      </a:r>
                      <a:r>
                        <a:rPr lang="en-US" b="1" baseline="0" dirty="0" smtClean="0">
                          <a:solidFill>
                            <a:srgbClr val="132D4D"/>
                          </a:solidFill>
                          <a:effectLst>
                            <a:outerShdw blurRad="38100" dist="38100" dir="2700000" algn="tl">
                              <a:srgbClr val="000000">
                                <a:alpha val="43137"/>
                              </a:srgbClr>
                            </a:outerShdw>
                          </a:effectLst>
                        </a:rPr>
                        <a:t> Fees</a:t>
                      </a:r>
                      <a:endParaRPr lang="en-US" b="1" dirty="0">
                        <a:solidFill>
                          <a:srgbClr val="132D4D"/>
                        </a:solidFill>
                        <a:effectLst>
                          <a:outerShdw blurRad="38100" dist="38100" dir="2700000" algn="tl">
                            <a:srgbClr val="000000">
                              <a:alpha val="43137"/>
                            </a:srgbClr>
                          </a:outerShdw>
                        </a:effectLst>
                      </a:endParaRPr>
                    </a:p>
                  </a:txBody>
                  <a:tcPr/>
                </a:tc>
                <a:tc>
                  <a:txBody>
                    <a:bodyPr/>
                    <a:lstStyle/>
                    <a:p>
                      <a:r>
                        <a:rPr lang="en-US" dirty="0" smtClean="0"/>
                        <a:t>Reduce course</a:t>
                      </a:r>
                      <a:r>
                        <a:rPr lang="en-US" baseline="0" dirty="0" smtClean="0"/>
                        <a:t> </a:t>
                      </a:r>
                      <a:r>
                        <a:rPr lang="en-US" dirty="0" smtClean="0"/>
                        <a:t>fees and eliminate</a:t>
                      </a:r>
                      <a:r>
                        <a:rPr lang="en-US" baseline="0" dirty="0" smtClean="0"/>
                        <a:t> extraneous fees for students.</a:t>
                      </a:r>
                      <a:endParaRPr lang="en-US"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132D4D"/>
                          </a:solidFill>
                          <a:effectLst>
                            <a:outerShdw blurRad="38100" dist="38100" dir="2700000" algn="tl">
                              <a:srgbClr val="000000">
                                <a:alpha val="43137"/>
                              </a:srgbClr>
                            </a:outerShdw>
                          </a:effectLst>
                        </a:rPr>
                        <a:t>Scholarship Awareness</a:t>
                      </a:r>
                      <a:endParaRPr lang="en-US" dirty="0"/>
                    </a:p>
                  </a:txBody>
                  <a:tcPr/>
                </a:tc>
                <a:tc>
                  <a:txBody>
                    <a:bodyPr/>
                    <a:lstStyle/>
                    <a:p>
                      <a:r>
                        <a:rPr lang="en-US" dirty="0" smtClean="0"/>
                        <a:t>Many students are unaware of scholarship opportunities. Create</a:t>
                      </a:r>
                      <a:r>
                        <a:rPr lang="en-US" baseline="0" dirty="0" smtClean="0"/>
                        <a:t> awareness through scholarship campaigns, </a:t>
                      </a:r>
                      <a:r>
                        <a:rPr lang="en-US" baseline="0" dirty="0" err="1" smtClean="0"/>
                        <a:t>etc</a:t>
                      </a:r>
                      <a:r>
                        <a:rPr lang="en-US" baseline="0" dirty="0" smtClean="0"/>
                        <a:t>…</a:t>
                      </a:r>
                      <a:endParaRPr lang="en-US"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132D4D"/>
                          </a:solidFill>
                          <a:effectLst>
                            <a:outerShdw blurRad="38100" dist="38100" dir="2700000" algn="tl">
                              <a:srgbClr val="000000">
                                <a:alpha val="43137"/>
                              </a:srgbClr>
                            </a:outerShdw>
                          </a:effectLst>
                        </a:rPr>
                        <a:t>PELL Grant Expansion</a:t>
                      </a:r>
                      <a:endParaRPr lang="en-US" dirty="0"/>
                    </a:p>
                  </a:txBody>
                  <a:tcPr/>
                </a:tc>
                <a:tc>
                  <a:txBody>
                    <a:bodyPr/>
                    <a:lstStyle/>
                    <a:p>
                      <a:r>
                        <a:rPr lang="en-US" dirty="0" smtClean="0"/>
                        <a:t>Continue Expanding Pell</a:t>
                      </a:r>
                      <a:r>
                        <a:rPr lang="en-US" baseline="0" dirty="0" smtClean="0"/>
                        <a:t> Grants for Low-Income Students.</a:t>
                      </a:r>
                      <a:endParaRPr lang="en-US" dirty="0"/>
                    </a:p>
                  </a:txBody>
                  <a:tcPr/>
                </a:tc>
              </a:tr>
            </a:tbl>
          </a:graphicData>
        </a:graphic>
      </p:graphicFrame>
      <p:sp>
        <p:nvSpPr>
          <p:cNvPr id="7" name="Title 6"/>
          <p:cNvSpPr>
            <a:spLocks noGrp="1"/>
          </p:cNvSpPr>
          <p:nvPr>
            <p:ph type="title"/>
          </p:nvPr>
        </p:nvSpPr>
        <p:spPr>
          <a:xfrm>
            <a:off x="-1905000" y="-70887"/>
            <a:ext cx="8229600" cy="1143000"/>
          </a:xfrm>
          <a:prstGeom prst="rect">
            <a:avLst/>
          </a:prstGeom>
        </p:spPr>
        <p:txBody>
          <a:bodyPr wrap="square">
            <a:spAutoFit/>
          </a:bodyPr>
          <a:lstStyle/>
          <a:p>
            <a:r>
              <a:rPr lang="en-US" sz="3200" b="1" dirty="0" smtClean="0">
                <a:solidFill>
                  <a:schemeClr val="bg1"/>
                </a:solidFill>
                <a:cs typeface="Aharoni" panose="02010803020104030203" pitchFamily="2" charset="-79"/>
              </a:rPr>
              <a:t>Financial Factor</a:t>
            </a:r>
            <a:endParaRPr lang="en-US" sz="32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804" y="10627"/>
            <a:ext cx="598791" cy="979973"/>
          </a:xfrm>
          <a:prstGeom prst="rect">
            <a:avLst/>
          </a:prstGeom>
        </p:spPr>
      </p:pic>
    </p:spTree>
    <p:extLst>
      <p:ext uri="{BB962C8B-B14F-4D97-AF65-F5344CB8AC3E}">
        <p14:creationId xmlns:p14="http://schemas.microsoft.com/office/powerpoint/2010/main" val="299212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78302" y="1874837"/>
            <a:ext cx="8229600" cy="4525963"/>
          </a:xfrm>
        </p:spPr>
        <p:txBody>
          <a:bodyPr/>
          <a:lstStyle/>
          <a:p>
            <a:pPr>
              <a:buFont typeface="Wingdings" pitchFamily="2" charset="2"/>
              <a:buNone/>
            </a:pPr>
            <a:r>
              <a:rPr lang="en-US" sz="2400" b="1" i="1" dirty="0"/>
              <a:t>	</a:t>
            </a:r>
            <a:endParaRPr lang="en-US" dirty="0"/>
          </a:p>
        </p:txBody>
      </p:sp>
      <p:sp>
        <p:nvSpPr>
          <p:cNvPr id="8" name="Rectangle 7"/>
          <p:cNvSpPr/>
          <p:nvPr/>
        </p:nvSpPr>
        <p:spPr>
          <a:xfrm>
            <a:off x="997683" y="159520"/>
            <a:ext cx="3200400" cy="584775"/>
          </a:xfrm>
          <a:prstGeom prst="rect">
            <a:avLst/>
          </a:prstGeom>
        </p:spPr>
        <p:txBody>
          <a:bodyPr wrap="square">
            <a:spAutoFit/>
          </a:bodyPr>
          <a:lstStyle/>
          <a:p>
            <a:r>
              <a:rPr lang="en-US" sz="3200" b="1" dirty="0" smtClean="0">
                <a:solidFill>
                  <a:schemeClr val="bg1"/>
                </a:solidFill>
                <a:cs typeface="Aharoni" panose="02010803020104030203" pitchFamily="2" charset="-79"/>
              </a:rPr>
              <a:t>Financial Factor</a:t>
            </a:r>
            <a:endParaRPr lang="en-US" sz="32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215" y="28303"/>
            <a:ext cx="478052" cy="78237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961857853"/>
              </p:ext>
            </p:extLst>
          </p:nvPr>
        </p:nvGraphicFramePr>
        <p:xfrm>
          <a:off x="152400" y="746473"/>
          <a:ext cx="8763000" cy="6202725"/>
        </p:xfrm>
        <a:graphic>
          <a:graphicData uri="http://schemas.openxmlformats.org/drawingml/2006/table">
            <a:tbl>
              <a:tblPr firstRow="1" bandRow="1">
                <a:tableStyleId>{5C22544A-7EE6-4342-B048-85BDC9FD1C3A}</a:tableStyleId>
              </a:tblPr>
              <a:tblGrid>
                <a:gridCol w="8763000"/>
              </a:tblGrid>
              <a:tr h="342560">
                <a:tc>
                  <a:txBody>
                    <a:bodyPr/>
                    <a:lstStyle/>
                    <a:p>
                      <a:r>
                        <a:rPr lang="en-US" dirty="0" smtClean="0"/>
                        <a:t>Examples</a:t>
                      </a:r>
                      <a:endParaRPr lang="en-US" dirty="0"/>
                    </a:p>
                  </a:txBody>
                  <a:tcPr/>
                </a:tc>
              </a:tr>
              <a:tr h="856401">
                <a:tc>
                  <a:txBody>
                    <a:bodyPr/>
                    <a:lstStyle/>
                    <a:p>
                      <a:r>
                        <a:rPr lang="en-US" b="1" dirty="0" smtClean="0"/>
                        <a:t>OER/Emergency Assistance</a:t>
                      </a:r>
                      <a:r>
                        <a:rPr lang="en-US" dirty="0" smtClean="0"/>
                        <a:t>: A total of 61% (17 of 28) Florida colleges provide free access to course textbooks; 54% implement a micro-loan/grant policy to assist students with emergency situations.</a:t>
                      </a:r>
                      <a:endParaRPr lang="en-US" dirty="0"/>
                    </a:p>
                  </a:txBody>
                  <a:tcPr/>
                </a:tc>
              </a:tr>
              <a:tr h="2397922">
                <a:tc>
                  <a:txBody>
                    <a:bodyPr/>
                    <a:lstStyle/>
                    <a:p>
                      <a:r>
                        <a:rPr lang="en-US" b="1" dirty="0" smtClean="0"/>
                        <a:t>Seminole State College of Florida</a:t>
                      </a:r>
                      <a:r>
                        <a:rPr lang="en-US" dirty="0" smtClean="0"/>
                        <a:t>: </a:t>
                      </a:r>
                      <a:r>
                        <a:rPr lang="en-US" sz="1800" b="1" i="0" kern="1200" dirty="0" smtClean="0">
                          <a:solidFill>
                            <a:schemeClr val="dk1"/>
                          </a:solidFill>
                          <a:effectLst/>
                          <a:latin typeface="+mn-lt"/>
                          <a:ea typeface="+mn-ea"/>
                          <a:cs typeface="+mn-cs"/>
                        </a:rPr>
                        <a:t>Destination Graduation </a:t>
                      </a:r>
                      <a:r>
                        <a:rPr lang="en-US" sz="1600" kern="1200" dirty="0" smtClean="0">
                          <a:solidFill>
                            <a:schemeClr val="dk1"/>
                          </a:solidFill>
                          <a:effectLst/>
                          <a:latin typeface="+mn-lt"/>
                          <a:ea typeface="+mn-ea"/>
                          <a:cs typeface="+mn-cs"/>
                        </a:rPr>
                        <a:t>provides emergency assistance to students at risk of dropping out of college for nonacademic reasons. The program specifically targets low-income, first generation and veteran students who have been shown in national research to have an increased risk of dropping or stopping out due to financial and other barriers. Destination Graduation works through leveraging </a:t>
                      </a:r>
                      <a:r>
                        <a:rPr lang="en-US" sz="1600" b="1" kern="1200" dirty="0" smtClean="0">
                          <a:solidFill>
                            <a:schemeClr val="dk1"/>
                          </a:solidFill>
                          <a:effectLst/>
                          <a:latin typeface="+mn-lt"/>
                          <a:ea typeface="+mn-ea"/>
                          <a:cs typeface="+mn-cs"/>
                        </a:rPr>
                        <a:t>Heart of Florida United Way’s 2-1-1 Helpline </a:t>
                      </a:r>
                      <a:r>
                        <a:rPr lang="en-US" sz="1600" kern="1200" dirty="0" smtClean="0">
                          <a:solidFill>
                            <a:schemeClr val="dk1"/>
                          </a:solidFill>
                          <a:effectLst/>
                          <a:latin typeface="+mn-lt"/>
                          <a:ea typeface="+mn-ea"/>
                          <a:cs typeface="+mn-cs"/>
                        </a:rPr>
                        <a:t>to connect students to more than 2,000 community resources and emergency grants. The program is unique in that it embeds a United Way 2-1-1 Intake Specialist and a case manager at multiple Seminole State campuses. Students are able to meet with that representative on campus and receive immediate access to services and support. This includes wraparound services such as housing, food pantries, public benefits, and access to health care. </a:t>
                      </a:r>
                    </a:p>
                  </a:txBody>
                  <a:tcPr/>
                </a:tc>
              </a:tr>
              <a:tr h="2362245">
                <a:tc>
                  <a:txBody>
                    <a:bodyPr/>
                    <a:lstStyle/>
                    <a:p>
                      <a:r>
                        <a:rPr lang="en-US" b="1" dirty="0" smtClean="0"/>
                        <a:t>Santa Fe College</a:t>
                      </a:r>
                      <a:r>
                        <a:rPr lang="en-US" dirty="0" smtClean="0"/>
                        <a:t>: </a:t>
                      </a:r>
                      <a:r>
                        <a:rPr lang="en-US" b="1" dirty="0" smtClean="0"/>
                        <a:t>4-Pronged Financial Aid Campaign </a:t>
                      </a:r>
                      <a:r>
                        <a:rPr lang="en-US" sz="1600" dirty="0" smtClean="0"/>
                        <a:t>(reduce student debt by ensuring progress in academic programs without gaps in financial support; every student with financial aid receives standardized notification which connects them to info that can save them thousands of dollars; students directed to a webpage highlighting cost savings of subsidized loans over unsubsidized; provides option by touch of a button to electronically decline unsubsidized loans or reduce amounts; PT financial literacy position created to help students plan budgets, help those who have defaulted, etc.; Amount of unsubsidized loans declined from $10.1M to $8.3M; Number of students who borrowed dropped from 3,175 – 2,970 as did average amount borrowed).</a:t>
                      </a:r>
                      <a:endParaRPr lang="en-US" sz="1600" dirty="0"/>
                    </a:p>
                  </a:txBody>
                  <a:tcPr/>
                </a:tc>
              </a:tr>
            </a:tbl>
          </a:graphicData>
        </a:graphic>
      </p:graphicFrame>
    </p:spTree>
    <p:extLst>
      <p:ext uri="{BB962C8B-B14F-4D97-AF65-F5344CB8AC3E}">
        <p14:creationId xmlns:p14="http://schemas.microsoft.com/office/powerpoint/2010/main" val="59445226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Pie 3"/>
          <p:cNvSpPr/>
          <p:nvPr/>
        </p:nvSpPr>
        <p:spPr>
          <a:xfrm flipV="1">
            <a:off x="-1752600" y="228600"/>
            <a:ext cx="12572999" cy="12763501"/>
          </a:xfrm>
          <a:prstGeom prst="pie">
            <a:avLst>
              <a:gd name="adj1" fmla="val 3240000"/>
              <a:gd name="adj2" fmla="val 7560000"/>
            </a:avLst>
          </a:prstGeom>
          <a:solidFill>
            <a:srgbClr val="0070C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6">
              <a:alpha val="90000"/>
              <a:hueOff val="0"/>
              <a:satOff val="0"/>
              <a:lumOff val="0"/>
              <a:alphaOff val="-20000"/>
            </a:schemeClr>
          </a:effectRef>
          <a:fontRef idx="minor">
            <a:schemeClr val="lt1"/>
          </a:fontRef>
        </p:style>
      </p:sp>
      <p:sp>
        <p:nvSpPr>
          <p:cNvPr id="8" name="Rectangle 7"/>
          <p:cNvSpPr/>
          <p:nvPr/>
        </p:nvSpPr>
        <p:spPr>
          <a:xfrm>
            <a:off x="685800" y="2590800"/>
            <a:ext cx="8179419"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small" spc="150" dirty="0">
                <a:ln w="11430"/>
                <a:solidFill>
                  <a:srgbClr val="F8F8F8"/>
                </a:solidFill>
                <a:effectLst>
                  <a:outerShdw blurRad="25400" algn="tl" rotWithShape="0">
                    <a:srgbClr val="000000">
                      <a:alpha val="43000"/>
                    </a:srgbClr>
                  </a:outerShdw>
                </a:effectLst>
                <a:latin typeface="Garamond" pitchFamily="18" charset="0"/>
              </a:rPr>
              <a:t>The Friendship Factor</a:t>
            </a:r>
          </a:p>
        </p:txBody>
      </p:sp>
    </p:spTree>
    <p:extLst>
      <p:ext uri="{BB962C8B-B14F-4D97-AF65-F5344CB8AC3E}">
        <p14:creationId xmlns:p14="http://schemas.microsoft.com/office/powerpoint/2010/main" val="17566365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1981200"/>
            <a:ext cx="5364480" cy="4525963"/>
          </a:xfrm>
        </p:spPr>
        <p:txBody>
          <a:bodyPr>
            <a:normAutofit fontScale="92500"/>
          </a:bodyPr>
          <a:lstStyle/>
          <a:p>
            <a:endParaRPr lang="en-US" sz="2400" dirty="0" smtClean="0"/>
          </a:p>
          <a:p>
            <a:r>
              <a:rPr lang="en-US" sz="2400" dirty="0" smtClean="0"/>
              <a:t>The fundamental objective of the Friendship Factor is to </a:t>
            </a:r>
            <a:r>
              <a:rPr lang="en-US" sz="2400" b="1" dirty="0" smtClean="0"/>
              <a:t>promote the imagery of a caring institution </a:t>
            </a:r>
            <a:r>
              <a:rPr lang="en-US" sz="2400" dirty="0" smtClean="0"/>
              <a:t>– a college where all employees, from the president on down to the custodial staff, are collectively concerned about the academic prowess and well-being of its students.</a:t>
            </a:r>
          </a:p>
          <a:p>
            <a:pPr lvl="1"/>
            <a:r>
              <a:rPr lang="en-US" sz="1800" dirty="0" smtClean="0"/>
              <a:t>The goal of the friendship factor is to create </a:t>
            </a:r>
            <a:r>
              <a:rPr lang="en-US" sz="1800" dirty="0"/>
              <a:t>opportunities and experiences between students, faculty, and staff that </a:t>
            </a:r>
            <a:r>
              <a:rPr lang="en-US" sz="1800" b="1" dirty="0"/>
              <a:t>promote</a:t>
            </a:r>
            <a:r>
              <a:rPr lang="en-US" sz="1800" dirty="0"/>
              <a:t> </a:t>
            </a:r>
            <a:r>
              <a:rPr lang="en-US" sz="1800" b="1" dirty="0"/>
              <a:t>positive, caring, and encouraging relationships </a:t>
            </a:r>
            <a:r>
              <a:rPr lang="en-US" sz="1800" dirty="0"/>
              <a:t>for the emotional and academic well-being of students.</a:t>
            </a:r>
          </a:p>
          <a:p>
            <a:endParaRPr lang="en-US" sz="2400" dirty="0"/>
          </a:p>
          <a:p>
            <a:pPr marL="0" indent="0">
              <a:buNone/>
            </a:pPr>
            <a:endParaRPr lang="en-US" dirty="0"/>
          </a:p>
        </p:txBody>
      </p:sp>
      <p:sp>
        <p:nvSpPr>
          <p:cNvPr id="4" name="Title 3"/>
          <p:cNvSpPr>
            <a:spLocks noGrp="1"/>
          </p:cNvSpPr>
          <p:nvPr>
            <p:ph type="title"/>
          </p:nvPr>
        </p:nvSpPr>
        <p:spPr>
          <a:xfrm>
            <a:off x="545428" y="924086"/>
            <a:ext cx="8179420"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small" spc="150" dirty="0">
                <a:ln w="11430"/>
                <a:solidFill>
                  <a:srgbClr val="002060"/>
                </a:solidFill>
                <a:effectLst>
                  <a:outerShdw blurRad="25400" algn="tl" rotWithShape="0">
                    <a:srgbClr val="000000">
                      <a:alpha val="43000"/>
                    </a:srgbClr>
                  </a:outerShdw>
                </a:effectLst>
                <a:latin typeface="Garamond" pitchFamily="18" charset="0"/>
              </a:rPr>
              <a:t>The </a:t>
            </a:r>
            <a:r>
              <a:rPr lang="en-US" sz="5400" b="1" cap="small" spc="150" dirty="0" smtClean="0">
                <a:ln w="11430"/>
                <a:solidFill>
                  <a:srgbClr val="002060"/>
                </a:solidFill>
                <a:effectLst>
                  <a:outerShdw blurRad="25400" algn="tl" rotWithShape="0">
                    <a:srgbClr val="000000">
                      <a:alpha val="43000"/>
                    </a:srgbClr>
                  </a:outerShdw>
                </a:effectLst>
                <a:latin typeface="Garamond" pitchFamily="18" charset="0"/>
              </a:rPr>
              <a:t>Friendship Factor</a:t>
            </a:r>
            <a:endParaRPr lang="en-US" sz="5400" b="1" cap="small" spc="150" dirty="0">
              <a:ln w="11430"/>
              <a:solidFill>
                <a:srgbClr val="002060"/>
              </a:solidFill>
              <a:effectLst>
                <a:outerShdw blurRad="25400" algn="tl" rotWithShape="0">
                  <a:srgbClr val="000000">
                    <a:alpha val="43000"/>
                  </a:srgbClr>
                </a:outerShdw>
              </a:effectLst>
              <a:latin typeface="Garamond"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362200"/>
            <a:ext cx="3311184" cy="2362200"/>
          </a:xfrm>
          <a:prstGeom prst="rect">
            <a:avLst/>
          </a:prstGeom>
        </p:spPr>
      </p:pic>
    </p:spTree>
    <p:extLst>
      <p:ext uri="{BB962C8B-B14F-4D97-AF65-F5344CB8AC3E}">
        <p14:creationId xmlns:p14="http://schemas.microsoft.com/office/powerpoint/2010/main" val="2695269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3200" dirty="0" smtClean="0">
                <a:solidFill>
                  <a:srgbClr val="002060"/>
                </a:solidFill>
              </a:rPr>
              <a:t>Community Colleges and the American Dream</a:t>
            </a:r>
            <a:endParaRPr lang="en-US" sz="3200" dirty="0">
              <a:solidFill>
                <a:srgbClr val="002060"/>
              </a:solidFill>
            </a:endParaRPr>
          </a:p>
        </p:txBody>
      </p:sp>
      <p:sp>
        <p:nvSpPr>
          <p:cNvPr id="3" name="Content Placeholder 2"/>
          <p:cNvSpPr>
            <a:spLocks noGrp="1"/>
          </p:cNvSpPr>
          <p:nvPr>
            <p:ph idx="1"/>
          </p:nvPr>
        </p:nvSpPr>
        <p:spPr>
          <a:xfrm>
            <a:off x="457200" y="1752600"/>
            <a:ext cx="4648200" cy="4373563"/>
          </a:xfrm>
          <a:solidFill>
            <a:srgbClr val="002060"/>
          </a:solidFill>
        </p:spPr>
        <p:txBody>
          <a:bodyPr>
            <a:normAutofit fontScale="92500" lnSpcReduction="20000"/>
          </a:bodyPr>
          <a:lstStyle/>
          <a:p>
            <a:pPr marL="0" marR="0" indent="0" algn="ctr">
              <a:lnSpc>
                <a:spcPct val="115000"/>
              </a:lnSpc>
              <a:spcBef>
                <a:spcPts val="0"/>
              </a:spcBef>
              <a:spcAft>
                <a:spcPts val="1000"/>
              </a:spcAft>
              <a:buNone/>
            </a:pPr>
            <a:endParaRPr lang="en-US" sz="2400" i="1"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1000"/>
              </a:spcAft>
              <a:buNone/>
            </a:pPr>
            <a:r>
              <a:rPr lang="en-US" sz="24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2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Equal opportunity for all persons, to the maximum of their individual abilities and without regard to economic status, race, creed, color, sex, national origin, or ancestry is a major goal of American democracy.  Only an informed, thoughtful, tolerant people can develop and maintain a free society</a:t>
            </a:r>
            <a:r>
              <a:rPr lang="en-US"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2400" baseline="30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dirty="0" smtClean="0">
                <a:solidFill>
                  <a:schemeClr val="bg1"/>
                </a:solidFill>
              </a:rPr>
              <a:t>- </a:t>
            </a:r>
            <a:r>
              <a:rPr lang="en-US" sz="2000" dirty="0">
                <a:solidFill>
                  <a:schemeClr val="bg1"/>
                </a:solidFill>
                <a:latin typeface="Times New Roman" panose="02020603050405020304" pitchFamily="18" charset="0"/>
                <a:ea typeface="Calibri" panose="020F0502020204030204" pitchFamily="34" charset="0"/>
              </a:rPr>
              <a:t>1947 Truman Commission on Higher Education </a:t>
            </a:r>
            <a:endParaRPr lang="en-US" sz="2000" dirty="0">
              <a:solidFill>
                <a:schemeClr val="bg1"/>
              </a:solidFill>
            </a:endParaRPr>
          </a:p>
        </p:txBody>
      </p:sp>
      <p:pic>
        <p:nvPicPr>
          <p:cNvPr id="23554" name="Picture 2" descr="Image result for American Dr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3050" y="2196306"/>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841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78302" y="1874837"/>
            <a:ext cx="8229600" cy="4525963"/>
          </a:xfrm>
        </p:spPr>
        <p:txBody>
          <a:bodyPr/>
          <a:lstStyle/>
          <a:p>
            <a:pPr>
              <a:buFont typeface="Wingdings" pitchFamily="2" charset="2"/>
              <a:buNone/>
            </a:pPr>
            <a:r>
              <a:rPr lang="en-US" sz="2400" b="1" i="1" dirty="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07449904"/>
              </p:ext>
            </p:extLst>
          </p:nvPr>
        </p:nvGraphicFramePr>
        <p:xfrm>
          <a:off x="304800" y="1056173"/>
          <a:ext cx="8763000" cy="4938470"/>
        </p:xfrm>
        <a:graphic>
          <a:graphicData uri="http://schemas.openxmlformats.org/drawingml/2006/table">
            <a:tbl>
              <a:tblPr firstRow="1" bandRow="1">
                <a:tableStyleId>{5C22544A-7EE6-4342-B048-85BDC9FD1C3A}</a:tableStyleId>
              </a:tblPr>
              <a:tblGrid>
                <a:gridCol w="4284133"/>
                <a:gridCol w="4478867"/>
              </a:tblGrid>
              <a:tr h="408072">
                <a:tc>
                  <a:txBody>
                    <a:bodyPr/>
                    <a:lstStyle/>
                    <a:p>
                      <a:r>
                        <a:rPr lang="en-US" dirty="0" smtClean="0">
                          <a:solidFill>
                            <a:schemeClr val="bg1"/>
                          </a:solidFill>
                        </a:rPr>
                        <a:t>Strategy</a:t>
                      </a:r>
                      <a:endParaRPr lang="en-US" dirty="0">
                        <a:solidFill>
                          <a:schemeClr val="bg1"/>
                        </a:solidFill>
                      </a:endParaRPr>
                    </a:p>
                  </a:txBody>
                  <a:tcPr/>
                </a:tc>
                <a:tc>
                  <a:txBody>
                    <a:bodyPr/>
                    <a:lstStyle/>
                    <a:p>
                      <a:r>
                        <a:rPr lang="en-US" dirty="0" smtClean="0"/>
                        <a:t>Description</a:t>
                      </a:r>
                      <a:endParaRPr lang="en-US" dirty="0"/>
                    </a:p>
                  </a:txBody>
                  <a:tcPr/>
                </a:tc>
              </a:tr>
              <a:tr h="22443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none" dirty="0" smtClean="0">
                          <a:solidFill>
                            <a:srgbClr val="132D4D"/>
                          </a:solidFill>
                          <a:effectLst>
                            <a:outerShdw blurRad="38100" dist="38100" dir="2700000" algn="tl">
                              <a:srgbClr val="000000">
                                <a:alpha val="43137"/>
                              </a:srgbClr>
                            </a:outerShdw>
                          </a:effectLst>
                        </a:rPr>
                        <a:t>Initiate</a:t>
                      </a:r>
                      <a:r>
                        <a:rPr lang="en-US" sz="1800" b="1" u="none" baseline="0" dirty="0" smtClean="0">
                          <a:solidFill>
                            <a:srgbClr val="132D4D"/>
                          </a:solidFill>
                          <a:effectLst>
                            <a:outerShdw blurRad="38100" dist="38100" dir="2700000" algn="tl">
                              <a:srgbClr val="000000">
                                <a:alpha val="43137"/>
                              </a:srgbClr>
                            </a:outerShdw>
                          </a:effectLst>
                        </a:rPr>
                        <a:t> Positive First Encounters</a:t>
                      </a:r>
                      <a:endParaRPr lang="en-US" u="none" dirty="0" smtClean="0"/>
                    </a:p>
                    <a:p>
                      <a:endParaRPr lang="en-US" u="non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Before classes start, make a phone call, reach out via text/email/letter, congratulate students on their decision to enroll, invite staff/faculty for a new student “meet and greet/orientation” that provides information and actively engages students.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r>
              <a:tr h="20063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none" dirty="0" smtClean="0">
                          <a:solidFill>
                            <a:schemeClr val="tx1"/>
                          </a:solidFill>
                          <a:effectLst>
                            <a:outerShdw blurRad="38100" dist="38100" dir="2700000" algn="tl">
                              <a:srgbClr val="000000">
                                <a:alpha val="43137"/>
                              </a:srgbClr>
                            </a:outerShdw>
                          </a:effectLst>
                        </a:rPr>
                        <a:t>Redesign</a:t>
                      </a:r>
                      <a:r>
                        <a:rPr lang="en-US" sz="1800" b="1" u="none" baseline="0" dirty="0" smtClean="0">
                          <a:solidFill>
                            <a:schemeClr val="tx1"/>
                          </a:solidFill>
                          <a:effectLst>
                            <a:outerShdw blurRad="38100" dist="38100" dir="2700000" algn="tl">
                              <a:srgbClr val="000000">
                                <a:alpha val="43137"/>
                              </a:srgbClr>
                            </a:outerShdw>
                          </a:effectLst>
                        </a:rPr>
                        <a:t> Advising Services and the Role of the Advisor</a:t>
                      </a:r>
                      <a:endParaRPr lang="en-US" u="none" dirty="0" smtClean="0">
                        <a:solidFill>
                          <a:schemeClr val="tx1"/>
                        </a:solidFill>
                      </a:endParaRP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32D4D"/>
                          </a:solidFill>
                          <a:effectLst/>
                        </a:rPr>
                        <a:t>Help students set goals, stay on track and finish to completion. Advisors are specifically trained as specialists to work with their assigned student so as to provide structured, detailed, and consistent academic, career and life-planning support from the onset of the student’s college experience to post-graduation follow-up. </a:t>
                      </a:r>
                    </a:p>
                  </a:txBody>
                  <a:tcPr/>
                </a:tc>
              </a:tr>
            </a:tbl>
          </a:graphicData>
        </a:graphic>
      </p:graphicFrame>
      <p:sp>
        <p:nvSpPr>
          <p:cNvPr id="8" name="Rectangle 7"/>
          <p:cNvSpPr/>
          <p:nvPr/>
        </p:nvSpPr>
        <p:spPr>
          <a:xfrm>
            <a:off x="1219200" y="62066"/>
            <a:ext cx="3200400" cy="584775"/>
          </a:xfrm>
          <a:prstGeom prst="rect">
            <a:avLst/>
          </a:prstGeom>
        </p:spPr>
        <p:txBody>
          <a:bodyPr wrap="square">
            <a:spAutoFit/>
          </a:bodyPr>
          <a:lstStyle/>
          <a:p>
            <a:r>
              <a:rPr lang="en-US" sz="3200" b="1" dirty="0" smtClean="0">
                <a:solidFill>
                  <a:prstClr val="white"/>
                </a:solidFill>
                <a:cs typeface="Aharoni" panose="02010803020104030203" pitchFamily="2" charset="-79"/>
              </a:rPr>
              <a:t>Friendship </a:t>
            </a:r>
            <a:r>
              <a:rPr lang="en-US" sz="3200" b="1" dirty="0" smtClean="0">
                <a:solidFill>
                  <a:prstClr val="white"/>
                </a:solidFill>
                <a:cs typeface="Aharoni" panose="02010803020104030203" pitchFamily="2" charset="-79"/>
              </a:rPr>
              <a:t>Factor</a:t>
            </a:r>
            <a:endParaRPr lang="en-US" sz="3200" dirty="0">
              <a:solidFill>
                <a:prstClr val="black"/>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49" y="62066"/>
            <a:ext cx="1143000" cy="852334"/>
          </a:xfrm>
          <a:prstGeom prst="rect">
            <a:avLst/>
          </a:prstGeom>
        </p:spPr>
      </p:pic>
    </p:spTree>
    <p:extLst>
      <p:ext uri="{BB962C8B-B14F-4D97-AF65-F5344CB8AC3E}">
        <p14:creationId xmlns:p14="http://schemas.microsoft.com/office/powerpoint/2010/main" val="246785917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78302" y="1874837"/>
            <a:ext cx="8229600" cy="4525963"/>
          </a:xfrm>
        </p:spPr>
        <p:txBody>
          <a:bodyPr/>
          <a:lstStyle/>
          <a:p>
            <a:pPr>
              <a:buFont typeface="Wingdings" pitchFamily="2" charset="2"/>
              <a:buNone/>
            </a:pPr>
            <a:r>
              <a:rPr lang="en-US" sz="2400" b="1" i="1" dirty="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69024202"/>
              </p:ext>
            </p:extLst>
          </p:nvPr>
        </p:nvGraphicFramePr>
        <p:xfrm>
          <a:off x="304800" y="1056173"/>
          <a:ext cx="8305800" cy="5438074"/>
        </p:xfrm>
        <a:graphic>
          <a:graphicData uri="http://schemas.openxmlformats.org/drawingml/2006/table">
            <a:tbl>
              <a:tblPr firstRow="1" bandRow="1">
                <a:tableStyleId>{5C22544A-7EE6-4342-B048-85BDC9FD1C3A}</a:tableStyleId>
              </a:tblPr>
              <a:tblGrid>
                <a:gridCol w="4060613"/>
                <a:gridCol w="4245187"/>
              </a:tblGrid>
              <a:tr h="419675">
                <a:tc>
                  <a:txBody>
                    <a:bodyPr/>
                    <a:lstStyle/>
                    <a:p>
                      <a:r>
                        <a:rPr lang="en-US" dirty="0" smtClean="0">
                          <a:solidFill>
                            <a:schemeClr val="bg1"/>
                          </a:solidFill>
                        </a:rPr>
                        <a:t>Strategy</a:t>
                      </a:r>
                      <a:endParaRPr lang="en-US" dirty="0">
                        <a:solidFill>
                          <a:schemeClr val="bg1"/>
                        </a:solidFill>
                      </a:endParaRPr>
                    </a:p>
                  </a:txBody>
                  <a:tcPr/>
                </a:tc>
                <a:tc>
                  <a:txBody>
                    <a:bodyPr/>
                    <a:lstStyle/>
                    <a:p>
                      <a:r>
                        <a:rPr lang="en-US" dirty="0" smtClean="0"/>
                        <a:t>Description</a:t>
                      </a:r>
                      <a:endParaRPr lang="en-US" dirty="0"/>
                    </a:p>
                  </a:txBody>
                  <a:tcPr/>
                </a:tc>
              </a:tr>
              <a:tr h="22382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none" dirty="0" smtClean="0">
                          <a:solidFill>
                            <a:srgbClr val="132D4D"/>
                          </a:solidFill>
                          <a:effectLst>
                            <a:outerShdw blurRad="38100" dist="38100" dir="2700000" algn="tl">
                              <a:srgbClr val="000000">
                                <a:alpha val="43137"/>
                              </a:srgbClr>
                            </a:outerShdw>
                          </a:effectLst>
                        </a:rPr>
                        <a:t>Learning Communities</a:t>
                      </a:r>
                      <a:endParaRPr lang="en-US" u="none" dirty="0"/>
                    </a:p>
                  </a:txBody>
                  <a:tcPr/>
                </a:tc>
                <a:tc>
                  <a:txBody>
                    <a:bodyPr/>
                    <a:lstStyle/>
                    <a:p>
                      <a:pPr fontAlgn="t"/>
                      <a:r>
                        <a:rPr lang="en-US" sz="1600" b="0" dirty="0" smtClean="0"/>
                        <a:t>Within this model, students participate in courses that are linked and clustered together during a school term around an interdisciplinary theme and enroll as a common cohort of students. Dedicated counselors work with the learning communities and work collaboratively with instructional faculty to assess each student’s progress and challenges. Faculty members are assigned to students to encourage close connections and promote pedagogy of self-reflection and personal narrative in the classroom.</a:t>
                      </a:r>
                      <a:endParaRPr lang="en-US" dirty="0" smtClean="0"/>
                    </a:p>
                  </a:txBody>
                  <a:tcPr/>
                </a:tc>
              </a:tr>
              <a:tr h="20008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none" dirty="0" smtClean="0">
                          <a:solidFill>
                            <a:schemeClr val="tx1"/>
                          </a:solidFill>
                          <a:effectLst>
                            <a:outerShdw blurRad="38100" dist="38100" dir="2700000" algn="tl">
                              <a:srgbClr val="000000">
                                <a:alpha val="43137"/>
                              </a:srgbClr>
                            </a:outerShdw>
                          </a:effectLst>
                        </a:rPr>
                        <a:t>Staff/Faculty</a:t>
                      </a:r>
                      <a:r>
                        <a:rPr lang="en-US" sz="1800" b="1" u="none" baseline="0" dirty="0" smtClean="0">
                          <a:solidFill>
                            <a:schemeClr val="tx1"/>
                          </a:solidFill>
                          <a:effectLst>
                            <a:outerShdw blurRad="38100" dist="38100" dir="2700000" algn="tl">
                              <a:srgbClr val="000000">
                                <a:alpha val="43137"/>
                              </a:srgbClr>
                            </a:outerShdw>
                          </a:effectLst>
                        </a:rPr>
                        <a:t> Mentoring Programs</a:t>
                      </a:r>
                      <a:endParaRPr lang="en-US" u="none" dirty="0" smtClean="0">
                        <a:solidFill>
                          <a:schemeClr val="tx1"/>
                        </a:solidFill>
                      </a:endParaRP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132D4D"/>
                          </a:solidFill>
                          <a:effectLst/>
                        </a:rPr>
                        <a:t>Create mentoring programs aligned to student interests (e.g., Nursing faculty to interested Nursing student)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smtClean="0">
                        <a:solidFill>
                          <a:srgbClr val="132D4D"/>
                        </a:solidFill>
                        <a:effectLst/>
                      </a:endParaRPr>
                    </a:p>
                  </a:txBody>
                  <a:tcPr/>
                </a:tc>
              </a:tr>
            </a:tbl>
          </a:graphicData>
        </a:graphic>
      </p:graphicFrame>
      <p:sp>
        <p:nvSpPr>
          <p:cNvPr id="8" name="Rectangle 7"/>
          <p:cNvSpPr/>
          <p:nvPr/>
        </p:nvSpPr>
        <p:spPr>
          <a:xfrm>
            <a:off x="1219200" y="62066"/>
            <a:ext cx="3200400" cy="584775"/>
          </a:xfrm>
          <a:prstGeom prst="rect">
            <a:avLst/>
          </a:prstGeom>
        </p:spPr>
        <p:txBody>
          <a:bodyPr wrap="square">
            <a:spAutoFit/>
          </a:bodyPr>
          <a:lstStyle/>
          <a:p>
            <a:r>
              <a:rPr lang="en-US" sz="3200" b="1" dirty="0" smtClean="0">
                <a:solidFill>
                  <a:prstClr val="white"/>
                </a:solidFill>
                <a:cs typeface="Aharoni" panose="02010803020104030203" pitchFamily="2" charset="-79"/>
              </a:rPr>
              <a:t>Friendship Factor</a:t>
            </a:r>
            <a:endParaRPr lang="en-US" sz="3200" dirty="0">
              <a:solidFill>
                <a:prstClr val="black"/>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49" y="62066"/>
            <a:ext cx="1143000" cy="852334"/>
          </a:xfrm>
          <a:prstGeom prst="rect">
            <a:avLst/>
          </a:prstGeom>
        </p:spPr>
      </p:pic>
    </p:spTree>
    <p:extLst>
      <p:ext uri="{BB962C8B-B14F-4D97-AF65-F5344CB8AC3E}">
        <p14:creationId xmlns:p14="http://schemas.microsoft.com/office/powerpoint/2010/main" val="4287025440"/>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78302" y="1874837"/>
            <a:ext cx="8229600" cy="4525963"/>
          </a:xfrm>
        </p:spPr>
        <p:txBody>
          <a:bodyPr/>
          <a:lstStyle/>
          <a:p>
            <a:pPr>
              <a:buFont typeface="Wingdings" pitchFamily="2" charset="2"/>
              <a:buNone/>
            </a:pPr>
            <a:r>
              <a:rPr lang="en-US" sz="2400" b="1" i="1" dirty="0"/>
              <a:t>	</a:t>
            </a:r>
            <a:endParaRPr lang="en-US" dirty="0"/>
          </a:p>
        </p:txBody>
      </p:sp>
      <p:sp>
        <p:nvSpPr>
          <p:cNvPr id="8" name="Rectangle 7"/>
          <p:cNvSpPr/>
          <p:nvPr/>
        </p:nvSpPr>
        <p:spPr>
          <a:xfrm>
            <a:off x="304800" y="13063"/>
            <a:ext cx="3200400" cy="584775"/>
          </a:xfrm>
          <a:prstGeom prst="rect">
            <a:avLst/>
          </a:prstGeom>
        </p:spPr>
        <p:txBody>
          <a:bodyPr wrap="square">
            <a:spAutoFit/>
          </a:bodyPr>
          <a:lstStyle/>
          <a:p>
            <a:r>
              <a:rPr lang="en-US" sz="3200" b="1" dirty="0" smtClean="0">
                <a:solidFill>
                  <a:prstClr val="white"/>
                </a:solidFill>
                <a:cs typeface="Aharoni" panose="02010803020104030203" pitchFamily="2" charset="-79"/>
              </a:rPr>
              <a:t>Friendship </a:t>
            </a:r>
            <a:r>
              <a:rPr lang="en-US" sz="3200" b="1" dirty="0" smtClean="0">
                <a:solidFill>
                  <a:prstClr val="white"/>
                </a:solidFill>
                <a:cs typeface="Aharoni" panose="02010803020104030203" pitchFamily="2" charset="-79"/>
              </a:rPr>
              <a:t>Factor</a:t>
            </a:r>
            <a:endParaRPr lang="en-US" sz="3200"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99564643"/>
              </p:ext>
            </p:extLst>
          </p:nvPr>
        </p:nvGraphicFramePr>
        <p:xfrm>
          <a:off x="228600" y="990600"/>
          <a:ext cx="8763000" cy="5761008"/>
        </p:xfrm>
        <a:graphic>
          <a:graphicData uri="http://schemas.openxmlformats.org/drawingml/2006/table">
            <a:tbl>
              <a:tblPr firstRow="1" bandRow="1">
                <a:tableStyleId>{5C22544A-7EE6-4342-B048-85BDC9FD1C3A}</a:tableStyleId>
              </a:tblPr>
              <a:tblGrid>
                <a:gridCol w="8763000"/>
              </a:tblGrid>
              <a:tr h="289977">
                <a:tc>
                  <a:txBody>
                    <a:bodyPr/>
                    <a:lstStyle/>
                    <a:p>
                      <a:r>
                        <a:rPr lang="en-US" dirty="0" smtClean="0"/>
                        <a:t>Examples</a:t>
                      </a:r>
                      <a:endParaRPr lang="en-US" dirty="0"/>
                    </a:p>
                  </a:txBody>
                  <a:tcPr/>
                </a:tc>
              </a:tr>
              <a:tr h="714156">
                <a:tc>
                  <a:txBody>
                    <a:bodyPr/>
                    <a:lstStyle/>
                    <a:p>
                      <a:r>
                        <a:rPr lang="en-US" b="1" dirty="0" smtClean="0"/>
                        <a:t>Student Success/Mandatory Orientation</a:t>
                      </a:r>
                      <a:r>
                        <a:rPr lang="en-US" dirty="0" smtClean="0"/>
                        <a:t>: 96% of colleges require mandatory First-Time-In-College orientation. 57% of colleges require students to take a student success course.</a:t>
                      </a:r>
                      <a:endParaRPr lang="en-US" dirty="0"/>
                    </a:p>
                  </a:txBody>
                  <a:tcPr/>
                </a:tc>
              </a:tr>
              <a:tr h="12978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Valencia College</a:t>
                      </a:r>
                      <a:r>
                        <a:rPr lang="en-US" dirty="0" smtClean="0"/>
                        <a:t>: </a:t>
                      </a:r>
                      <a:r>
                        <a:rPr lang="en-US" b="1" dirty="0" smtClean="0"/>
                        <a:t>The New Student Experience. </a:t>
                      </a:r>
                      <a:r>
                        <a:rPr lang="en-US" b="0" dirty="0" smtClean="0"/>
                        <a:t>Focuses on 4 major areas that provide a consistent, yet adaptive and personal experience for the first college year: orientation, common curricular experience, co-curricular engagement, and progression to degree readiness).</a:t>
                      </a:r>
                    </a:p>
                  </a:txBody>
                  <a:tcPr/>
                </a:tc>
              </a:tr>
              <a:tr h="1999639">
                <a:tc>
                  <a:txBody>
                    <a:bodyPr/>
                    <a:lstStyle/>
                    <a:p>
                      <a:pPr lvl="0"/>
                      <a:r>
                        <a:rPr lang="en-US" b="1" dirty="0" smtClean="0"/>
                        <a:t>Broward College</a:t>
                      </a:r>
                      <a:r>
                        <a:rPr lang="en-US" dirty="0" smtClean="0"/>
                        <a:t>: </a:t>
                      </a:r>
                      <a:r>
                        <a:rPr lang="en-US" b="1" dirty="0" smtClean="0"/>
                        <a:t>The Seahawk Summer Academy </a:t>
                      </a:r>
                      <a:r>
                        <a:rPr lang="en-US" dirty="0" smtClean="0"/>
                        <a:t>(SSA) is an innovative Summer Bridge program designed for First-Time in College (FTIC) students. Unlike other summer bridge programs, the Seahawk Summer Academy is a contextualized learning community implemented at-scale. In these contextualized Learning Communities, students engage in blended activities and assignments developed by both faculty for the purposes of the Academy experience. </a:t>
                      </a:r>
                      <a:r>
                        <a:rPr lang="en-US" sz="1800" kern="1200" dirty="0" smtClean="0">
                          <a:solidFill>
                            <a:schemeClr val="dk1"/>
                          </a:solidFill>
                          <a:effectLst/>
                          <a:latin typeface="+mn-lt"/>
                          <a:ea typeface="+mn-ea"/>
                          <a:cs typeface="+mn-cs"/>
                        </a:rPr>
                        <a:t>During their own special closing ceremony, where students were encouraged to bring their families, students were “officially” welcome into their pathway. As they walked across the stage to receive their certificate of completion, they were greeted and welcome by either a dean, and associate dean or a faculty from that pathway community. They now not just belonged to Broward College, but to their very own Pathway community. </a:t>
                      </a:r>
                    </a:p>
                    <a:p>
                      <a:endParaRPr lang="en-US" b="0" dirty="0"/>
                    </a:p>
                  </a:txBody>
                  <a:tcPr/>
                </a:tc>
              </a:tr>
            </a:tbl>
          </a:graphicData>
        </a:graphic>
      </p:graphicFrame>
    </p:spTree>
    <p:extLst>
      <p:ext uri="{BB962C8B-B14F-4D97-AF65-F5344CB8AC3E}">
        <p14:creationId xmlns:p14="http://schemas.microsoft.com/office/powerpoint/2010/main" val="177573299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Pie 3"/>
          <p:cNvSpPr/>
          <p:nvPr/>
        </p:nvSpPr>
        <p:spPr>
          <a:xfrm flipV="1">
            <a:off x="-1752600" y="228600"/>
            <a:ext cx="12572999" cy="12763501"/>
          </a:xfrm>
          <a:prstGeom prst="pie">
            <a:avLst>
              <a:gd name="adj1" fmla="val 3240000"/>
              <a:gd name="adj2" fmla="val 7560000"/>
            </a:avLst>
          </a:prstGeom>
          <a:solidFill>
            <a:srgbClr val="7030A0"/>
          </a:solidFill>
          <a:ln>
            <a:solidFill>
              <a:schemeClr val="bg1"/>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6">
              <a:alpha val="90000"/>
              <a:hueOff val="0"/>
              <a:satOff val="0"/>
              <a:lumOff val="0"/>
              <a:alphaOff val="-20000"/>
            </a:schemeClr>
          </a:effectRef>
          <a:fontRef idx="minor">
            <a:schemeClr val="lt1"/>
          </a:fontRef>
        </p:style>
      </p:sp>
      <p:sp>
        <p:nvSpPr>
          <p:cNvPr id="8" name="Rectangle 7"/>
          <p:cNvSpPr/>
          <p:nvPr/>
        </p:nvSpPr>
        <p:spPr>
          <a:xfrm>
            <a:off x="1066800" y="2667000"/>
            <a:ext cx="711015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small" spc="150" dirty="0">
                <a:ln w="11430"/>
                <a:solidFill>
                  <a:srgbClr val="F8F8F8"/>
                </a:solidFill>
                <a:effectLst>
                  <a:outerShdw blurRad="25400" algn="tl" rotWithShape="0">
                    <a:srgbClr val="000000">
                      <a:alpha val="43000"/>
                    </a:srgbClr>
                  </a:outerShdw>
                </a:effectLst>
                <a:latin typeface="Garamond" pitchFamily="18" charset="0"/>
              </a:rPr>
              <a:t>The Faculty Factor</a:t>
            </a:r>
          </a:p>
        </p:txBody>
      </p:sp>
    </p:spTree>
    <p:extLst>
      <p:ext uri="{BB962C8B-B14F-4D97-AF65-F5344CB8AC3E}">
        <p14:creationId xmlns:p14="http://schemas.microsoft.com/office/powerpoint/2010/main" val="3401032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1981200"/>
            <a:ext cx="5364480" cy="4525963"/>
          </a:xfrm>
        </p:spPr>
        <p:txBody>
          <a:bodyPr>
            <a:normAutofit/>
          </a:bodyPr>
          <a:lstStyle/>
          <a:p>
            <a:r>
              <a:rPr lang="en-US" sz="2400" dirty="0" smtClean="0"/>
              <a:t>Research </a:t>
            </a:r>
            <a:r>
              <a:rPr lang="en-US" sz="2400" dirty="0"/>
              <a:t>has shown that students who interact frequently with faculty members are more likely than any other students to express satisfaction with all aspects of their institutional experience, including student friendships, variety of courses, intellectual environment, and even the administration of the institution.</a:t>
            </a:r>
          </a:p>
          <a:p>
            <a:pPr marL="0" indent="0">
              <a:buNone/>
            </a:pPr>
            <a:endParaRPr lang="en-US" sz="2400" dirty="0"/>
          </a:p>
          <a:p>
            <a:pPr marL="0" indent="0">
              <a:buNone/>
            </a:pPr>
            <a:endParaRPr lang="en-US" dirty="0"/>
          </a:p>
        </p:txBody>
      </p:sp>
      <p:sp>
        <p:nvSpPr>
          <p:cNvPr id="4" name="Title 3"/>
          <p:cNvSpPr>
            <a:spLocks noGrp="1"/>
          </p:cNvSpPr>
          <p:nvPr>
            <p:ph type="title"/>
          </p:nvPr>
        </p:nvSpPr>
        <p:spPr>
          <a:xfrm>
            <a:off x="1080063" y="924086"/>
            <a:ext cx="711015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small" spc="150" dirty="0">
                <a:ln w="11430"/>
                <a:solidFill>
                  <a:srgbClr val="002060"/>
                </a:solidFill>
                <a:effectLst>
                  <a:outerShdw blurRad="25400" algn="tl" rotWithShape="0">
                    <a:srgbClr val="000000">
                      <a:alpha val="43000"/>
                    </a:srgbClr>
                  </a:outerShdw>
                </a:effectLst>
                <a:latin typeface="Garamond" pitchFamily="18" charset="0"/>
              </a:rPr>
              <a:t>The </a:t>
            </a:r>
            <a:r>
              <a:rPr lang="en-US" sz="5400" b="1" cap="small" spc="150" dirty="0" smtClean="0">
                <a:ln w="11430"/>
                <a:solidFill>
                  <a:srgbClr val="002060"/>
                </a:solidFill>
                <a:effectLst>
                  <a:outerShdw blurRad="25400" algn="tl" rotWithShape="0">
                    <a:srgbClr val="000000">
                      <a:alpha val="43000"/>
                    </a:srgbClr>
                  </a:outerShdw>
                </a:effectLst>
                <a:latin typeface="Garamond" pitchFamily="18" charset="0"/>
              </a:rPr>
              <a:t>Faculty Factor</a:t>
            </a:r>
            <a:endParaRPr lang="en-US" sz="5400" b="1" cap="small" spc="150" dirty="0">
              <a:ln w="11430"/>
              <a:solidFill>
                <a:srgbClr val="002060"/>
              </a:solidFill>
              <a:effectLst>
                <a:outerShdw blurRad="25400" algn="tl" rotWithShape="0">
                  <a:srgbClr val="000000">
                    <a:alpha val="43000"/>
                  </a:srgbClr>
                </a:outerShdw>
              </a:effectLst>
              <a:latin typeface="Garamond"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590800"/>
            <a:ext cx="3581400" cy="2387600"/>
          </a:xfrm>
          <a:prstGeom prst="rect">
            <a:avLst/>
          </a:prstGeom>
        </p:spPr>
      </p:pic>
    </p:spTree>
    <p:extLst>
      <p:ext uri="{BB962C8B-B14F-4D97-AF65-F5344CB8AC3E}">
        <p14:creationId xmlns:p14="http://schemas.microsoft.com/office/powerpoint/2010/main" val="3022078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78302" y="1874837"/>
            <a:ext cx="8229600" cy="4525963"/>
          </a:xfrm>
        </p:spPr>
        <p:txBody>
          <a:bodyPr/>
          <a:lstStyle/>
          <a:p>
            <a:pPr>
              <a:buFont typeface="Wingdings" pitchFamily="2" charset="2"/>
              <a:buNone/>
            </a:pPr>
            <a:r>
              <a:rPr lang="en-US" sz="2400" b="1" i="1" dirty="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2703678"/>
              </p:ext>
            </p:extLst>
          </p:nvPr>
        </p:nvGraphicFramePr>
        <p:xfrm>
          <a:off x="304800" y="1056173"/>
          <a:ext cx="8763000" cy="5528712"/>
        </p:xfrm>
        <a:graphic>
          <a:graphicData uri="http://schemas.openxmlformats.org/drawingml/2006/table">
            <a:tbl>
              <a:tblPr firstRow="1" bandRow="1">
                <a:tableStyleId>{5C22544A-7EE6-4342-B048-85BDC9FD1C3A}</a:tableStyleId>
              </a:tblPr>
              <a:tblGrid>
                <a:gridCol w="3352800"/>
                <a:gridCol w="5410200"/>
              </a:tblGrid>
              <a:tr h="408072">
                <a:tc>
                  <a:txBody>
                    <a:bodyPr/>
                    <a:lstStyle/>
                    <a:p>
                      <a:r>
                        <a:rPr lang="en-US" dirty="0" smtClean="0">
                          <a:solidFill>
                            <a:schemeClr val="bg1"/>
                          </a:solidFill>
                        </a:rPr>
                        <a:t>Strategy</a:t>
                      </a:r>
                      <a:endParaRPr lang="en-US" dirty="0">
                        <a:solidFill>
                          <a:schemeClr val="bg1"/>
                        </a:solidFill>
                      </a:endParaRPr>
                    </a:p>
                  </a:txBody>
                  <a:tcPr/>
                </a:tc>
                <a:tc>
                  <a:txBody>
                    <a:bodyPr/>
                    <a:lstStyle/>
                    <a:p>
                      <a:r>
                        <a:rPr lang="en-US" dirty="0" smtClean="0"/>
                        <a:t>Description</a:t>
                      </a:r>
                      <a:endParaRPr lang="en-US" dirty="0"/>
                    </a:p>
                  </a:txBody>
                  <a:tcPr/>
                </a:tc>
              </a:tr>
              <a:tr h="22443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none" dirty="0" smtClean="0">
                          <a:solidFill>
                            <a:schemeClr val="tx1"/>
                          </a:solidFill>
                          <a:effectLst>
                            <a:outerShdw blurRad="38100" dist="38100" dir="2700000" algn="tl">
                              <a:srgbClr val="000000">
                                <a:alpha val="43137"/>
                              </a:srgbClr>
                            </a:outerShdw>
                          </a:effectLst>
                        </a:rPr>
                        <a:t>Mandate Interactive Faculty Development Seminars</a:t>
                      </a:r>
                      <a:endParaRPr lang="en-US" u="none" dirty="0" smtClean="0"/>
                    </a:p>
                    <a:p>
                      <a:endParaRPr lang="en-US" u="non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Provide faculty (both full-time and part-time) an effective professional development opportunity annually, with a proposed two to three-day Summer Institute that facilitates faculty development and offers training in methods for teaching integrated learning communities with a focus on developmental to college-level courses.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r>
              <a:tr h="20063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none" dirty="0" smtClean="0">
                          <a:solidFill>
                            <a:schemeClr val="tx1"/>
                          </a:solidFill>
                        </a:rPr>
                        <a:t>Embrace a Culturally</a:t>
                      </a:r>
                      <a:r>
                        <a:rPr lang="en-US" b="1" u="none" baseline="0" dirty="0" smtClean="0">
                          <a:solidFill>
                            <a:schemeClr val="tx1"/>
                          </a:solidFill>
                        </a:rPr>
                        <a:t> Relevant Curriculum</a:t>
                      </a:r>
                      <a:endParaRPr lang="en-US" b="1" u="none" dirty="0" smtClean="0">
                        <a:solidFill>
                          <a:schemeClr val="tx1"/>
                        </a:solidFill>
                      </a:endParaRP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32D4D"/>
                          </a:solidFill>
                          <a:effectLst/>
                        </a:rPr>
                        <a:t>Faculty are encouraged to reflect upon the critical components to helping students achieve in the classroom by affirming: 1) Respect for the diversity of minority and impoverished communities, 2) Curriculum that recognizes the importance of cultural traditions and histories, 3) Assignments that connect course readings to students’ personal, familial, and community experiences, and, 4) Use of the “Friendship Factor” to build peer support networks within and outside of the classroom. </a:t>
                      </a:r>
                    </a:p>
                  </a:txBody>
                  <a:tcPr/>
                </a:tc>
              </a:tr>
            </a:tbl>
          </a:graphicData>
        </a:graphic>
      </p:graphicFrame>
      <p:sp>
        <p:nvSpPr>
          <p:cNvPr id="8" name="Rectangle 7"/>
          <p:cNvSpPr/>
          <p:nvPr/>
        </p:nvSpPr>
        <p:spPr>
          <a:xfrm>
            <a:off x="1219200" y="62066"/>
            <a:ext cx="3200400" cy="584775"/>
          </a:xfrm>
          <a:prstGeom prst="rect">
            <a:avLst/>
          </a:prstGeom>
        </p:spPr>
        <p:txBody>
          <a:bodyPr wrap="square">
            <a:spAutoFit/>
          </a:bodyPr>
          <a:lstStyle/>
          <a:p>
            <a:r>
              <a:rPr lang="en-US" sz="3200" b="1" dirty="0" smtClean="0">
                <a:solidFill>
                  <a:prstClr val="white"/>
                </a:solidFill>
                <a:cs typeface="Aharoni" panose="02010803020104030203" pitchFamily="2" charset="-79"/>
              </a:rPr>
              <a:t>Faculty </a:t>
            </a:r>
            <a:r>
              <a:rPr lang="en-US" sz="3200" b="1" dirty="0" smtClean="0">
                <a:solidFill>
                  <a:prstClr val="white"/>
                </a:solidFill>
                <a:cs typeface="Aharoni" panose="02010803020104030203" pitchFamily="2" charset="-79"/>
              </a:rPr>
              <a:t>Factor</a:t>
            </a:r>
            <a:endParaRPr lang="en-US" sz="3200" dirty="0">
              <a:solidFill>
                <a:prstClr val="black"/>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7143" r="35714"/>
          <a:stretch/>
        </p:blipFill>
        <p:spPr>
          <a:xfrm>
            <a:off x="228600" y="0"/>
            <a:ext cx="990600" cy="1066800"/>
          </a:xfrm>
          <a:prstGeom prst="rect">
            <a:avLst/>
          </a:prstGeom>
        </p:spPr>
      </p:pic>
    </p:spTree>
    <p:extLst>
      <p:ext uri="{BB962C8B-B14F-4D97-AF65-F5344CB8AC3E}">
        <p14:creationId xmlns:p14="http://schemas.microsoft.com/office/powerpoint/2010/main" val="8373898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78302" y="1874837"/>
            <a:ext cx="8229600" cy="4525963"/>
          </a:xfrm>
        </p:spPr>
        <p:txBody>
          <a:bodyPr/>
          <a:lstStyle/>
          <a:p>
            <a:pPr>
              <a:buFont typeface="Wingdings" pitchFamily="2" charset="2"/>
              <a:buNone/>
            </a:pPr>
            <a:r>
              <a:rPr lang="en-US" sz="2400" b="1" i="1" dirty="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94687370"/>
              </p:ext>
            </p:extLst>
          </p:nvPr>
        </p:nvGraphicFramePr>
        <p:xfrm>
          <a:off x="304800" y="1056173"/>
          <a:ext cx="8763000" cy="4658826"/>
        </p:xfrm>
        <a:graphic>
          <a:graphicData uri="http://schemas.openxmlformats.org/drawingml/2006/table">
            <a:tbl>
              <a:tblPr firstRow="1" bandRow="1">
                <a:tableStyleId>{5C22544A-7EE6-4342-B048-85BDC9FD1C3A}</a:tableStyleId>
              </a:tblPr>
              <a:tblGrid>
                <a:gridCol w="3352800"/>
                <a:gridCol w="5410200"/>
              </a:tblGrid>
              <a:tr h="408072">
                <a:tc>
                  <a:txBody>
                    <a:bodyPr/>
                    <a:lstStyle/>
                    <a:p>
                      <a:r>
                        <a:rPr lang="en-US" dirty="0" smtClean="0">
                          <a:solidFill>
                            <a:schemeClr val="bg1"/>
                          </a:solidFill>
                        </a:rPr>
                        <a:t>Strategy</a:t>
                      </a:r>
                      <a:endParaRPr lang="en-US" dirty="0">
                        <a:solidFill>
                          <a:schemeClr val="bg1"/>
                        </a:solidFill>
                      </a:endParaRPr>
                    </a:p>
                  </a:txBody>
                  <a:tcPr/>
                </a:tc>
                <a:tc>
                  <a:txBody>
                    <a:bodyPr/>
                    <a:lstStyle/>
                    <a:p>
                      <a:r>
                        <a:rPr lang="en-US" dirty="0" smtClean="0"/>
                        <a:t>Description</a:t>
                      </a:r>
                      <a:endParaRPr lang="en-US" dirty="0"/>
                    </a:p>
                  </a:txBody>
                  <a:tcPr/>
                </a:tc>
              </a:tr>
              <a:tr h="22443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none" dirty="0" smtClean="0">
                          <a:solidFill>
                            <a:schemeClr val="tx1"/>
                          </a:solidFill>
                          <a:effectLst>
                            <a:outerShdw blurRad="38100" dist="38100" dir="2700000" algn="tl">
                              <a:srgbClr val="000000">
                                <a:alpha val="43137"/>
                              </a:srgbClr>
                            </a:outerShdw>
                          </a:effectLst>
                        </a:rPr>
                        <a:t>Tap into Students’ Multiple</a:t>
                      </a:r>
                      <a:r>
                        <a:rPr lang="en-US" sz="1800" b="1" u="none" baseline="0" dirty="0" smtClean="0">
                          <a:solidFill>
                            <a:schemeClr val="tx1"/>
                          </a:solidFill>
                          <a:effectLst>
                            <a:outerShdw blurRad="38100" dist="38100" dir="2700000" algn="tl">
                              <a:srgbClr val="000000">
                                <a:alpha val="43137"/>
                              </a:srgbClr>
                            </a:outerShdw>
                          </a:effectLst>
                        </a:rPr>
                        <a:t> Intelligences</a:t>
                      </a:r>
                      <a:endParaRPr lang="en-US" u="none" dirty="0" smtClean="0"/>
                    </a:p>
                    <a:p>
                      <a:endParaRPr lang="en-US" u="non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Assess student learning gains, based upon the multiple intelligences approach, by recognizing the individual potential of each student. Allow students to exercise their talents by participating in internship opportunities within the community, which may lead to potential future employment prospects.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r>
              <a:tr h="20063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none" dirty="0" smtClean="0">
                          <a:solidFill>
                            <a:schemeClr val="tx1"/>
                          </a:solidFill>
                        </a:rPr>
                        <a:t>Understand Student Needs</a:t>
                      </a:r>
                      <a:r>
                        <a:rPr lang="en-US" b="1" u="none" baseline="0" dirty="0" smtClean="0">
                          <a:solidFill>
                            <a:schemeClr val="tx1"/>
                          </a:solidFill>
                        </a:rPr>
                        <a:t> and Cultural Differences</a:t>
                      </a:r>
                      <a:endParaRPr lang="en-US" b="1" u="none" dirty="0" smtClean="0">
                        <a:solidFill>
                          <a:schemeClr val="tx1"/>
                        </a:solidFill>
                      </a:endParaRP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32D4D"/>
                          </a:solidFill>
                          <a:effectLst/>
                        </a:rPr>
                        <a:t>Understand</a:t>
                      </a:r>
                      <a:r>
                        <a:rPr lang="en-US" sz="1800" baseline="0" dirty="0" smtClean="0">
                          <a:solidFill>
                            <a:srgbClr val="132D4D"/>
                          </a:solidFill>
                          <a:effectLst/>
                        </a:rPr>
                        <a:t> the framework from which students enter your classroom. </a:t>
                      </a:r>
                      <a:endParaRPr lang="en-US" sz="1800" dirty="0" smtClean="0">
                        <a:solidFill>
                          <a:srgbClr val="132D4D"/>
                        </a:solidFill>
                        <a:effectLst/>
                      </a:endParaRPr>
                    </a:p>
                  </a:txBody>
                  <a:tcPr/>
                </a:tc>
              </a:tr>
            </a:tbl>
          </a:graphicData>
        </a:graphic>
      </p:graphicFrame>
      <p:sp>
        <p:nvSpPr>
          <p:cNvPr id="8" name="Rectangle 7"/>
          <p:cNvSpPr/>
          <p:nvPr/>
        </p:nvSpPr>
        <p:spPr>
          <a:xfrm>
            <a:off x="1219200" y="62066"/>
            <a:ext cx="3200400" cy="584775"/>
          </a:xfrm>
          <a:prstGeom prst="rect">
            <a:avLst/>
          </a:prstGeom>
        </p:spPr>
        <p:txBody>
          <a:bodyPr wrap="square">
            <a:spAutoFit/>
          </a:bodyPr>
          <a:lstStyle/>
          <a:p>
            <a:r>
              <a:rPr lang="en-US" sz="3200" b="1" dirty="0" smtClean="0">
                <a:solidFill>
                  <a:prstClr val="white"/>
                </a:solidFill>
                <a:cs typeface="Aharoni" panose="02010803020104030203" pitchFamily="2" charset="-79"/>
              </a:rPr>
              <a:t>Faculty Factor</a:t>
            </a:r>
            <a:endParaRPr lang="en-US" sz="3200" dirty="0">
              <a:solidFill>
                <a:prstClr val="black"/>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7143" r="35714"/>
          <a:stretch/>
        </p:blipFill>
        <p:spPr>
          <a:xfrm>
            <a:off x="228600" y="0"/>
            <a:ext cx="990600" cy="1066800"/>
          </a:xfrm>
          <a:prstGeom prst="rect">
            <a:avLst/>
          </a:prstGeom>
        </p:spPr>
      </p:pic>
    </p:spTree>
    <p:extLst>
      <p:ext uri="{BB962C8B-B14F-4D97-AF65-F5344CB8AC3E}">
        <p14:creationId xmlns:p14="http://schemas.microsoft.com/office/powerpoint/2010/main" val="343653567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78302" y="1874837"/>
            <a:ext cx="8229600" cy="4525963"/>
          </a:xfrm>
        </p:spPr>
        <p:txBody>
          <a:bodyPr/>
          <a:lstStyle/>
          <a:p>
            <a:pPr>
              <a:buFont typeface="Wingdings" pitchFamily="2" charset="2"/>
              <a:buNone/>
            </a:pPr>
            <a:r>
              <a:rPr lang="en-US" sz="2400" b="1" i="1" dirty="0"/>
              <a:t>	</a:t>
            </a:r>
            <a:endParaRPr lang="en-US" dirty="0"/>
          </a:p>
        </p:txBody>
      </p:sp>
      <p:sp>
        <p:nvSpPr>
          <p:cNvPr id="8" name="Rectangle 7"/>
          <p:cNvSpPr/>
          <p:nvPr/>
        </p:nvSpPr>
        <p:spPr>
          <a:xfrm>
            <a:off x="304800" y="13063"/>
            <a:ext cx="3200400" cy="584775"/>
          </a:xfrm>
          <a:prstGeom prst="rect">
            <a:avLst/>
          </a:prstGeom>
        </p:spPr>
        <p:txBody>
          <a:bodyPr wrap="square">
            <a:spAutoFit/>
          </a:bodyPr>
          <a:lstStyle/>
          <a:p>
            <a:r>
              <a:rPr lang="en-US" sz="3200" b="1" dirty="0" smtClean="0">
                <a:solidFill>
                  <a:prstClr val="white"/>
                </a:solidFill>
                <a:cs typeface="Aharoni" panose="02010803020104030203" pitchFamily="2" charset="-79"/>
              </a:rPr>
              <a:t>Faculty </a:t>
            </a:r>
            <a:r>
              <a:rPr lang="en-US" sz="3200" b="1" dirty="0" smtClean="0">
                <a:solidFill>
                  <a:prstClr val="white"/>
                </a:solidFill>
                <a:cs typeface="Aharoni" panose="02010803020104030203" pitchFamily="2" charset="-79"/>
              </a:rPr>
              <a:t>Factor</a:t>
            </a:r>
            <a:endParaRPr lang="en-US" sz="3200"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258294748"/>
              </p:ext>
            </p:extLst>
          </p:nvPr>
        </p:nvGraphicFramePr>
        <p:xfrm>
          <a:off x="228600" y="990600"/>
          <a:ext cx="8763000" cy="5943600"/>
        </p:xfrm>
        <a:graphic>
          <a:graphicData uri="http://schemas.openxmlformats.org/drawingml/2006/table">
            <a:tbl>
              <a:tblPr firstRow="1" bandRow="1">
                <a:tableStyleId>{5C22544A-7EE6-4342-B048-85BDC9FD1C3A}</a:tableStyleId>
              </a:tblPr>
              <a:tblGrid>
                <a:gridCol w="8763000"/>
              </a:tblGrid>
              <a:tr h="289977">
                <a:tc>
                  <a:txBody>
                    <a:bodyPr/>
                    <a:lstStyle/>
                    <a:p>
                      <a:r>
                        <a:rPr lang="en-US" dirty="0" smtClean="0"/>
                        <a:t>Examples</a:t>
                      </a:r>
                      <a:endParaRPr lang="en-US" dirty="0"/>
                    </a:p>
                  </a:txBody>
                  <a:tcPr/>
                </a:tc>
              </a:tr>
              <a:tr h="1844040">
                <a:tc>
                  <a:txBody>
                    <a:bodyPr/>
                    <a:lstStyle/>
                    <a:p>
                      <a:r>
                        <a:rPr lang="en-US" b="1" dirty="0" smtClean="0"/>
                        <a:t>Pasco-Hernando State College</a:t>
                      </a:r>
                      <a:r>
                        <a:rPr lang="en-US" dirty="0" smtClean="0"/>
                        <a:t>: Pasco-Hernando State College has embraced an innovative approach to faculty professional development.  While Pasco-Hernando State College has been participating in faculty development since the inception of the College, in 2016, the College launched and funded a new initiative: the Faculty Development Institute, hereinafter referred to as Institute, designed to encourage and support faculty in the development of skills and achievement of the greatest potential for innovation and collaboration across disciplines. </a:t>
                      </a:r>
                    </a:p>
                    <a:p>
                      <a:endParaRPr lang="en-US" dirty="0" smtClean="0"/>
                    </a:p>
                    <a:p>
                      <a:r>
                        <a:rPr lang="en-US" dirty="0" smtClean="0"/>
                        <a:t>The Institute provides programs that support faculty at various stages of their career; assist faculty in developing new skills; and keeps the faculty abreast of higher education practice, research, and trends.  In keeping with the College vision, the Institute seeks to pave the path for faculty to achieve the following: </a:t>
                      </a:r>
                    </a:p>
                    <a:p>
                      <a:pPr marL="285750" indent="-285750">
                        <a:buFontTx/>
                        <a:buChar char="-"/>
                      </a:pPr>
                      <a:r>
                        <a:rPr lang="en-US" dirty="0" smtClean="0"/>
                        <a:t>A pedagogical community within the College</a:t>
                      </a:r>
                    </a:p>
                    <a:p>
                      <a:pPr marL="285750" indent="-285750">
                        <a:buFontTx/>
                        <a:buChar char="-"/>
                      </a:pPr>
                      <a:r>
                        <a:rPr lang="en-US" dirty="0" smtClean="0"/>
                        <a:t>Engagement with faculty across disciplines</a:t>
                      </a:r>
                    </a:p>
                    <a:p>
                      <a:pPr marL="285750" indent="-285750">
                        <a:buFontTx/>
                        <a:buChar char="-"/>
                      </a:pPr>
                      <a:r>
                        <a:rPr lang="en-US" dirty="0" smtClean="0"/>
                        <a:t>Improvement of the faculty academic experience</a:t>
                      </a:r>
                    </a:p>
                    <a:p>
                      <a:pPr marL="285750" indent="-285750">
                        <a:buFontTx/>
                        <a:buChar char="-"/>
                      </a:pPr>
                      <a:r>
                        <a:rPr lang="en-US" dirty="0" smtClean="0"/>
                        <a:t>Enhancement of accessible professional development classes</a:t>
                      </a:r>
                    </a:p>
                    <a:p>
                      <a:pPr marL="285750" indent="-285750">
                        <a:buFontTx/>
                        <a:buChar char="-"/>
                      </a:pPr>
                      <a:r>
                        <a:rPr lang="en-US" dirty="0" smtClean="0"/>
                        <a:t>Development of new skills and new knowledge</a:t>
                      </a:r>
                    </a:p>
                    <a:p>
                      <a:pPr marL="285750" indent="-285750">
                        <a:buFontTx/>
                        <a:buChar char="-"/>
                      </a:pPr>
                      <a:r>
                        <a:rPr lang="en-US" dirty="0" smtClean="0"/>
                        <a:t>A focus on continuous improvement</a:t>
                      </a:r>
                    </a:p>
                    <a:p>
                      <a:pPr marL="285750" indent="-285750">
                        <a:buFontTx/>
                        <a:buChar char="-"/>
                      </a:pPr>
                      <a:r>
                        <a:rPr lang="en-US" dirty="0" smtClean="0"/>
                        <a:t>An emphasis on the improvement of student learning outcomes</a:t>
                      </a:r>
                    </a:p>
                    <a:p>
                      <a:endParaRPr lang="en-US" dirty="0"/>
                    </a:p>
                  </a:txBody>
                  <a:tcPr/>
                </a:tc>
              </a:tr>
            </a:tbl>
          </a:graphicData>
        </a:graphic>
      </p:graphicFrame>
    </p:spTree>
    <p:extLst>
      <p:ext uri="{BB962C8B-B14F-4D97-AF65-F5344CB8AC3E}">
        <p14:creationId xmlns:p14="http://schemas.microsoft.com/office/powerpoint/2010/main" val="260142824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2661C">
            <a:alpha val="59000"/>
          </a:srgbClr>
        </a:solidFill>
        <a:effectLst/>
      </p:bgPr>
    </p:bg>
    <p:spTree>
      <p:nvGrpSpPr>
        <p:cNvPr id="1" name=""/>
        <p:cNvGrpSpPr/>
        <p:nvPr/>
      </p:nvGrpSpPr>
      <p:grpSpPr>
        <a:xfrm>
          <a:off x="0" y="0"/>
          <a:ext cx="0" cy="0"/>
          <a:chOff x="0" y="0"/>
          <a:chExt cx="0" cy="0"/>
        </a:xfrm>
      </p:grpSpPr>
      <p:sp>
        <p:nvSpPr>
          <p:cNvPr id="5" name="Pie 4"/>
          <p:cNvSpPr/>
          <p:nvPr/>
        </p:nvSpPr>
        <p:spPr>
          <a:xfrm flipV="1">
            <a:off x="-1752600" y="228600"/>
            <a:ext cx="12572999" cy="12763501"/>
          </a:xfrm>
          <a:prstGeom prst="pie">
            <a:avLst>
              <a:gd name="adj1" fmla="val 3240000"/>
              <a:gd name="adj2" fmla="val 7560000"/>
            </a:avLst>
          </a:prstGeom>
          <a:solidFill>
            <a:srgbClr val="92D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6">
              <a:alpha val="90000"/>
              <a:hueOff val="0"/>
              <a:satOff val="0"/>
              <a:lumOff val="0"/>
              <a:alphaOff val="-20000"/>
            </a:schemeClr>
          </a:effectRef>
          <a:fontRef idx="minor">
            <a:schemeClr val="lt1"/>
          </a:fontRef>
        </p:style>
        <p:txBody>
          <a:bodyPr/>
          <a:lstStyle/>
          <a:p>
            <a:endParaRPr lang="en-US" dirty="0">
              <a:solidFill>
                <a:prstClr val="white"/>
              </a:solidFill>
            </a:endParaRPr>
          </a:p>
        </p:txBody>
      </p:sp>
      <p:sp>
        <p:nvSpPr>
          <p:cNvPr id="10" name="Rectangle 9"/>
          <p:cNvSpPr/>
          <p:nvPr/>
        </p:nvSpPr>
        <p:spPr>
          <a:xfrm>
            <a:off x="838200" y="2590800"/>
            <a:ext cx="7696200" cy="156966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800" b="1" cap="small" spc="150" dirty="0">
                <a:ln w="3175">
                  <a:noFill/>
                </a:ln>
                <a:solidFill>
                  <a:srgbClr val="F8F8F8"/>
                </a:solidFill>
                <a:effectLst>
                  <a:outerShdw blurRad="50800" dist="38100" dir="5400000" algn="t" rotWithShape="0">
                    <a:prstClr val="black">
                      <a:alpha val="40000"/>
                    </a:prstClr>
                  </a:outerShdw>
                </a:effectLst>
                <a:latin typeface="Garamond" pitchFamily="18" charset="0"/>
              </a:rPr>
              <a:t>The Freedom-to-Learn-From Failure Factor</a:t>
            </a:r>
          </a:p>
        </p:txBody>
      </p:sp>
    </p:spTree>
    <p:extLst>
      <p:ext uri="{BB962C8B-B14F-4D97-AF65-F5344CB8AC3E}">
        <p14:creationId xmlns:p14="http://schemas.microsoft.com/office/powerpoint/2010/main" val="18294946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1981200"/>
            <a:ext cx="5364480" cy="4525963"/>
          </a:xfrm>
        </p:spPr>
        <p:txBody>
          <a:bodyPr>
            <a:normAutofit/>
          </a:bodyPr>
          <a:lstStyle/>
          <a:p>
            <a:r>
              <a:rPr lang="en-US" sz="2400" dirty="0" smtClean="0"/>
              <a:t>Teddy Roosevelt once said, “Show me a man who has never made a mistake, and I’ll show you a man who has never done anything.”</a:t>
            </a:r>
          </a:p>
          <a:p>
            <a:r>
              <a:rPr lang="en-US" sz="2400" dirty="0" smtClean="0"/>
              <a:t>The fundamental objective of this factor is to communicate to students that everyone is subject to failure, and that failure can be turned into a positive depending on how one handles it. </a:t>
            </a:r>
            <a:endParaRPr lang="en-US" sz="2400" dirty="0"/>
          </a:p>
          <a:p>
            <a:pPr marL="0" indent="0">
              <a:buNone/>
            </a:pPr>
            <a:endParaRPr lang="en-US" sz="2400" dirty="0"/>
          </a:p>
          <a:p>
            <a:pPr marL="0" indent="0">
              <a:buNone/>
            </a:pPr>
            <a:endParaRPr lang="en-US" dirty="0"/>
          </a:p>
        </p:txBody>
      </p:sp>
      <p:sp>
        <p:nvSpPr>
          <p:cNvPr id="4" name="Title 3"/>
          <p:cNvSpPr>
            <a:spLocks noGrp="1"/>
          </p:cNvSpPr>
          <p:nvPr>
            <p:ph type="title"/>
          </p:nvPr>
        </p:nvSpPr>
        <p:spPr>
          <a:xfrm>
            <a:off x="838200" y="914400"/>
            <a:ext cx="7620000" cy="954107"/>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800" b="1" cap="small" spc="150" dirty="0">
                <a:ln w="11430"/>
                <a:solidFill>
                  <a:srgbClr val="002060"/>
                </a:solidFill>
                <a:effectLst>
                  <a:outerShdw blurRad="25400" algn="tl" rotWithShape="0">
                    <a:srgbClr val="000000">
                      <a:alpha val="43000"/>
                    </a:srgbClr>
                  </a:outerShdw>
                </a:effectLst>
                <a:latin typeface="Garamond" pitchFamily="18" charset="0"/>
              </a:rPr>
              <a:t>The </a:t>
            </a:r>
            <a:r>
              <a:rPr lang="en-US" sz="2800" b="1" cap="small" spc="150" dirty="0" smtClean="0">
                <a:ln w="11430"/>
                <a:solidFill>
                  <a:srgbClr val="002060"/>
                </a:solidFill>
                <a:effectLst>
                  <a:outerShdw blurRad="25400" algn="tl" rotWithShape="0">
                    <a:srgbClr val="000000">
                      <a:alpha val="43000"/>
                    </a:srgbClr>
                  </a:outerShdw>
                </a:effectLst>
                <a:latin typeface="Garamond" pitchFamily="18" charset="0"/>
              </a:rPr>
              <a:t>Freedom-to-learn-from-</a:t>
            </a:r>
            <a:br>
              <a:rPr lang="en-US" sz="2800" b="1" cap="small" spc="150" dirty="0" smtClean="0">
                <a:ln w="11430"/>
                <a:solidFill>
                  <a:srgbClr val="002060"/>
                </a:solidFill>
                <a:effectLst>
                  <a:outerShdw blurRad="25400" algn="tl" rotWithShape="0">
                    <a:srgbClr val="000000">
                      <a:alpha val="43000"/>
                    </a:srgbClr>
                  </a:outerShdw>
                </a:effectLst>
                <a:latin typeface="Garamond" pitchFamily="18" charset="0"/>
              </a:rPr>
            </a:br>
            <a:r>
              <a:rPr lang="en-US" sz="2800" b="1" cap="small" spc="150" dirty="0" smtClean="0">
                <a:ln w="11430"/>
                <a:solidFill>
                  <a:srgbClr val="002060"/>
                </a:solidFill>
                <a:effectLst>
                  <a:outerShdw blurRad="25400" algn="tl" rotWithShape="0">
                    <a:srgbClr val="000000">
                      <a:alpha val="43000"/>
                    </a:srgbClr>
                  </a:outerShdw>
                </a:effectLst>
                <a:latin typeface="Garamond" pitchFamily="18" charset="0"/>
              </a:rPr>
              <a:t>failure Factor</a:t>
            </a:r>
            <a:endParaRPr lang="en-US" sz="2800" b="1" cap="small" spc="150" dirty="0">
              <a:ln w="11430"/>
              <a:solidFill>
                <a:srgbClr val="002060"/>
              </a:solidFill>
              <a:effectLst>
                <a:outerShdw blurRad="25400" algn="tl" rotWithShape="0">
                  <a:srgbClr val="000000">
                    <a:alpha val="43000"/>
                  </a:srgbClr>
                </a:outerShdw>
              </a:effectLst>
              <a:latin typeface="Garamond"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09800"/>
            <a:ext cx="3282680" cy="3529963"/>
          </a:xfrm>
          <a:prstGeom prst="rect">
            <a:avLst/>
          </a:prstGeom>
        </p:spPr>
      </p:pic>
    </p:spTree>
    <p:extLst>
      <p:ext uri="{BB962C8B-B14F-4D97-AF65-F5344CB8AC3E}">
        <p14:creationId xmlns:p14="http://schemas.microsoft.com/office/powerpoint/2010/main" val="3483812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Who are America’s Community College Students?</a:t>
            </a:r>
            <a:endParaRPr lang="en-US" dirty="0"/>
          </a:p>
        </p:txBody>
      </p:sp>
      <p:pic>
        <p:nvPicPr>
          <p:cNvPr id="4" name="8Sf43cqU9WE"/>
          <p:cNvPicPr>
            <a:picLocks noRot="1" noChangeAspect="1"/>
          </p:cNvPicPr>
          <p:nvPr>
            <a:videoFile r:link="rId1"/>
          </p:nvPr>
        </p:nvPicPr>
        <p:blipFill>
          <a:blip r:embed="rId3"/>
          <a:stretch>
            <a:fillRect/>
          </a:stretch>
        </p:blipFill>
        <p:spPr>
          <a:xfrm>
            <a:off x="1405467" y="2819400"/>
            <a:ext cx="6223000" cy="3500437"/>
          </a:xfrm>
          <a:prstGeom prst="rect">
            <a:avLst/>
          </a:prstGeom>
        </p:spPr>
      </p:pic>
    </p:spTree>
    <p:extLst>
      <p:ext uri="{BB962C8B-B14F-4D97-AF65-F5344CB8AC3E}">
        <p14:creationId xmlns:p14="http://schemas.microsoft.com/office/powerpoint/2010/main" val="1845060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78302" y="1874837"/>
            <a:ext cx="8229600" cy="4525963"/>
          </a:xfrm>
        </p:spPr>
        <p:txBody>
          <a:bodyPr/>
          <a:lstStyle/>
          <a:p>
            <a:pPr>
              <a:buFont typeface="Wingdings" pitchFamily="2" charset="2"/>
              <a:buNone/>
            </a:pPr>
            <a:r>
              <a:rPr lang="en-US" sz="2400" b="1" i="1" dirty="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52648404"/>
              </p:ext>
            </p:extLst>
          </p:nvPr>
        </p:nvGraphicFramePr>
        <p:xfrm>
          <a:off x="304800" y="1056173"/>
          <a:ext cx="8763000" cy="4431432"/>
        </p:xfrm>
        <a:graphic>
          <a:graphicData uri="http://schemas.openxmlformats.org/drawingml/2006/table">
            <a:tbl>
              <a:tblPr firstRow="1" bandRow="1">
                <a:tableStyleId>{5C22544A-7EE6-4342-B048-85BDC9FD1C3A}</a:tableStyleId>
              </a:tblPr>
              <a:tblGrid>
                <a:gridCol w="3352800"/>
                <a:gridCol w="5410200"/>
              </a:tblGrid>
              <a:tr h="408072">
                <a:tc>
                  <a:txBody>
                    <a:bodyPr/>
                    <a:lstStyle/>
                    <a:p>
                      <a:r>
                        <a:rPr lang="en-US" dirty="0" smtClean="0">
                          <a:solidFill>
                            <a:schemeClr val="bg1"/>
                          </a:solidFill>
                        </a:rPr>
                        <a:t>Strategy</a:t>
                      </a:r>
                      <a:endParaRPr lang="en-US" dirty="0">
                        <a:solidFill>
                          <a:schemeClr val="bg1"/>
                        </a:solidFill>
                      </a:endParaRPr>
                    </a:p>
                  </a:txBody>
                  <a:tcPr/>
                </a:tc>
                <a:tc>
                  <a:txBody>
                    <a:bodyPr/>
                    <a:lstStyle/>
                    <a:p>
                      <a:r>
                        <a:rPr lang="en-US" dirty="0" smtClean="0"/>
                        <a:t>Description</a:t>
                      </a:r>
                      <a:endParaRPr lang="en-US" dirty="0"/>
                    </a:p>
                  </a:txBody>
                  <a:tcPr/>
                </a:tc>
              </a:tr>
              <a:tr h="10503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none" dirty="0" smtClean="0">
                          <a:solidFill>
                            <a:schemeClr val="tx1"/>
                          </a:solidFill>
                          <a:effectLst>
                            <a:outerShdw blurRad="38100" dist="38100" dir="2700000" algn="tl">
                              <a:srgbClr val="000000">
                                <a:alpha val="43137"/>
                              </a:srgbClr>
                            </a:outerShdw>
                          </a:effectLst>
                        </a:rPr>
                        <a:t>Promote the Concept of Risk-Taking</a:t>
                      </a:r>
                      <a:endParaRPr lang="en-US" u="none" dirty="0" smtClean="0"/>
                    </a:p>
                    <a:p>
                      <a:endParaRPr lang="en-US" u="non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Instructors and college staff must encourage students by conveying the idea that failure is a necessary part of learning and is a stepping stone toward achievement of success.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r>
              <a:tr h="20063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none" dirty="0" smtClean="0">
                          <a:solidFill>
                            <a:schemeClr val="tx1"/>
                          </a:solidFill>
                        </a:rPr>
                        <a:t>Early</a:t>
                      </a:r>
                      <a:r>
                        <a:rPr lang="en-US" b="1" u="none" baseline="0" dirty="0" smtClean="0">
                          <a:solidFill>
                            <a:schemeClr val="tx1"/>
                          </a:solidFill>
                        </a:rPr>
                        <a:t> Alert Systems</a:t>
                      </a:r>
                      <a:endParaRPr lang="en-US" b="1" u="none" dirty="0" smtClean="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32D4D"/>
                          </a:solidFill>
                          <a:effectLst/>
                        </a:rPr>
                        <a:t>Many Florida colleges have purchased and adopted early alert systems (such as Hobson’s Starfish, STARS, and Dropout Detective which integrates directly with Canvas to provide a risk index of how likely each student will drop out of or fail a course). Technology platforms can be useful applications beyond early alert – particularly to assist with collaboration, communication, and information sharing across advisors, faculty, and other staff.</a:t>
                      </a:r>
                    </a:p>
                  </a:txBody>
                  <a:tcPr/>
                </a:tc>
              </a:tr>
            </a:tbl>
          </a:graphicData>
        </a:graphic>
      </p:graphicFrame>
      <p:sp>
        <p:nvSpPr>
          <p:cNvPr id="8" name="Rectangle 7"/>
          <p:cNvSpPr/>
          <p:nvPr/>
        </p:nvSpPr>
        <p:spPr>
          <a:xfrm>
            <a:off x="17417" y="0"/>
            <a:ext cx="4343400" cy="584775"/>
          </a:xfrm>
          <a:prstGeom prst="rect">
            <a:avLst/>
          </a:prstGeom>
        </p:spPr>
        <p:txBody>
          <a:bodyPr wrap="square">
            <a:spAutoFit/>
          </a:bodyPr>
          <a:lstStyle/>
          <a:p>
            <a:r>
              <a:rPr lang="en-US" sz="2000" b="1" dirty="0" smtClean="0">
                <a:solidFill>
                  <a:prstClr val="white"/>
                </a:solidFill>
                <a:cs typeface="Aharoni" panose="02010803020104030203" pitchFamily="2" charset="-79"/>
              </a:rPr>
              <a:t>Freedom-to-learn-from-Failure</a:t>
            </a:r>
            <a:r>
              <a:rPr lang="en-US" sz="3200" b="1" dirty="0">
                <a:solidFill>
                  <a:prstClr val="white"/>
                </a:solidFill>
                <a:cs typeface="Aharoni" panose="02010803020104030203" pitchFamily="2" charset="-79"/>
              </a:rPr>
              <a:t> </a:t>
            </a:r>
            <a:r>
              <a:rPr lang="en-US" sz="2000" b="1" dirty="0" smtClean="0">
                <a:solidFill>
                  <a:prstClr val="white"/>
                </a:solidFill>
                <a:cs typeface="Aharoni" panose="02010803020104030203" pitchFamily="2" charset="-79"/>
              </a:rPr>
              <a:t>Factor</a:t>
            </a:r>
            <a:endParaRPr lang="en-US" sz="2000" dirty="0">
              <a:solidFill>
                <a:prstClr val="black"/>
              </a:solidFill>
            </a:endParaRPr>
          </a:p>
        </p:txBody>
      </p:sp>
    </p:spTree>
    <p:extLst>
      <p:ext uri="{BB962C8B-B14F-4D97-AF65-F5344CB8AC3E}">
        <p14:creationId xmlns:p14="http://schemas.microsoft.com/office/powerpoint/2010/main" val="2812073386"/>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78302" y="1874837"/>
            <a:ext cx="8229600" cy="4525963"/>
          </a:xfrm>
        </p:spPr>
        <p:txBody>
          <a:bodyPr/>
          <a:lstStyle/>
          <a:p>
            <a:pPr>
              <a:buFont typeface="Wingdings" pitchFamily="2" charset="2"/>
              <a:buNone/>
            </a:pPr>
            <a:r>
              <a:rPr lang="en-US" sz="2400" b="1" i="1" dirty="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78487380"/>
              </p:ext>
            </p:extLst>
          </p:nvPr>
        </p:nvGraphicFramePr>
        <p:xfrm>
          <a:off x="304800" y="1056173"/>
          <a:ext cx="8763000" cy="2795249"/>
        </p:xfrm>
        <a:graphic>
          <a:graphicData uri="http://schemas.openxmlformats.org/drawingml/2006/table">
            <a:tbl>
              <a:tblPr firstRow="1" bandRow="1">
                <a:tableStyleId>{5C22544A-7EE6-4342-B048-85BDC9FD1C3A}</a:tableStyleId>
              </a:tblPr>
              <a:tblGrid>
                <a:gridCol w="3352800"/>
                <a:gridCol w="5410200"/>
              </a:tblGrid>
              <a:tr h="324338">
                <a:tc>
                  <a:txBody>
                    <a:bodyPr/>
                    <a:lstStyle/>
                    <a:p>
                      <a:r>
                        <a:rPr lang="en-US" dirty="0" smtClean="0">
                          <a:solidFill>
                            <a:schemeClr val="bg1"/>
                          </a:solidFill>
                        </a:rPr>
                        <a:t>Strategy</a:t>
                      </a:r>
                      <a:endParaRPr lang="en-US" dirty="0">
                        <a:solidFill>
                          <a:schemeClr val="bg1"/>
                        </a:solidFill>
                      </a:endParaRPr>
                    </a:p>
                  </a:txBody>
                  <a:tcPr/>
                </a:tc>
                <a:tc>
                  <a:txBody>
                    <a:bodyPr/>
                    <a:lstStyle/>
                    <a:p>
                      <a:r>
                        <a:rPr lang="en-US" dirty="0" smtClean="0"/>
                        <a:t>Description</a:t>
                      </a:r>
                      <a:endParaRPr lang="en-US" dirty="0"/>
                    </a:p>
                  </a:txBody>
                  <a:tcPr/>
                </a:tc>
              </a:tr>
              <a:tr h="8348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none" dirty="0" smtClean="0">
                          <a:solidFill>
                            <a:schemeClr val="tx1"/>
                          </a:solidFill>
                          <a:effectLst>
                            <a:outerShdw blurRad="38100" dist="38100" dir="2700000" algn="tl">
                              <a:srgbClr val="000000">
                                <a:alpha val="43137"/>
                              </a:srgbClr>
                            </a:outerShdw>
                          </a:effectLst>
                        </a:rPr>
                        <a:t>Establish Peer Mentoring and Peer Tutoring Programs</a:t>
                      </a:r>
                      <a:endParaRPr lang="en-US" u="non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Learning from peers who have overcome obstacles is a powerful tool!</a:t>
                      </a:r>
                    </a:p>
                  </a:txBody>
                  <a:tcPr/>
                </a:tc>
              </a:tr>
              <a:tr h="15946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none" dirty="0" smtClean="0">
                          <a:solidFill>
                            <a:schemeClr val="tx1"/>
                          </a:solidFill>
                        </a:rPr>
                        <a:t>Provide Constructive Criticism</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32D4D"/>
                          </a:solidFill>
                          <a:effectLst/>
                        </a:rPr>
                        <a:t>Constructively critique the students' academic performance with "caring," i.e., pointing out deficiencies needing improvement as helpful "coaches," not as uncaring "critics."</a:t>
                      </a:r>
                    </a:p>
                  </a:txBody>
                  <a:tcPr/>
                </a:tc>
              </a:tr>
            </a:tbl>
          </a:graphicData>
        </a:graphic>
      </p:graphicFrame>
      <p:sp>
        <p:nvSpPr>
          <p:cNvPr id="8" name="Rectangle 7"/>
          <p:cNvSpPr/>
          <p:nvPr/>
        </p:nvSpPr>
        <p:spPr>
          <a:xfrm>
            <a:off x="17417" y="0"/>
            <a:ext cx="4343400" cy="584775"/>
          </a:xfrm>
          <a:prstGeom prst="rect">
            <a:avLst/>
          </a:prstGeom>
        </p:spPr>
        <p:txBody>
          <a:bodyPr wrap="square">
            <a:spAutoFit/>
          </a:bodyPr>
          <a:lstStyle/>
          <a:p>
            <a:r>
              <a:rPr lang="en-US" sz="2000" b="1" dirty="0" smtClean="0">
                <a:solidFill>
                  <a:prstClr val="white"/>
                </a:solidFill>
                <a:cs typeface="Aharoni" panose="02010803020104030203" pitchFamily="2" charset="-79"/>
              </a:rPr>
              <a:t>Freedom-to-learn-from-Failure</a:t>
            </a:r>
            <a:r>
              <a:rPr lang="en-US" sz="3200" b="1" dirty="0">
                <a:solidFill>
                  <a:prstClr val="white"/>
                </a:solidFill>
                <a:cs typeface="Aharoni" panose="02010803020104030203" pitchFamily="2" charset="-79"/>
              </a:rPr>
              <a:t> </a:t>
            </a:r>
            <a:r>
              <a:rPr lang="en-US" sz="2000" b="1" dirty="0" smtClean="0">
                <a:solidFill>
                  <a:prstClr val="white"/>
                </a:solidFill>
                <a:cs typeface="Aharoni" panose="02010803020104030203" pitchFamily="2" charset="-79"/>
              </a:rPr>
              <a:t>Factor</a:t>
            </a:r>
            <a:endParaRPr lang="en-US" sz="2000" dirty="0">
              <a:solidFill>
                <a:prstClr val="black"/>
              </a:solidFill>
            </a:endParaRPr>
          </a:p>
        </p:txBody>
      </p:sp>
    </p:spTree>
    <p:extLst>
      <p:ext uri="{BB962C8B-B14F-4D97-AF65-F5344CB8AC3E}">
        <p14:creationId xmlns:p14="http://schemas.microsoft.com/office/powerpoint/2010/main" val="3675511075"/>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78302" y="1874837"/>
            <a:ext cx="8229600" cy="4525963"/>
          </a:xfrm>
        </p:spPr>
        <p:txBody>
          <a:bodyPr/>
          <a:lstStyle/>
          <a:p>
            <a:pPr>
              <a:buFont typeface="Wingdings" pitchFamily="2" charset="2"/>
              <a:buNone/>
            </a:pPr>
            <a:r>
              <a:rPr lang="en-US" sz="2400" b="1" i="1" dirty="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42489942"/>
              </p:ext>
            </p:extLst>
          </p:nvPr>
        </p:nvGraphicFramePr>
        <p:xfrm>
          <a:off x="228600" y="990600"/>
          <a:ext cx="8763000" cy="5669280"/>
        </p:xfrm>
        <a:graphic>
          <a:graphicData uri="http://schemas.openxmlformats.org/drawingml/2006/table">
            <a:tbl>
              <a:tblPr firstRow="1" bandRow="1">
                <a:tableStyleId>{5C22544A-7EE6-4342-B048-85BDC9FD1C3A}</a:tableStyleId>
              </a:tblPr>
              <a:tblGrid>
                <a:gridCol w="8763000"/>
              </a:tblGrid>
              <a:tr h="289977">
                <a:tc>
                  <a:txBody>
                    <a:bodyPr/>
                    <a:lstStyle/>
                    <a:p>
                      <a:r>
                        <a:rPr lang="en-US" dirty="0" smtClean="0"/>
                        <a:t>Examples</a:t>
                      </a:r>
                      <a:endParaRPr lang="en-US" dirty="0"/>
                    </a:p>
                  </a:txBody>
                  <a:tcPr/>
                </a:tc>
              </a:tr>
              <a:tr h="1844040">
                <a:tc>
                  <a:txBody>
                    <a:bodyPr/>
                    <a:lstStyle/>
                    <a:p>
                      <a:r>
                        <a:rPr lang="en-US" b="1" dirty="0" smtClean="0"/>
                        <a:t>Florida</a:t>
                      </a:r>
                      <a:r>
                        <a:rPr lang="en-US" b="1" baseline="0" dirty="0" smtClean="0"/>
                        <a:t> Gateway College</a:t>
                      </a:r>
                      <a:r>
                        <a:rPr lang="en-US" dirty="0" smtClean="0"/>
                        <a:t>: The Second-Chance Pell Pilot Program is a partnership between Florida Gateway College (FGC) and the Florida Department of Corrections (FDOC) that offers Pell Grant eligibility to incarcerated individuals with less than 4 years to serve before release. The program allows inmates to pursue postsecondary education so that, upon release, they will be better prepared to enter the workforce and provide for their families and themselves.</a:t>
                      </a:r>
                    </a:p>
                    <a:p>
                      <a:endParaRPr lang="en-US" dirty="0" smtClean="0"/>
                    </a:p>
                    <a:p>
                      <a:r>
                        <a:rPr lang="en-US" dirty="0" smtClean="0"/>
                        <a:t>All students are housed in a specialized unit at CCI with a classroom building and dedicated housing facility where they share a true living/learning environment with their peers and fellow students. They have access to a computer lab with fine-grained access to educational materials and Microsoft Office programs. Full-time and part-time FGC faculty are the instructors for the program, providing a range of face-to-face, online, and hybrid courses to the students.</a:t>
                      </a:r>
                    </a:p>
                    <a:p>
                      <a:endParaRPr lang="en-US" dirty="0" smtClean="0"/>
                    </a:p>
                    <a:p>
                      <a:r>
                        <a:rPr lang="en-US" dirty="0" smtClean="0"/>
                        <a:t>In addition to providing the skills necessary for employment, FGC brings to the students’ attention opportunities they may not have known were open to them. FGC believes that an education transforms a person by introducing them to new experiences and ideas and broadening their worldview. This can lead to a happier, more fulfilling life, both professionally and personally.</a:t>
                      </a:r>
                      <a:endParaRPr lang="en-US" dirty="0"/>
                    </a:p>
                  </a:txBody>
                  <a:tcPr/>
                </a:tc>
              </a:tr>
            </a:tbl>
          </a:graphicData>
        </a:graphic>
      </p:graphicFrame>
    </p:spTree>
    <p:extLst>
      <p:ext uri="{BB962C8B-B14F-4D97-AF65-F5344CB8AC3E}">
        <p14:creationId xmlns:p14="http://schemas.microsoft.com/office/powerpoint/2010/main" val="3530911109"/>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9100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1752600" y="228600"/>
            <a:ext cx="12572999" cy="12763501"/>
            <a:chOff x="279773" y="1869304"/>
            <a:chExt cx="5222724" cy="5957007"/>
          </a:xfrm>
          <a:scene3d>
            <a:camera prst="orthographicFront"/>
            <a:lightRig rig="flat" dir="t"/>
          </a:scene3d>
        </p:grpSpPr>
        <p:sp>
          <p:nvSpPr>
            <p:cNvPr id="5" name="Pie 4"/>
            <p:cNvSpPr/>
            <p:nvPr/>
          </p:nvSpPr>
          <p:spPr>
            <a:xfrm flipV="1">
              <a:off x="279773" y="1869304"/>
              <a:ext cx="5222724" cy="5957007"/>
            </a:xfrm>
            <a:prstGeom prst="pie">
              <a:avLst>
                <a:gd name="adj1" fmla="val 3240000"/>
                <a:gd name="adj2" fmla="val 7560000"/>
              </a:avLst>
            </a:prstGeom>
            <a:solidFill>
              <a:srgbClr val="FF0000"/>
            </a:solidFill>
            <a:ln>
              <a:solidFill>
                <a:srgbClr val="FF0000"/>
              </a:solidFill>
            </a:ln>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6">
                <a:alpha val="90000"/>
                <a:hueOff val="0"/>
                <a:satOff val="0"/>
                <a:lumOff val="0"/>
                <a:alphaOff val="-20000"/>
              </a:schemeClr>
            </a:effectRef>
            <a:fontRef idx="minor">
              <a:schemeClr val="lt1"/>
            </a:fontRef>
          </p:style>
        </p:sp>
        <p:sp>
          <p:nvSpPr>
            <p:cNvPr id="6" name="Pie 4"/>
            <p:cNvSpPr/>
            <p:nvPr/>
          </p:nvSpPr>
          <p:spPr>
            <a:xfrm>
              <a:off x="2217310" y="3021536"/>
              <a:ext cx="1053871" cy="966048"/>
            </a:xfrm>
            <a:prstGeom prst="rect">
              <a:avLst/>
            </a:prstGeom>
            <a:ln>
              <a:solidFill>
                <a:srgbClr val="FF0000"/>
              </a:solidFill>
            </a:ln>
            <a:sp3d/>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algn="ctr" defTabSz="844550">
                <a:lnSpc>
                  <a:spcPct val="90000"/>
                </a:lnSpc>
                <a:spcBef>
                  <a:spcPct val="0"/>
                </a:spcBef>
                <a:spcAft>
                  <a:spcPct val="35000"/>
                </a:spcAft>
              </a:pPr>
              <a:endParaRPr lang="en-US" sz="1900" dirty="0">
                <a:solidFill>
                  <a:prstClr val="white"/>
                </a:solidFill>
              </a:endParaRPr>
            </a:p>
          </p:txBody>
        </p:sp>
      </p:grpSp>
      <p:sp>
        <p:nvSpPr>
          <p:cNvPr id="9" name="Pie 4"/>
          <p:cNvSpPr/>
          <p:nvPr/>
        </p:nvSpPr>
        <p:spPr>
          <a:xfrm>
            <a:off x="5195001" y="3285515"/>
            <a:ext cx="1097782" cy="87822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algn="ctr" defTabSz="844550">
              <a:lnSpc>
                <a:spcPct val="90000"/>
              </a:lnSpc>
              <a:spcBef>
                <a:spcPct val="0"/>
              </a:spcBef>
              <a:spcAft>
                <a:spcPct val="35000"/>
              </a:spcAft>
            </a:pPr>
            <a:endParaRPr lang="en-US" sz="1900" dirty="0">
              <a:solidFill>
                <a:prstClr val="white"/>
              </a:solidFill>
            </a:endParaRPr>
          </a:p>
        </p:txBody>
      </p:sp>
      <p:sp>
        <p:nvSpPr>
          <p:cNvPr id="10" name="Rectangle 9"/>
          <p:cNvSpPr/>
          <p:nvPr/>
        </p:nvSpPr>
        <p:spPr>
          <a:xfrm>
            <a:off x="838200" y="2379602"/>
            <a:ext cx="7693389"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small" spc="150" dirty="0">
                <a:ln w="11430"/>
                <a:solidFill>
                  <a:srgbClr val="F8F8F8"/>
                </a:solidFill>
                <a:effectLst>
                  <a:outerShdw blurRad="25400" algn="tl" rotWithShape="0">
                    <a:srgbClr val="000000">
                      <a:alpha val="43000"/>
                    </a:srgbClr>
                  </a:outerShdw>
                </a:effectLst>
                <a:latin typeface="Garamond" pitchFamily="18" charset="0"/>
              </a:rPr>
              <a:t>The Fondness Factor</a:t>
            </a:r>
          </a:p>
        </p:txBody>
      </p:sp>
    </p:spTree>
    <p:extLst>
      <p:ext uri="{BB962C8B-B14F-4D97-AF65-F5344CB8AC3E}">
        <p14:creationId xmlns:p14="http://schemas.microsoft.com/office/powerpoint/2010/main" val="10648373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1981200"/>
            <a:ext cx="4907280" cy="4525963"/>
          </a:xfrm>
        </p:spPr>
        <p:txBody>
          <a:bodyPr>
            <a:normAutofit lnSpcReduction="10000"/>
          </a:bodyPr>
          <a:lstStyle/>
          <a:p>
            <a:r>
              <a:rPr lang="en-US" sz="2400" dirty="0" smtClean="0"/>
              <a:t>The goal of the Fondness Factor is, figuratively speaking, to make your students “fall in love” with your college by celebrating the successes of individual students and by giving evidence of your appreciation and care for them. </a:t>
            </a:r>
          </a:p>
          <a:p>
            <a:r>
              <a:rPr lang="en-US" sz="2400" dirty="0" smtClean="0"/>
              <a:t>Colleges must capture the hearts of their students by making it fun and exciting to be on campus, as well celebrate students’ unique and diverse backgrounds. </a:t>
            </a:r>
            <a:endParaRPr lang="en-US" sz="2400" dirty="0"/>
          </a:p>
          <a:p>
            <a:pPr marL="0" indent="0">
              <a:buNone/>
            </a:pPr>
            <a:endParaRPr lang="en-US" sz="2400" dirty="0"/>
          </a:p>
          <a:p>
            <a:pPr marL="0" indent="0">
              <a:buNone/>
            </a:pPr>
            <a:endParaRPr lang="en-US" dirty="0"/>
          </a:p>
        </p:txBody>
      </p:sp>
      <p:sp>
        <p:nvSpPr>
          <p:cNvPr id="4" name="Title 3"/>
          <p:cNvSpPr>
            <a:spLocks noGrp="1"/>
          </p:cNvSpPr>
          <p:nvPr>
            <p:ph type="title"/>
          </p:nvPr>
        </p:nvSpPr>
        <p:spPr>
          <a:xfrm>
            <a:off x="838200" y="1068288"/>
            <a:ext cx="7620000" cy="646331"/>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600" b="1" cap="small" spc="150" dirty="0">
                <a:ln w="11430"/>
                <a:solidFill>
                  <a:srgbClr val="002060"/>
                </a:solidFill>
                <a:effectLst>
                  <a:outerShdw blurRad="25400" algn="tl" rotWithShape="0">
                    <a:srgbClr val="000000">
                      <a:alpha val="43000"/>
                    </a:srgbClr>
                  </a:outerShdw>
                </a:effectLst>
                <a:latin typeface="Garamond" pitchFamily="18" charset="0"/>
              </a:rPr>
              <a:t>The </a:t>
            </a:r>
            <a:r>
              <a:rPr lang="en-US" sz="3600" b="1" cap="small" spc="150" dirty="0" smtClean="0">
                <a:ln w="11430"/>
                <a:solidFill>
                  <a:srgbClr val="002060"/>
                </a:solidFill>
                <a:effectLst>
                  <a:outerShdw blurRad="25400" algn="tl" rotWithShape="0">
                    <a:srgbClr val="000000">
                      <a:alpha val="43000"/>
                    </a:srgbClr>
                  </a:outerShdw>
                </a:effectLst>
                <a:latin typeface="Garamond" pitchFamily="18" charset="0"/>
              </a:rPr>
              <a:t>Fondness Factor</a:t>
            </a:r>
            <a:endParaRPr lang="en-US" sz="3600" b="1" cap="small" spc="150" dirty="0">
              <a:ln w="11430"/>
              <a:solidFill>
                <a:srgbClr val="002060"/>
              </a:solidFill>
              <a:effectLst>
                <a:outerShdw blurRad="25400" algn="tl" rotWithShape="0">
                  <a:srgbClr val="000000">
                    <a:alpha val="43000"/>
                  </a:srgbClr>
                </a:outerShdw>
              </a:effectLst>
              <a:latin typeface="Garamond"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362200"/>
            <a:ext cx="3733800" cy="2883098"/>
          </a:xfrm>
          <a:prstGeom prst="rect">
            <a:avLst/>
          </a:prstGeom>
        </p:spPr>
      </p:pic>
    </p:spTree>
    <p:extLst>
      <p:ext uri="{BB962C8B-B14F-4D97-AF65-F5344CB8AC3E}">
        <p14:creationId xmlns:p14="http://schemas.microsoft.com/office/powerpoint/2010/main" val="3247974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78302" y="1874837"/>
            <a:ext cx="8229600" cy="4525963"/>
          </a:xfrm>
        </p:spPr>
        <p:txBody>
          <a:bodyPr/>
          <a:lstStyle/>
          <a:p>
            <a:pPr>
              <a:buFont typeface="Wingdings" pitchFamily="2" charset="2"/>
              <a:buNone/>
            </a:pPr>
            <a:r>
              <a:rPr lang="en-US" sz="2400" b="1" i="1" dirty="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00278691"/>
              </p:ext>
            </p:extLst>
          </p:nvPr>
        </p:nvGraphicFramePr>
        <p:xfrm>
          <a:off x="304800" y="1056173"/>
          <a:ext cx="8763000" cy="5601402"/>
        </p:xfrm>
        <a:graphic>
          <a:graphicData uri="http://schemas.openxmlformats.org/drawingml/2006/table">
            <a:tbl>
              <a:tblPr firstRow="1" bandRow="1">
                <a:tableStyleId>{5C22544A-7EE6-4342-B048-85BDC9FD1C3A}</a:tableStyleId>
              </a:tblPr>
              <a:tblGrid>
                <a:gridCol w="3352800"/>
                <a:gridCol w="5410200"/>
              </a:tblGrid>
              <a:tr h="321896">
                <a:tc>
                  <a:txBody>
                    <a:bodyPr/>
                    <a:lstStyle/>
                    <a:p>
                      <a:r>
                        <a:rPr lang="en-US" dirty="0" smtClean="0">
                          <a:solidFill>
                            <a:schemeClr val="bg1"/>
                          </a:solidFill>
                        </a:rPr>
                        <a:t>Strategy</a:t>
                      </a:r>
                      <a:endParaRPr lang="en-US" dirty="0">
                        <a:solidFill>
                          <a:schemeClr val="bg1"/>
                        </a:solidFill>
                      </a:endParaRPr>
                    </a:p>
                  </a:txBody>
                  <a:tcPr/>
                </a:tc>
                <a:tc>
                  <a:txBody>
                    <a:bodyPr/>
                    <a:lstStyle/>
                    <a:p>
                      <a:r>
                        <a:rPr lang="en-US" dirty="0" smtClean="0"/>
                        <a:t>Description</a:t>
                      </a:r>
                      <a:endParaRPr lang="en-US" dirty="0"/>
                    </a:p>
                  </a:txBody>
                  <a:tcPr/>
                </a:tc>
              </a:tr>
              <a:tr h="11540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none" dirty="0" smtClean="0">
                          <a:solidFill>
                            <a:schemeClr val="tx1"/>
                          </a:solidFill>
                          <a:effectLst>
                            <a:outerShdw blurRad="38100" dist="38100" dir="2700000" algn="tl">
                              <a:srgbClr val="000000">
                                <a:alpha val="43137"/>
                              </a:srgbClr>
                            </a:outerShdw>
                          </a:effectLst>
                        </a:rPr>
                        <a:t>Portray</a:t>
                      </a:r>
                      <a:r>
                        <a:rPr lang="en-US" sz="1800" b="1" u="none" baseline="0" dirty="0" smtClean="0">
                          <a:solidFill>
                            <a:schemeClr val="tx1"/>
                          </a:solidFill>
                          <a:effectLst>
                            <a:outerShdw blurRad="38100" dist="38100" dir="2700000" algn="tl">
                              <a:srgbClr val="000000">
                                <a:alpha val="43137"/>
                              </a:srgbClr>
                            </a:outerShdw>
                          </a:effectLst>
                        </a:rPr>
                        <a:t> an Image of Excellence</a:t>
                      </a:r>
                      <a:endParaRPr lang="en-US" u="none" dirty="0" smtClean="0"/>
                    </a:p>
                    <a:p>
                      <a:endParaRPr lang="en-US" u="non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Communicate to students that they are being inducted into an elite organization that truly cares about the welfare of its members--an organization always there to lift up any member who stumbles and falls.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r>
              <a:tr h="10012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none" dirty="0" smtClean="0">
                          <a:solidFill>
                            <a:schemeClr val="tx1"/>
                          </a:solidFill>
                        </a:rPr>
                        <a:t>Foster School Connections</a:t>
                      </a:r>
                      <a:r>
                        <a:rPr lang="en-US" b="1" u="none" baseline="0" dirty="0" smtClean="0">
                          <a:solidFill>
                            <a:schemeClr val="tx1"/>
                          </a:solidFill>
                        </a:rPr>
                        <a:t> with Concrete Symbols</a:t>
                      </a:r>
                      <a:endParaRPr lang="en-US" b="1" u="none" dirty="0" smtClean="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32D4D"/>
                          </a:solidFill>
                          <a:effectLst/>
                        </a:rPr>
                        <a:t>The college must give its students some kind of physical evidence that bears witness to their relationship with the college (e.g., lapel pins, necklaces, t-shirts, etc.).</a:t>
                      </a:r>
                    </a:p>
                  </a:txBody>
                  <a:tcPr/>
                </a:tc>
              </a:tr>
              <a:tr h="762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none" dirty="0" smtClean="0">
                          <a:solidFill>
                            <a:schemeClr val="tx1"/>
                          </a:solidFill>
                        </a:rPr>
                        <a:t>Celebrate Student Success and Culture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32D4D"/>
                          </a:solidFill>
                          <a:effectLst/>
                        </a:rPr>
                        <a:t>Hold outside and on-campus functions where students are welcome to bring their family and friends in order to incorporate them into the college atmosphere.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smtClean="0">
                        <a:solidFill>
                          <a:srgbClr val="132D4D"/>
                        </a:solidFill>
                        <a:effectLst/>
                      </a:endParaRPr>
                    </a:p>
                  </a:txBody>
                  <a:tcPr/>
                </a:tc>
              </a:tr>
              <a:tr h="15826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none" dirty="0" smtClean="0">
                          <a:solidFill>
                            <a:schemeClr val="tx1"/>
                          </a:solidFill>
                        </a:rPr>
                        <a:t>Create</a:t>
                      </a:r>
                      <a:r>
                        <a:rPr lang="en-US" b="1" u="none" baseline="0" dirty="0" smtClean="0">
                          <a:solidFill>
                            <a:schemeClr val="tx1"/>
                          </a:solidFill>
                        </a:rPr>
                        <a:t> an exciting environment that is engaged and fun. </a:t>
                      </a:r>
                      <a:endParaRPr lang="en-US" b="1" u="none" dirty="0" smtClean="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32D4D"/>
                          </a:solidFill>
                          <a:effectLst/>
                        </a:rPr>
                        <a:t>If faculty and staff are engaged and love what they do, students will too!</a:t>
                      </a:r>
                    </a:p>
                  </a:txBody>
                  <a:tcPr/>
                </a:tc>
              </a:tr>
            </a:tbl>
          </a:graphicData>
        </a:graphic>
      </p:graphicFrame>
      <p:sp>
        <p:nvSpPr>
          <p:cNvPr id="8" name="Rectangle 7"/>
          <p:cNvSpPr/>
          <p:nvPr/>
        </p:nvSpPr>
        <p:spPr>
          <a:xfrm>
            <a:off x="609600" y="62066"/>
            <a:ext cx="4343400" cy="584775"/>
          </a:xfrm>
          <a:prstGeom prst="rect">
            <a:avLst/>
          </a:prstGeom>
        </p:spPr>
        <p:txBody>
          <a:bodyPr wrap="square">
            <a:spAutoFit/>
          </a:bodyPr>
          <a:lstStyle/>
          <a:p>
            <a:r>
              <a:rPr lang="en-US" sz="3200" b="1" dirty="0" smtClean="0">
                <a:solidFill>
                  <a:prstClr val="white"/>
                </a:solidFill>
                <a:cs typeface="Aharoni" panose="02010803020104030203" pitchFamily="2" charset="-79"/>
              </a:rPr>
              <a:t>Fondness Factor</a:t>
            </a:r>
            <a:endParaRPr lang="en-US" sz="3200" dirty="0">
              <a:solidFill>
                <a:prstClr val="black"/>
              </a:solidFill>
            </a:endParaRPr>
          </a:p>
        </p:txBody>
      </p:sp>
    </p:spTree>
    <p:extLst>
      <p:ext uri="{BB962C8B-B14F-4D97-AF65-F5344CB8AC3E}">
        <p14:creationId xmlns:p14="http://schemas.microsoft.com/office/powerpoint/2010/main" val="3184462609"/>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78302" y="1874837"/>
            <a:ext cx="8229600" cy="4525963"/>
          </a:xfrm>
        </p:spPr>
        <p:txBody>
          <a:bodyPr/>
          <a:lstStyle/>
          <a:p>
            <a:pPr>
              <a:buFont typeface="Wingdings" pitchFamily="2" charset="2"/>
              <a:buNone/>
            </a:pPr>
            <a:r>
              <a:rPr lang="en-US" sz="2400" b="1" i="1" dirty="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280906121"/>
              </p:ext>
            </p:extLst>
          </p:nvPr>
        </p:nvGraphicFramePr>
        <p:xfrm>
          <a:off x="228600" y="990600"/>
          <a:ext cx="8763000" cy="5120640"/>
        </p:xfrm>
        <a:graphic>
          <a:graphicData uri="http://schemas.openxmlformats.org/drawingml/2006/table">
            <a:tbl>
              <a:tblPr firstRow="1" bandRow="1">
                <a:tableStyleId>{5C22544A-7EE6-4342-B048-85BDC9FD1C3A}</a:tableStyleId>
              </a:tblPr>
              <a:tblGrid>
                <a:gridCol w="8763000"/>
              </a:tblGrid>
              <a:tr h="289977">
                <a:tc>
                  <a:txBody>
                    <a:bodyPr/>
                    <a:lstStyle/>
                    <a:p>
                      <a:r>
                        <a:rPr lang="en-US" dirty="0" smtClean="0"/>
                        <a:t>Examples</a:t>
                      </a:r>
                      <a:endParaRPr lang="en-US" dirty="0"/>
                    </a:p>
                  </a:txBody>
                  <a:tcPr/>
                </a:tc>
              </a:tr>
              <a:tr h="1844040">
                <a:tc>
                  <a:txBody>
                    <a:bodyPr/>
                    <a:lstStyle/>
                    <a:p>
                      <a:r>
                        <a:rPr lang="en-US" b="1" dirty="0" smtClean="0"/>
                        <a:t>Northwest</a:t>
                      </a:r>
                      <a:r>
                        <a:rPr lang="en-US" b="1" baseline="0" dirty="0" smtClean="0"/>
                        <a:t> Florida State College</a:t>
                      </a:r>
                      <a:r>
                        <a:rPr lang="en-US" dirty="0" smtClean="0"/>
                        <a:t>: </a:t>
                      </a:r>
                      <a:r>
                        <a:rPr lang="en-US" sz="1800" dirty="0" smtClean="0"/>
                        <a:t>Northwest Florida State College has completely reimagined Student Services with a new name and focus on “Student Success”.  Students coming to campus for services the first time had been met with a less-than-ideal environment.  They were required to sign-in to a kiosk multiple times for various services, transactions were complex and required visiting multiple offices to complete, and there was a lack of departmental ownership of processes.  The facility contained four layers of offices for students to navigate, with mid/senior level managers being especially difficult to reach.  Student Services was also located across campus from the majority of the College’s mid/senior level leadership, creating a difficult hand-off process for issues requiring another administrator’s help.   </a:t>
                      </a:r>
                    </a:p>
                    <a:p>
                      <a:endParaRPr lang="en-US" sz="1800" dirty="0" smtClean="0"/>
                    </a:p>
                    <a:p>
                      <a:r>
                        <a:rPr lang="en-US" sz="1800" dirty="0" smtClean="0"/>
                        <a:t>The customer-service functions are now divided into “quick” service for fast issues and “full” service for more complex issues.  The space was redesigned to be very open and the few remaining walls, including offices, were replaced with glass.  Administrative staff were also relocated into the building.  In addition to the Student Success division, other student-focused departments were brought into the space including the President’s Office and most mid/senior level managers across the College. </a:t>
                      </a:r>
                    </a:p>
                  </a:txBody>
                  <a:tcPr/>
                </a:tc>
              </a:tr>
            </a:tbl>
          </a:graphicData>
        </a:graphic>
      </p:graphicFrame>
    </p:spTree>
    <p:extLst>
      <p:ext uri="{BB962C8B-B14F-4D97-AF65-F5344CB8AC3E}">
        <p14:creationId xmlns:p14="http://schemas.microsoft.com/office/powerpoint/2010/main" val="3575096776"/>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8208"/>
        </a:solidFill>
        <a:effectLst/>
      </p:bgPr>
    </p:bg>
    <p:spTree>
      <p:nvGrpSpPr>
        <p:cNvPr id="1" name=""/>
        <p:cNvGrpSpPr/>
        <p:nvPr/>
      </p:nvGrpSpPr>
      <p:grpSpPr>
        <a:xfrm>
          <a:off x="0" y="0"/>
          <a:ext cx="0" cy="0"/>
          <a:chOff x="0" y="0"/>
          <a:chExt cx="0" cy="0"/>
        </a:xfrm>
      </p:grpSpPr>
      <p:sp>
        <p:nvSpPr>
          <p:cNvPr id="4" name="Pie 3"/>
          <p:cNvSpPr/>
          <p:nvPr/>
        </p:nvSpPr>
        <p:spPr>
          <a:xfrm flipV="1">
            <a:off x="-1752600" y="228600"/>
            <a:ext cx="12572999" cy="12763501"/>
          </a:xfrm>
          <a:prstGeom prst="pie">
            <a:avLst>
              <a:gd name="adj1" fmla="val 3240000"/>
              <a:gd name="adj2" fmla="val 7560000"/>
            </a:avLst>
          </a:prstGeom>
          <a:solidFill>
            <a:schemeClr val="accent6">
              <a:lumMod val="75000"/>
            </a:schemeClr>
          </a:solidFill>
          <a:ln>
            <a:solidFill>
              <a:srgbClr val="C00000"/>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6">
              <a:alpha val="90000"/>
              <a:hueOff val="0"/>
              <a:satOff val="0"/>
              <a:lumOff val="0"/>
              <a:alphaOff val="-20000"/>
            </a:schemeClr>
          </a:effectRef>
          <a:fontRef idx="minor">
            <a:schemeClr val="lt1"/>
          </a:fontRef>
        </p:style>
        <p:txBody>
          <a:bodyPr/>
          <a:lstStyle/>
          <a:p>
            <a:endParaRPr lang="en-US" dirty="0">
              <a:solidFill>
                <a:prstClr val="white"/>
              </a:solidFill>
            </a:endParaRPr>
          </a:p>
        </p:txBody>
      </p:sp>
      <p:sp>
        <p:nvSpPr>
          <p:cNvPr id="8" name="Rectangle 7"/>
          <p:cNvSpPr/>
          <p:nvPr/>
        </p:nvSpPr>
        <p:spPr>
          <a:xfrm>
            <a:off x="381000" y="2514600"/>
            <a:ext cx="8438144"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small" spc="150" dirty="0">
                <a:ln w="11430"/>
                <a:solidFill>
                  <a:srgbClr val="F8F8F8"/>
                </a:solidFill>
                <a:effectLst>
                  <a:outerShdw blurRad="25400" algn="tl" rotWithShape="0">
                    <a:srgbClr val="000000">
                      <a:alpha val="43000"/>
                    </a:srgbClr>
                  </a:outerShdw>
                </a:effectLst>
                <a:latin typeface="Garamond" pitchFamily="18" charset="0"/>
              </a:rPr>
              <a:t>The Functional Factor</a:t>
            </a:r>
          </a:p>
        </p:txBody>
      </p:sp>
    </p:spTree>
    <p:extLst>
      <p:ext uri="{BB962C8B-B14F-4D97-AF65-F5344CB8AC3E}">
        <p14:creationId xmlns:p14="http://schemas.microsoft.com/office/powerpoint/2010/main" val="31339259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1981200"/>
            <a:ext cx="5364480" cy="4525963"/>
          </a:xfrm>
        </p:spPr>
        <p:txBody>
          <a:bodyPr>
            <a:normAutofit/>
          </a:bodyPr>
          <a:lstStyle/>
          <a:p>
            <a:r>
              <a:rPr lang="en-US" sz="2400" dirty="0" smtClean="0"/>
              <a:t>Students on the brink of dropping out of college ask themselves the question, “Education for what?”</a:t>
            </a:r>
          </a:p>
          <a:p>
            <a:r>
              <a:rPr lang="en-US" sz="2400" dirty="0" smtClean="0"/>
              <a:t>The Functional Factor is squarely founded on the premise that students not only must have a stake in their own learning experience but also must serve as a functional component of the college’s purpose. </a:t>
            </a:r>
            <a:endParaRPr lang="en-US" sz="2400" dirty="0"/>
          </a:p>
          <a:p>
            <a:pPr marL="0" indent="0">
              <a:buNone/>
            </a:pPr>
            <a:endParaRPr lang="en-US" sz="2400" dirty="0"/>
          </a:p>
          <a:p>
            <a:pPr marL="0" indent="0">
              <a:buNone/>
            </a:pPr>
            <a:endParaRPr lang="en-US" dirty="0"/>
          </a:p>
        </p:txBody>
      </p:sp>
      <p:sp>
        <p:nvSpPr>
          <p:cNvPr id="4" name="Title 3"/>
          <p:cNvSpPr>
            <a:spLocks noGrp="1"/>
          </p:cNvSpPr>
          <p:nvPr>
            <p:ph type="title"/>
          </p:nvPr>
        </p:nvSpPr>
        <p:spPr>
          <a:xfrm>
            <a:off x="838200" y="1068288"/>
            <a:ext cx="7620000" cy="646331"/>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600" b="1" cap="small" spc="150" dirty="0">
                <a:ln w="11430"/>
                <a:solidFill>
                  <a:srgbClr val="002060"/>
                </a:solidFill>
                <a:effectLst>
                  <a:outerShdw blurRad="25400" algn="tl" rotWithShape="0">
                    <a:srgbClr val="000000">
                      <a:alpha val="43000"/>
                    </a:srgbClr>
                  </a:outerShdw>
                </a:effectLst>
                <a:latin typeface="Garamond" pitchFamily="18" charset="0"/>
              </a:rPr>
              <a:t>The </a:t>
            </a:r>
            <a:r>
              <a:rPr lang="en-US" sz="3600" b="1" cap="small" spc="150" dirty="0" smtClean="0">
                <a:ln w="11430"/>
                <a:solidFill>
                  <a:srgbClr val="002060"/>
                </a:solidFill>
                <a:effectLst>
                  <a:outerShdw blurRad="25400" algn="tl" rotWithShape="0">
                    <a:srgbClr val="000000">
                      <a:alpha val="43000"/>
                    </a:srgbClr>
                  </a:outerShdw>
                </a:effectLst>
                <a:latin typeface="Garamond" pitchFamily="18" charset="0"/>
              </a:rPr>
              <a:t>Functional Factor</a:t>
            </a:r>
            <a:endParaRPr lang="en-US" sz="3600" b="1" cap="small" spc="150" dirty="0">
              <a:ln w="11430"/>
              <a:solidFill>
                <a:srgbClr val="002060"/>
              </a:solidFill>
              <a:effectLst>
                <a:outerShdw blurRad="25400" algn="tl" rotWithShape="0">
                  <a:srgbClr val="000000">
                    <a:alpha val="43000"/>
                  </a:srgbClr>
                </a:outerShdw>
              </a:effectLst>
              <a:latin typeface="Garamond"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073" y="2590800"/>
            <a:ext cx="3427327" cy="2286000"/>
          </a:xfrm>
          <a:prstGeom prst="rect">
            <a:avLst/>
          </a:prstGeom>
        </p:spPr>
      </p:pic>
    </p:spTree>
    <p:extLst>
      <p:ext uri="{BB962C8B-B14F-4D97-AF65-F5344CB8AC3E}">
        <p14:creationId xmlns:p14="http://schemas.microsoft.com/office/powerpoint/2010/main" val="599924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78302" y="1874837"/>
            <a:ext cx="8229600" cy="4525963"/>
          </a:xfrm>
        </p:spPr>
        <p:txBody>
          <a:bodyPr/>
          <a:lstStyle/>
          <a:p>
            <a:pPr>
              <a:buFont typeface="Wingdings" pitchFamily="2" charset="2"/>
              <a:buNone/>
            </a:pPr>
            <a:r>
              <a:rPr lang="en-US" sz="2400" b="1" i="1" dirty="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77966588"/>
              </p:ext>
            </p:extLst>
          </p:nvPr>
        </p:nvGraphicFramePr>
        <p:xfrm>
          <a:off x="211602" y="838200"/>
          <a:ext cx="8932398" cy="5669280"/>
        </p:xfrm>
        <a:graphic>
          <a:graphicData uri="http://schemas.openxmlformats.org/drawingml/2006/table">
            <a:tbl>
              <a:tblPr firstRow="1" bandRow="1">
                <a:tableStyleId>{5C22544A-7EE6-4342-B048-85BDC9FD1C3A}</a:tableStyleId>
              </a:tblPr>
              <a:tblGrid>
                <a:gridCol w="3417613"/>
                <a:gridCol w="5514785"/>
              </a:tblGrid>
              <a:tr h="352697">
                <a:tc>
                  <a:txBody>
                    <a:bodyPr/>
                    <a:lstStyle/>
                    <a:p>
                      <a:r>
                        <a:rPr lang="en-US" dirty="0" smtClean="0">
                          <a:solidFill>
                            <a:schemeClr val="bg1"/>
                          </a:solidFill>
                        </a:rPr>
                        <a:t>Strategy</a:t>
                      </a:r>
                      <a:endParaRPr lang="en-US" dirty="0">
                        <a:solidFill>
                          <a:schemeClr val="bg1"/>
                        </a:solidFill>
                      </a:endParaRPr>
                    </a:p>
                  </a:txBody>
                  <a:tcPr/>
                </a:tc>
                <a:tc>
                  <a:txBody>
                    <a:bodyPr/>
                    <a:lstStyle/>
                    <a:p>
                      <a:r>
                        <a:rPr lang="en-US" dirty="0" smtClean="0"/>
                        <a:t>Description</a:t>
                      </a:r>
                      <a:endParaRPr lang="en-US" dirty="0"/>
                    </a:p>
                  </a:txBody>
                  <a:tcPr/>
                </a:tc>
              </a:tr>
              <a:tr h="23774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none" dirty="0" smtClean="0">
                          <a:solidFill>
                            <a:schemeClr val="tx1"/>
                          </a:solidFill>
                          <a:effectLst>
                            <a:outerShdw blurRad="38100" dist="38100" dir="2700000" algn="tl">
                              <a:srgbClr val="000000">
                                <a:alpha val="43137"/>
                              </a:srgbClr>
                            </a:outerShdw>
                          </a:effectLst>
                        </a:rPr>
                        <a:t>Mandatory</a:t>
                      </a:r>
                      <a:r>
                        <a:rPr lang="en-US" sz="1800" b="1" u="none" baseline="0" dirty="0" smtClean="0">
                          <a:solidFill>
                            <a:schemeClr val="tx1"/>
                          </a:solidFill>
                          <a:effectLst>
                            <a:outerShdw blurRad="38100" dist="38100" dir="2700000" algn="tl">
                              <a:srgbClr val="000000">
                                <a:alpha val="43137"/>
                              </a:srgbClr>
                            </a:outerShdw>
                          </a:effectLst>
                        </a:rPr>
                        <a:t> </a:t>
                      </a:r>
                      <a:r>
                        <a:rPr lang="en-US" sz="1800" b="1" u="none" dirty="0" smtClean="0">
                          <a:solidFill>
                            <a:schemeClr val="tx1"/>
                          </a:solidFill>
                          <a:effectLst>
                            <a:outerShdw blurRad="38100" dist="38100" dir="2700000" algn="tl">
                              <a:srgbClr val="000000">
                                <a:alpha val="43137"/>
                              </a:srgbClr>
                            </a:outerShdw>
                          </a:effectLst>
                        </a:rPr>
                        <a:t>Orientation</a:t>
                      </a:r>
                      <a:r>
                        <a:rPr lang="en-US" sz="1800" b="1" u="none" baseline="0" dirty="0" smtClean="0">
                          <a:solidFill>
                            <a:schemeClr val="tx1"/>
                          </a:solidFill>
                          <a:effectLst>
                            <a:outerShdw blurRad="38100" dist="38100" dir="2700000" algn="tl">
                              <a:srgbClr val="000000">
                                <a:alpha val="43137"/>
                              </a:srgbClr>
                            </a:outerShdw>
                          </a:effectLst>
                        </a:rPr>
                        <a:t> Week </a:t>
                      </a:r>
                      <a:endParaRPr lang="en-US" u="none" dirty="0" smtClean="0"/>
                    </a:p>
                    <a:p>
                      <a:endParaRPr lang="en-US" u="non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Host an Orientation Week for all first time enrolled students just one week prior to the beginning of the first semester to help students map out their program course and goals. Activities for the week can include a campus tour and an induction ceremony for all first-time enrolled students. It is recommended that family members be invited as guests of the enrollees, and that gifts of college promotional items be given to the incoming class to welcome them to the orientation gathering. Orientation is mandatory and may be offered as a 1-credit course. </a:t>
                      </a:r>
                    </a:p>
                  </a:txBody>
                  <a:tcPr/>
                </a:tc>
              </a:tr>
              <a:tr h="1295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none" dirty="0" smtClean="0">
                          <a:solidFill>
                            <a:schemeClr val="tx1"/>
                          </a:solidFill>
                        </a:rPr>
                        <a:t>First-Year</a:t>
                      </a:r>
                      <a:r>
                        <a:rPr lang="en-US" b="1" u="none" baseline="0" dirty="0" smtClean="0">
                          <a:solidFill>
                            <a:schemeClr val="tx1"/>
                          </a:solidFill>
                        </a:rPr>
                        <a:t> Experience Seminars </a:t>
                      </a:r>
                      <a:endParaRPr lang="en-US" b="1" u="none" dirty="0" smtClean="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32D4D"/>
                          </a:solidFill>
                          <a:effectLst/>
                        </a:rPr>
                        <a:t>Offer “Soft Skills” and “Life-Skills” Seminars.</a:t>
                      </a:r>
                      <a:r>
                        <a:rPr lang="en-US" sz="1800" baseline="0" dirty="0" smtClean="0">
                          <a:solidFill>
                            <a:srgbClr val="132D4D"/>
                          </a:solidFill>
                          <a:effectLst/>
                        </a:rPr>
                        <a:t> </a:t>
                      </a:r>
                      <a:r>
                        <a:rPr lang="en-US" sz="1800" dirty="0" smtClean="0">
                          <a:solidFill>
                            <a:srgbClr val="132D4D"/>
                          </a:solidFill>
                          <a:effectLst/>
                        </a:rPr>
                        <a:t>These</a:t>
                      </a:r>
                      <a:r>
                        <a:rPr lang="en-US" sz="1800" baseline="0" dirty="0" smtClean="0">
                          <a:solidFill>
                            <a:srgbClr val="132D4D"/>
                          </a:solidFill>
                          <a:effectLst/>
                        </a:rPr>
                        <a:t> interactive and engaging seminars provide students with tips on note-taking, test-taking, communication, leadership, decision-making, and stress management.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smtClean="0">
                        <a:solidFill>
                          <a:srgbClr val="132D4D"/>
                        </a:solidFill>
                        <a:effectLst/>
                      </a:endParaRPr>
                    </a:p>
                  </a:txBody>
                  <a:tcPr/>
                </a:tc>
              </a:tr>
              <a:tr h="14107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none" dirty="0" smtClean="0">
                          <a:solidFill>
                            <a:schemeClr val="tx1"/>
                          </a:solidFill>
                        </a:rPr>
                        <a:t>Recruit Underrepresented Students for</a:t>
                      </a:r>
                      <a:r>
                        <a:rPr lang="en-US" b="1" u="none" baseline="0" dirty="0" smtClean="0">
                          <a:solidFill>
                            <a:schemeClr val="tx1"/>
                          </a:solidFill>
                        </a:rPr>
                        <a:t> Leadership Opportunities</a:t>
                      </a:r>
                      <a:endParaRPr lang="en-US" b="1" u="none" dirty="0" smtClean="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32D4D"/>
                          </a:solidFill>
                          <a:effectLst/>
                        </a:rPr>
                        <a:t>Actively</a:t>
                      </a:r>
                      <a:r>
                        <a:rPr lang="en-US" sz="1800" baseline="0" dirty="0" smtClean="0">
                          <a:solidFill>
                            <a:srgbClr val="132D4D"/>
                          </a:solidFill>
                          <a:effectLst/>
                        </a:rPr>
                        <a:t> recruit students of color and first-generation to serve the college in some way that is important. Assign student to task-forces exploring reasons why students drop-out and ask them to provide solutions.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smtClean="0">
                        <a:solidFill>
                          <a:srgbClr val="132D4D"/>
                        </a:solidFill>
                        <a:effectLst/>
                      </a:endParaRPr>
                    </a:p>
                  </a:txBody>
                  <a:tcPr/>
                </a:tc>
              </a:tr>
            </a:tbl>
          </a:graphicData>
        </a:graphic>
      </p:graphicFrame>
      <p:sp>
        <p:nvSpPr>
          <p:cNvPr id="8" name="Rectangle 7"/>
          <p:cNvSpPr/>
          <p:nvPr/>
        </p:nvSpPr>
        <p:spPr>
          <a:xfrm>
            <a:off x="609600" y="62066"/>
            <a:ext cx="4343400" cy="584775"/>
          </a:xfrm>
          <a:prstGeom prst="rect">
            <a:avLst/>
          </a:prstGeom>
        </p:spPr>
        <p:txBody>
          <a:bodyPr wrap="square">
            <a:spAutoFit/>
          </a:bodyPr>
          <a:lstStyle/>
          <a:p>
            <a:r>
              <a:rPr lang="en-US" sz="3200" b="1" dirty="0" smtClean="0">
                <a:solidFill>
                  <a:prstClr val="white"/>
                </a:solidFill>
                <a:cs typeface="Aharoni" panose="02010803020104030203" pitchFamily="2" charset="-79"/>
              </a:rPr>
              <a:t>Functional Factor</a:t>
            </a:r>
            <a:endParaRPr lang="en-US" sz="3200" dirty="0">
              <a:solidFill>
                <a:prstClr val="black"/>
              </a:solidFill>
            </a:endParaRPr>
          </a:p>
        </p:txBody>
      </p:sp>
    </p:spTree>
    <p:extLst>
      <p:ext uri="{BB962C8B-B14F-4D97-AF65-F5344CB8AC3E}">
        <p14:creationId xmlns:p14="http://schemas.microsoft.com/office/powerpoint/2010/main" val="113798837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3337"/>
            <a:ext cx="4191000" cy="4499864"/>
          </a:xfrm>
          <a:solidFill>
            <a:schemeClr val="accent1">
              <a:lumMod val="20000"/>
              <a:lumOff val="80000"/>
            </a:schemeClr>
          </a:solidFill>
        </p:spPr>
        <p:txBody>
          <a:bodyPr>
            <a:normAutofit fontScale="62500" lnSpcReduction="20000"/>
          </a:bodyPr>
          <a:lstStyle/>
          <a:p>
            <a:endParaRPr lang="en-US" sz="2900" b="1" dirty="0" smtClean="0">
              <a:solidFill>
                <a:schemeClr val="bg1"/>
              </a:solidFill>
              <a:latin typeface="Times New Roman" panose="02020603050405020304" pitchFamily="18" charset="0"/>
              <a:cs typeface="Times New Roman" panose="02020603050405020304" pitchFamily="18" charset="0"/>
            </a:endParaRPr>
          </a:p>
          <a:p>
            <a:r>
              <a:rPr lang="en-US" sz="2900" b="1" dirty="0" smtClean="0">
                <a:latin typeface="Times New Roman" panose="02020603050405020304" pitchFamily="18" charset="0"/>
                <a:cs typeface="Times New Roman" panose="02020603050405020304" pitchFamily="18" charset="0"/>
              </a:rPr>
              <a:t>Demographic </a:t>
            </a:r>
            <a:r>
              <a:rPr lang="en-US" sz="2900" b="1" dirty="0">
                <a:latin typeface="Times New Roman" panose="02020603050405020304" pitchFamily="18" charset="0"/>
                <a:cs typeface="Times New Roman" panose="02020603050405020304" pitchFamily="18" charset="0"/>
              </a:rPr>
              <a:t>Shift to a Majority-minority nation.</a:t>
            </a:r>
          </a:p>
          <a:p>
            <a:r>
              <a:rPr lang="en-US" sz="2900" b="1" dirty="0">
                <a:latin typeface="Times New Roman" panose="02020603050405020304" pitchFamily="18" charset="0"/>
                <a:cs typeface="Times New Roman" panose="02020603050405020304" pitchFamily="18" charset="0"/>
              </a:rPr>
              <a:t>Academic Under Preparedness</a:t>
            </a:r>
            <a:r>
              <a:rPr lang="en-US" sz="2900" dirty="0">
                <a:latin typeface="Times New Roman" panose="02020603050405020304" pitchFamily="18" charset="0"/>
                <a:cs typeface="Times New Roman" panose="02020603050405020304" pitchFamily="18" charset="0"/>
              </a:rPr>
              <a:t>.</a:t>
            </a:r>
          </a:p>
          <a:p>
            <a:pPr lvl="1"/>
            <a:r>
              <a:rPr lang="en-US" sz="2900" dirty="0">
                <a:latin typeface="Times New Roman" panose="02020603050405020304" pitchFamily="18" charset="0"/>
                <a:cs typeface="Times New Roman" panose="02020603050405020304" pitchFamily="18" charset="0"/>
              </a:rPr>
              <a:t> The average college freshman has a seventh-grade reading level and an eighth grade math skill level.</a:t>
            </a:r>
          </a:p>
          <a:p>
            <a:pPr lvl="1"/>
            <a:r>
              <a:rPr lang="en-US" sz="2900" dirty="0">
                <a:latin typeface="Times New Roman" panose="02020603050405020304" pitchFamily="18" charset="0"/>
                <a:cs typeface="Times New Roman" panose="02020603050405020304" pitchFamily="18" charset="0"/>
              </a:rPr>
              <a:t>Approximately 70% of community college freshmen take a remedial class in mathematics.</a:t>
            </a:r>
          </a:p>
          <a:p>
            <a:pPr fontAlgn="auto">
              <a:spcAft>
                <a:spcPts val="0"/>
              </a:spcAft>
            </a:pPr>
            <a:r>
              <a:rPr lang="en-US" sz="2900" b="1" dirty="0">
                <a:latin typeface="Times New Roman" panose="02020603050405020304" pitchFamily="18" charset="0"/>
                <a:cs typeface="Times New Roman" panose="02020603050405020304" pitchFamily="18" charset="0"/>
              </a:rPr>
              <a:t>Poor Completion and Attainment Rates. </a:t>
            </a:r>
          </a:p>
          <a:p>
            <a:pPr lvl="1" fontAlgn="auto">
              <a:spcAft>
                <a:spcPts val="0"/>
              </a:spcAft>
            </a:pPr>
            <a:endParaRPr lang="en-US" sz="2900" b="1" dirty="0">
              <a:latin typeface="Times New Roman" panose="02020603050405020304" pitchFamily="18" charset="0"/>
              <a:cs typeface="Times New Roman" panose="02020603050405020304" pitchFamily="18" charset="0"/>
            </a:endParaRPr>
          </a:p>
          <a:p>
            <a:pPr lvl="1" fontAlgn="auto">
              <a:spcAft>
                <a:spcPts val="0"/>
              </a:spcAft>
            </a:pPr>
            <a:r>
              <a:rPr lang="en-US" sz="2900" b="1" dirty="0">
                <a:latin typeface="Times New Roman" panose="02020603050405020304" pitchFamily="18" charset="0"/>
                <a:cs typeface="Times New Roman" panose="02020603050405020304" pitchFamily="18" charset="0"/>
              </a:rPr>
              <a:t>Nearly half </a:t>
            </a:r>
            <a:r>
              <a:rPr lang="en-US" sz="2900" dirty="0">
                <a:latin typeface="Times New Roman" panose="02020603050405020304" pitchFamily="18" charset="0"/>
                <a:cs typeface="Times New Roman" panose="02020603050405020304" pitchFamily="18" charset="0"/>
              </a:rPr>
              <a:t>of all community college students entering in the fall term drop out before the second fall term begins (AACC, 2014). </a:t>
            </a:r>
          </a:p>
          <a:p>
            <a:endParaRPr lang="en-US" dirty="0">
              <a:solidFill>
                <a:schemeClr val="bg1"/>
              </a:solidFill>
            </a:endParaRPr>
          </a:p>
        </p:txBody>
      </p:sp>
      <p:sp>
        <p:nvSpPr>
          <p:cNvPr id="5" name="Rectangle 4"/>
          <p:cNvSpPr/>
          <p:nvPr/>
        </p:nvSpPr>
        <p:spPr>
          <a:xfrm>
            <a:off x="756138" y="853007"/>
            <a:ext cx="8001001" cy="1200329"/>
          </a:xfrm>
          <a:prstGeom prst="rect">
            <a:avLst/>
          </a:prstGeom>
        </p:spPr>
        <p:txBody>
          <a:bodyPr wrap="square">
            <a:spAutoFit/>
          </a:bodyPr>
          <a:lstStyle/>
          <a:p>
            <a:pPr marL="34290" indent="0">
              <a:buNone/>
            </a:pPr>
            <a:r>
              <a:rPr lang="en-US" sz="3600" b="1" dirty="0">
                <a:solidFill>
                  <a:schemeClr val="tx2"/>
                </a:solidFill>
              </a:rPr>
              <a:t>America’s Community Colleges stand at a major crossroad.</a:t>
            </a:r>
          </a:p>
        </p:txBody>
      </p:sp>
      <p:sp>
        <p:nvSpPr>
          <p:cNvPr id="9" name="Content Placeholder 2"/>
          <p:cNvSpPr txBox="1">
            <a:spLocks/>
          </p:cNvSpPr>
          <p:nvPr/>
        </p:nvSpPr>
        <p:spPr>
          <a:xfrm>
            <a:off x="4648200" y="2053337"/>
            <a:ext cx="4241662" cy="4499863"/>
          </a:xfrm>
          <a:prstGeom prst="rect">
            <a:avLst/>
          </a:prstGeom>
          <a:solidFill>
            <a:schemeClr val="accent1">
              <a:lumMod val="20000"/>
              <a:lumOff val="80000"/>
            </a:schemeClr>
          </a:solidFill>
        </p:spPr>
        <p:txBody>
          <a:bodyPr vert="horz" lIns="91440" tIns="45720" rIns="91440" bIns="45720" rtlCol="0">
            <a:norm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lvl="1" indent="-182880" fontAlgn="auto">
              <a:lnSpc>
                <a:spcPct val="97000"/>
              </a:lnSpc>
              <a:spcAft>
                <a:spcPts val="0"/>
              </a:spcAft>
            </a:pPr>
            <a:r>
              <a:rPr lang="en-US" sz="2000" b="1" u="sng" dirty="0">
                <a:solidFill>
                  <a:schemeClr val="tx1"/>
                </a:solidFill>
                <a:latin typeface="Times New Roman" panose="02020603050405020304" pitchFamily="18" charset="0"/>
                <a:cs typeface="Times New Roman" panose="02020603050405020304" pitchFamily="18" charset="0"/>
              </a:rPr>
              <a:t>For Students of Color</a:t>
            </a:r>
            <a:r>
              <a:rPr lang="en-US" sz="2000" b="1" dirty="0">
                <a:solidFill>
                  <a:schemeClr val="tx1"/>
                </a:solidFill>
                <a:latin typeface="Times New Roman" panose="02020603050405020304" pitchFamily="18" charset="0"/>
                <a:cs typeface="Times New Roman" panose="02020603050405020304" pitchFamily="18" charset="0"/>
              </a:rPr>
              <a:t>, it is far worse:</a:t>
            </a:r>
            <a:r>
              <a:rPr lang="en-US" sz="2000" dirty="0">
                <a:solidFill>
                  <a:schemeClr val="tx1"/>
                </a:solidFill>
                <a:latin typeface="Times New Roman" panose="02020603050405020304" pitchFamily="18" charset="0"/>
                <a:cs typeface="Times New Roman" panose="02020603050405020304" pitchFamily="18" charset="0"/>
              </a:rPr>
              <a:t> Approximately </a:t>
            </a:r>
            <a:r>
              <a:rPr lang="en-US" sz="2000" b="1" dirty="0">
                <a:solidFill>
                  <a:schemeClr val="tx1"/>
                </a:solidFill>
                <a:latin typeface="Times New Roman" panose="02020603050405020304" pitchFamily="18" charset="0"/>
                <a:cs typeface="Times New Roman" panose="02020603050405020304" pitchFamily="18" charset="0"/>
              </a:rPr>
              <a:t>70%</a:t>
            </a:r>
            <a:r>
              <a:rPr lang="en-US" sz="2000" dirty="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(7 out of 10) </a:t>
            </a:r>
            <a:r>
              <a:rPr lang="en-US" sz="2000" dirty="0">
                <a:solidFill>
                  <a:schemeClr val="tx1"/>
                </a:solidFill>
                <a:latin typeface="Times New Roman" panose="02020603050405020304" pitchFamily="18" charset="0"/>
                <a:cs typeface="Times New Roman" panose="02020603050405020304" pitchFamily="18" charset="0"/>
              </a:rPr>
              <a:t> attending a community college, drop-out prematurely.</a:t>
            </a:r>
          </a:p>
          <a:p>
            <a:pPr lvl="4" indent="-182880" fontAlgn="auto">
              <a:lnSpc>
                <a:spcPct val="97000"/>
              </a:lnSpc>
            </a:pPr>
            <a:r>
              <a:rPr lang="en-US" sz="2000" dirty="0">
                <a:solidFill>
                  <a:schemeClr val="tx1"/>
                </a:solidFill>
                <a:latin typeface="Times New Roman" panose="02020603050405020304" pitchFamily="18" charset="0"/>
                <a:cs typeface="Times New Roman" panose="02020603050405020304" pitchFamily="18" charset="0"/>
              </a:rPr>
              <a:t>Of those who remain, </a:t>
            </a:r>
            <a:r>
              <a:rPr lang="en-US" sz="2000" b="1" dirty="0">
                <a:solidFill>
                  <a:schemeClr val="tx1"/>
                </a:solidFill>
                <a:latin typeface="Times New Roman" panose="02020603050405020304" pitchFamily="18" charset="0"/>
                <a:cs typeface="Times New Roman" panose="02020603050405020304" pitchFamily="18" charset="0"/>
              </a:rPr>
              <a:t>only 10-12% </a:t>
            </a:r>
            <a:r>
              <a:rPr lang="en-US" sz="2000" dirty="0">
                <a:solidFill>
                  <a:schemeClr val="tx1"/>
                </a:solidFill>
                <a:latin typeface="Times New Roman" panose="02020603050405020304" pitchFamily="18" charset="0"/>
                <a:cs typeface="Times New Roman" panose="02020603050405020304" pitchFamily="18" charset="0"/>
              </a:rPr>
              <a:t>graduate. </a:t>
            </a:r>
          </a:p>
          <a:p>
            <a:pPr marL="34290" indent="0" fontAlgn="auto">
              <a:spcAft>
                <a:spcPts val="0"/>
              </a:spcAft>
              <a:buNone/>
            </a:pPr>
            <a:endParaRPr lang="en-US" dirty="0">
              <a:solidFill>
                <a:schemeClr val="bg1"/>
              </a:solidFill>
            </a:endParaRPr>
          </a:p>
        </p:txBody>
      </p:sp>
      <p:sp>
        <p:nvSpPr>
          <p:cNvPr id="6" name="TextBox 5"/>
          <p:cNvSpPr txBox="1"/>
          <p:nvPr/>
        </p:nvSpPr>
        <p:spPr>
          <a:xfrm>
            <a:off x="3863888" y="4196651"/>
            <a:ext cx="4900178" cy="811761"/>
          </a:xfrm>
          <a:prstGeom prst="rect">
            <a:avLst/>
          </a:prstGeom>
          <a:noFill/>
        </p:spPr>
        <p:txBody>
          <a:bodyPr wrap="square" rtlCol="0">
            <a:spAutoFit/>
          </a:bodyPr>
          <a:lstStyle/>
          <a:p>
            <a:pPr marL="1017270" lvl="2" fontAlgn="auto">
              <a:lnSpc>
                <a:spcPct val="77000"/>
              </a:lnSpc>
            </a:pPr>
            <a:r>
              <a:rPr lang="en-US" sz="2000" u="sng" dirty="0">
                <a:cs typeface="Times New Roman" panose="02020603050405020304" pitchFamily="18" charset="0"/>
              </a:rPr>
              <a:t>For </a:t>
            </a:r>
            <a:r>
              <a:rPr lang="en-US" sz="2000" b="1" u="sng" dirty="0">
                <a:cs typeface="Times New Roman" panose="02020603050405020304" pitchFamily="18" charset="0"/>
              </a:rPr>
              <a:t>Caucasian students</a:t>
            </a:r>
            <a:r>
              <a:rPr lang="en-US" sz="2000" b="1" dirty="0">
                <a:cs typeface="Times New Roman" panose="02020603050405020304" pitchFamily="18" charset="0"/>
              </a:rPr>
              <a:t> </a:t>
            </a:r>
            <a:r>
              <a:rPr lang="en-US" sz="2000" dirty="0">
                <a:cs typeface="Times New Roman" panose="02020603050405020304" pitchFamily="18" charset="0"/>
              </a:rPr>
              <a:t>attending a community college, </a:t>
            </a:r>
            <a:r>
              <a:rPr lang="en-US" sz="2000" b="1" dirty="0">
                <a:cs typeface="Times New Roman" panose="02020603050405020304" pitchFamily="18" charset="0"/>
              </a:rPr>
              <a:t>44%</a:t>
            </a:r>
            <a:r>
              <a:rPr lang="en-US" sz="2000" dirty="0">
                <a:cs typeface="Times New Roman" panose="02020603050405020304" pitchFamily="18" charset="0"/>
              </a:rPr>
              <a:t> live in poverty.  </a:t>
            </a:r>
          </a:p>
        </p:txBody>
      </p:sp>
      <p:sp>
        <p:nvSpPr>
          <p:cNvPr id="4" name="Rectangle 3"/>
          <p:cNvSpPr/>
          <p:nvPr/>
        </p:nvSpPr>
        <p:spPr>
          <a:xfrm>
            <a:off x="3615658" y="5105400"/>
            <a:ext cx="4772204" cy="337785"/>
          </a:xfrm>
          <a:prstGeom prst="rect">
            <a:avLst/>
          </a:prstGeom>
        </p:spPr>
        <p:txBody>
          <a:bodyPr wrap="none">
            <a:spAutoFit/>
          </a:bodyPr>
          <a:lstStyle/>
          <a:p>
            <a:pPr marL="1474470" lvl="3" fontAlgn="auto">
              <a:lnSpc>
                <a:spcPct val="77000"/>
              </a:lnSpc>
            </a:pPr>
            <a:r>
              <a:rPr lang="en-US" sz="2000" b="1" dirty="0">
                <a:solidFill>
                  <a:schemeClr val="tx1">
                    <a:lumMod val="75000"/>
                    <a:lumOff val="25000"/>
                  </a:schemeClr>
                </a:solidFill>
                <a:cs typeface="Times New Roman" panose="02020603050405020304" pitchFamily="18" charset="0"/>
              </a:rPr>
              <a:t>   </a:t>
            </a:r>
            <a:r>
              <a:rPr lang="en-US" sz="2000" b="1" dirty="0">
                <a:cs typeface="Times New Roman" panose="02020603050405020304" pitchFamily="18" charset="0"/>
              </a:rPr>
              <a:t>- Only 2 out of 10 graduate</a:t>
            </a:r>
            <a:r>
              <a:rPr lang="en-US" sz="2000" dirty="0">
                <a:cs typeface="Times New Roman" panose="02020603050405020304" pitchFamily="18" charset="0"/>
              </a:rPr>
              <a:t>!</a:t>
            </a:r>
          </a:p>
        </p:txBody>
      </p:sp>
    </p:spTree>
    <p:extLst>
      <p:ext uri="{BB962C8B-B14F-4D97-AF65-F5344CB8AC3E}">
        <p14:creationId xmlns:p14="http://schemas.microsoft.com/office/powerpoint/2010/main" val="125000758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Effect transition="in" filter="fade">
                                      <p:cBhvr>
                                        <p:cTn id="51" dur="1000"/>
                                        <p:tgtEl>
                                          <p:spTgt spid="9">
                                            <p:txEl>
                                              <p:pRg st="0" end="0"/>
                                            </p:txEl>
                                          </p:spTgt>
                                        </p:tgtEl>
                                      </p:cBhvr>
                                    </p:animEffect>
                                    <p:anim calcmode="lin" valueType="num">
                                      <p:cBhvr>
                                        <p:cTn id="5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9">
                                            <p:txEl>
                                              <p:pRg st="1" end="1"/>
                                            </p:txEl>
                                          </p:spTgt>
                                        </p:tgtEl>
                                        <p:attrNameLst>
                                          <p:attrName>style.visibility</p:attrName>
                                        </p:attrNameLst>
                                      </p:cBhvr>
                                      <p:to>
                                        <p:strVal val="visible"/>
                                      </p:to>
                                    </p:set>
                                    <p:animEffect transition="in" filter="fade">
                                      <p:cBhvr>
                                        <p:cTn id="58" dur="1000"/>
                                        <p:tgtEl>
                                          <p:spTgt spid="9">
                                            <p:txEl>
                                              <p:pRg st="1" end="1"/>
                                            </p:txEl>
                                          </p:spTgt>
                                        </p:tgtEl>
                                      </p:cBhvr>
                                    </p:animEffect>
                                    <p:anim calcmode="lin" valueType="num">
                                      <p:cBhvr>
                                        <p:cTn id="5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6">
                                            <p:txEl>
                                              <p:pRg st="0" end="0"/>
                                            </p:txEl>
                                          </p:spTgt>
                                        </p:tgtEl>
                                        <p:attrNameLst>
                                          <p:attrName>style.visibility</p:attrName>
                                        </p:attrNameLst>
                                      </p:cBhvr>
                                      <p:to>
                                        <p:strVal val="visible"/>
                                      </p:to>
                                    </p:set>
                                    <p:animEffect transition="in" filter="fade">
                                      <p:cBhvr>
                                        <p:cTn id="65" dur="1000"/>
                                        <p:tgtEl>
                                          <p:spTgt spid="6">
                                            <p:txEl>
                                              <p:pRg st="0" end="0"/>
                                            </p:txEl>
                                          </p:spTgt>
                                        </p:tgtEl>
                                      </p:cBhvr>
                                    </p:animEffect>
                                    <p:anim calcmode="lin" valueType="num">
                                      <p:cBhvr>
                                        <p:cTn id="6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1000"/>
                                        <p:tgtEl>
                                          <p:spTgt spid="4"/>
                                        </p:tgtEl>
                                      </p:cBhvr>
                                    </p:animEffect>
                                    <p:anim calcmode="lin" valueType="num">
                                      <p:cBhvr>
                                        <p:cTn id="73" dur="1000" fill="hold"/>
                                        <p:tgtEl>
                                          <p:spTgt spid="4"/>
                                        </p:tgtEl>
                                        <p:attrNameLst>
                                          <p:attrName>ppt_x</p:attrName>
                                        </p:attrNameLst>
                                      </p:cBhvr>
                                      <p:tavLst>
                                        <p:tav tm="0">
                                          <p:val>
                                            <p:strVal val="#ppt_x"/>
                                          </p:val>
                                        </p:tav>
                                        <p:tav tm="100000">
                                          <p:val>
                                            <p:strVal val="#ppt_x"/>
                                          </p:val>
                                        </p:tav>
                                      </p:tavLst>
                                    </p:anim>
                                    <p:anim calcmode="lin" valueType="num">
                                      <p:cBhvr>
                                        <p:cTn id="7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4">
                                            <p:txEl>
                                              <p:pRg st="0" end="0"/>
                                            </p:txEl>
                                          </p:spTgt>
                                        </p:tgtEl>
                                        <p:attrNameLst>
                                          <p:attrName>style.visibility</p:attrName>
                                        </p:attrNameLst>
                                      </p:cBhvr>
                                      <p:to>
                                        <p:strVal val="visible"/>
                                      </p:to>
                                    </p:set>
                                    <p:animEffect transition="in" filter="fade">
                                      <p:cBhvr>
                                        <p:cTn id="79" dur="1000"/>
                                        <p:tgtEl>
                                          <p:spTgt spid="4">
                                            <p:txEl>
                                              <p:pRg st="0" end="0"/>
                                            </p:txEl>
                                          </p:spTgt>
                                        </p:tgtEl>
                                      </p:cBhvr>
                                    </p:animEffect>
                                    <p:anim calcmode="lin" valueType="num">
                                      <p:cBhvr>
                                        <p:cTn id="8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78302" y="1874837"/>
            <a:ext cx="8229600" cy="4525963"/>
          </a:xfrm>
        </p:spPr>
        <p:txBody>
          <a:bodyPr/>
          <a:lstStyle/>
          <a:p>
            <a:pPr>
              <a:buFont typeface="Wingdings" pitchFamily="2" charset="2"/>
              <a:buNone/>
            </a:pPr>
            <a:r>
              <a:rPr lang="en-US" sz="2400" b="1" i="1" dirty="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93468861"/>
              </p:ext>
            </p:extLst>
          </p:nvPr>
        </p:nvGraphicFramePr>
        <p:xfrm>
          <a:off x="211602" y="838200"/>
          <a:ext cx="8932398" cy="5943600"/>
        </p:xfrm>
        <a:graphic>
          <a:graphicData uri="http://schemas.openxmlformats.org/drawingml/2006/table">
            <a:tbl>
              <a:tblPr firstRow="1" bandRow="1">
                <a:tableStyleId>{5C22544A-7EE6-4342-B048-85BDC9FD1C3A}</a:tableStyleId>
              </a:tblPr>
              <a:tblGrid>
                <a:gridCol w="3417613"/>
                <a:gridCol w="5514785"/>
              </a:tblGrid>
              <a:tr h="352697">
                <a:tc>
                  <a:txBody>
                    <a:bodyPr/>
                    <a:lstStyle/>
                    <a:p>
                      <a:r>
                        <a:rPr lang="en-US" dirty="0" smtClean="0">
                          <a:solidFill>
                            <a:schemeClr val="bg1"/>
                          </a:solidFill>
                        </a:rPr>
                        <a:t>Strategy</a:t>
                      </a:r>
                      <a:endParaRPr lang="en-US" dirty="0">
                        <a:solidFill>
                          <a:schemeClr val="bg1"/>
                        </a:solidFill>
                      </a:endParaRPr>
                    </a:p>
                  </a:txBody>
                  <a:tcPr/>
                </a:tc>
                <a:tc>
                  <a:txBody>
                    <a:bodyPr/>
                    <a:lstStyle/>
                    <a:p>
                      <a:r>
                        <a:rPr lang="en-US" dirty="0" smtClean="0"/>
                        <a:t>Description</a:t>
                      </a:r>
                      <a:endParaRPr lang="en-US" dirty="0"/>
                    </a:p>
                  </a:txBody>
                  <a:tcPr/>
                </a:tc>
              </a:tr>
              <a:tr h="23774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Service Learning, Community-Based Learning</a:t>
                      </a:r>
                      <a:endParaRPr lang="en-US" u="non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In these programs, field-based “experiential learning” with community partners is an instructional strategy—and often a required part of the course. The idea is to give students direct experience with issues they are studying in the curriculum and with ongoing efforts to analyze and solve problems in the community. A key element in these programs is the opportunity students have to both apply what they are learning in real-world settings and reflect in a classroom setting on their service experiences. These programs model the idea that giving something back to the community is an important college outcome, and that working with community partners is good preparation for citizenship, work, and life.</a:t>
                      </a:r>
                    </a:p>
                  </a:txBody>
                  <a:tcPr/>
                </a:tc>
              </a:tr>
              <a:tr h="1295400">
                <a:tc>
                  <a:txBody>
                    <a:bodyPr/>
                    <a:lstStyle/>
                    <a:p>
                      <a:pPr marL="0" marR="0" algn="l">
                        <a:lnSpc>
                          <a:spcPct val="115000"/>
                        </a:lnSpc>
                        <a:spcBef>
                          <a:spcPts val="0"/>
                        </a:spcBef>
                        <a:spcAft>
                          <a:spcPts val="1000"/>
                        </a:spcAft>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Writing-Intensive Courses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rgbClr val="132D4D"/>
                          </a:solidFill>
                          <a:effectLst/>
                        </a:rPr>
                        <a:t>These courses emphasize writing at all levels of instruction and across the curriculum, including final-year projects. Students are encouraged to produce and revise various forms of writing for different audiences in different disciplines. The effectiveness of this repeated practice “across the curriculum” has led to parallel efforts in such areas as quantitative reasoning, oral communication, information literacy, and, on some campuses, ethical inquiry. </a:t>
                      </a:r>
                    </a:p>
                  </a:txBody>
                  <a:tcPr/>
                </a:tc>
              </a:tr>
            </a:tbl>
          </a:graphicData>
        </a:graphic>
      </p:graphicFrame>
      <p:sp>
        <p:nvSpPr>
          <p:cNvPr id="8" name="Rectangle 7"/>
          <p:cNvSpPr/>
          <p:nvPr/>
        </p:nvSpPr>
        <p:spPr>
          <a:xfrm>
            <a:off x="609600" y="62066"/>
            <a:ext cx="4343400" cy="584775"/>
          </a:xfrm>
          <a:prstGeom prst="rect">
            <a:avLst/>
          </a:prstGeom>
        </p:spPr>
        <p:txBody>
          <a:bodyPr wrap="square">
            <a:spAutoFit/>
          </a:bodyPr>
          <a:lstStyle/>
          <a:p>
            <a:r>
              <a:rPr lang="en-US" sz="3200" b="1" dirty="0" smtClean="0">
                <a:solidFill>
                  <a:prstClr val="white"/>
                </a:solidFill>
                <a:cs typeface="Aharoni" panose="02010803020104030203" pitchFamily="2" charset="-79"/>
              </a:rPr>
              <a:t>Functional Factor</a:t>
            </a:r>
            <a:endParaRPr lang="en-US" sz="3200" dirty="0">
              <a:solidFill>
                <a:prstClr val="black"/>
              </a:solidFill>
            </a:endParaRPr>
          </a:p>
        </p:txBody>
      </p:sp>
    </p:spTree>
    <p:extLst>
      <p:ext uri="{BB962C8B-B14F-4D97-AF65-F5344CB8AC3E}">
        <p14:creationId xmlns:p14="http://schemas.microsoft.com/office/powerpoint/2010/main" val="2732857300"/>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78302" y="1874837"/>
            <a:ext cx="8229600" cy="4525963"/>
          </a:xfrm>
        </p:spPr>
        <p:txBody>
          <a:bodyPr/>
          <a:lstStyle/>
          <a:p>
            <a:pPr>
              <a:buFont typeface="Wingdings" pitchFamily="2" charset="2"/>
              <a:buNone/>
            </a:pPr>
            <a:r>
              <a:rPr lang="en-US" sz="2400" b="1" i="1" dirty="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665952145"/>
              </p:ext>
            </p:extLst>
          </p:nvPr>
        </p:nvGraphicFramePr>
        <p:xfrm>
          <a:off x="228600" y="990600"/>
          <a:ext cx="8763000" cy="5852160"/>
        </p:xfrm>
        <a:graphic>
          <a:graphicData uri="http://schemas.openxmlformats.org/drawingml/2006/table">
            <a:tbl>
              <a:tblPr firstRow="1" bandRow="1">
                <a:tableStyleId>{5C22544A-7EE6-4342-B048-85BDC9FD1C3A}</a:tableStyleId>
              </a:tblPr>
              <a:tblGrid>
                <a:gridCol w="8763000"/>
              </a:tblGrid>
              <a:tr h="289977">
                <a:tc>
                  <a:txBody>
                    <a:bodyPr/>
                    <a:lstStyle/>
                    <a:p>
                      <a:r>
                        <a:rPr lang="en-US" dirty="0" smtClean="0"/>
                        <a:t>Examples</a:t>
                      </a:r>
                      <a:endParaRPr lang="en-US" dirty="0"/>
                    </a:p>
                  </a:txBody>
                  <a:tcPr/>
                </a:tc>
              </a:tr>
              <a:tr h="1844040">
                <a:tc>
                  <a:txBody>
                    <a:bodyPr/>
                    <a:lstStyle/>
                    <a:p>
                      <a:r>
                        <a:rPr lang="en-US" b="1" dirty="0" smtClean="0"/>
                        <a:t>North Florida Community</a:t>
                      </a:r>
                      <a:r>
                        <a:rPr lang="en-US" b="1" baseline="0" dirty="0" smtClean="0"/>
                        <a:t> College</a:t>
                      </a:r>
                      <a:r>
                        <a:rPr lang="en-US" dirty="0" smtClean="0"/>
                        <a:t>: Wrap Around Invasive Coaching Program (targets first generation/First time in College students; is an early academic alert grade check done the 3rd week of each semester; academic advisors work with students to develop an Academic Success Plan; students are referred to the Wrap Around program; academic coaches help students take notes during class using Echo Smart pens that record written notes and auditory notes as the professor speaks; visual and audio notes are reviewed with students during coaching sessions) </a:t>
                      </a:r>
                      <a:endParaRPr lang="en-US" dirty="0"/>
                    </a:p>
                  </a:txBody>
                  <a:tcPr/>
                </a:tc>
              </a:tr>
              <a:tr h="1432560">
                <a:tc>
                  <a:txBody>
                    <a:bodyPr/>
                    <a:lstStyle/>
                    <a:p>
                      <a:r>
                        <a:rPr lang="en-US" b="1" dirty="0" smtClean="0"/>
                        <a:t>St. Johns River State </a:t>
                      </a:r>
                      <a:r>
                        <a:rPr lang="en-US" b="1" baseline="0" dirty="0" smtClean="0"/>
                        <a:t>College: Student Success Campaign.  </a:t>
                      </a:r>
                      <a:r>
                        <a:rPr lang="en-US" b="0" baseline="0" dirty="0" smtClean="0"/>
                        <a:t>SSC improves outreach and student engagement for new and returning students, in and out of classroom including academics and student support like online orientation, one-stop services, flexible scheduling; student support across academic, financial, work/life and campus services like tutoring centers and proactive advising).</a:t>
                      </a:r>
                      <a:endParaRPr lang="en-US" b="0" dirty="0"/>
                    </a:p>
                  </a:txBody>
                  <a:tcPr/>
                </a:tc>
              </a:tr>
              <a:tr h="1844040">
                <a:tc>
                  <a:txBody>
                    <a:bodyPr/>
                    <a:lstStyle/>
                    <a:p>
                      <a:r>
                        <a:rPr lang="en-US" b="1" dirty="0" smtClean="0"/>
                        <a:t>Indian River State College: Math at the Root of Success Program </a:t>
                      </a:r>
                      <a:r>
                        <a:rPr lang="en-US" dirty="0" smtClean="0"/>
                        <a:t>is an institution-wide initiative to improve learning in Intermediate Algebra; focus is on underserved African American students; students meet with college tutor to determine preferred learning method, confer with a college advisor and enroll in preferred format of Intermediate Algebra based on tutor’s recommendation; students visit Tutoring Lab once per week and agree to continue on custom pathway. In total, 89% passed Intermediate Algebra with a B or higher; 14 other colleges are replicating).</a:t>
                      </a:r>
                      <a:endParaRPr lang="en-US" dirty="0"/>
                    </a:p>
                  </a:txBody>
                  <a:tcPr/>
                </a:tc>
              </a:tr>
            </a:tbl>
          </a:graphicData>
        </a:graphic>
      </p:graphicFrame>
    </p:spTree>
    <p:extLst>
      <p:ext uri="{BB962C8B-B14F-4D97-AF65-F5344CB8AC3E}">
        <p14:creationId xmlns:p14="http://schemas.microsoft.com/office/powerpoint/2010/main" val="2549875665"/>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How are you currently implementing the six factors?</a:t>
            </a:r>
          </a:p>
          <a:p>
            <a:r>
              <a:rPr lang="en-US" dirty="0" smtClean="0"/>
              <a:t>How will you move forward from here?</a:t>
            </a:r>
            <a:endParaRPr lang="en-US" dirty="0"/>
          </a:p>
        </p:txBody>
      </p:sp>
    </p:spTree>
    <p:extLst>
      <p:ext uri="{BB962C8B-B14F-4D97-AF65-F5344CB8AC3E}">
        <p14:creationId xmlns:p14="http://schemas.microsoft.com/office/powerpoint/2010/main" val="2216107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pPr>
              <a:defRPr/>
            </a:pPr>
            <a:r>
              <a:rPr lang="en-US" dirty="0"/>
              <a:t>National Conclusions</a:t>
            </a:r>
          </a:p>
        </p:txBody>
      </p:sp>
      <p:sp>
        <p:nvSpPr>
          <p:cNvPr id="50179" name="Content Placeholder 2"/>
          <p:cNvSpPr>
            <a:spLocks noGrp="1"/>
          </p:cNvSpPr>
          <p:nvPr>
            <p:ph idx="1"/>
          </p:nvPr>
        </p:nvSpPr>
        <p:spPr>
          <a:xfrm>
            <a:off x="4114800" y="1447800"/>
            <a:ext cx="4343400" cy="4114800"/>
          </a:xfrm>
        </p:spPr>
        <p:txBody>
          <a:bodyPr>
            <a:normAutofit fontScale="92500" lnSpcReduction="10000"/>
          </a:bodyPr>
          <a:lstStyle/>
          <a:p>
            <a:pPr marL="342900" lvl="2" indent="-342900">
              <a:buClr>
                <a:schemeClr val="accent2"/>
              </a:buClr>
              <a:buSzPct val="80000"/>
            </a:pPr>
            <a:r>
              <a:rPr lang="en-US" sz="2800" dirty="0"/>
              <a:t>A</a:t>
            </a:r>
            <a:r>
              <a:rPr lang="en-US" dirty="0"/>
              <a:t>cademic factors found to influence retention include </a:t>
            </a:r>
            <a:r>
              <a:rPr lang="en-US" b="1" dirty="0"/>
              <a:t>positive faculty interaction</a:t>
            </a:r>
            <a:r>
              <a:rPr lang="en-US" dirty="0"/>
              <a:t>, </a:t>
            </a:r>
            <a:r>
              <a:rPr lang="en-US" b="1" dirty="0"/>
              <a:t>advising</a:t>
            </a:r>
            <a:r>
              <a:rPr lang="en-US" dirty="0"/>
              <a:t>, </a:t>
            </a:r>
            <a:r>
              <a:rPr lang="en-US" b="1" dirty="0"/>
              <a:t>study skills programs</a:t>
            </a:r>
            <a:r>
              <a:rPr lang="en-US" dirty="0"/>
              <a:t>, and </a:t>
            </a:r>
            <a:r>
              <a:rPr lang="en-US" b="1" dirty="0"/>
              <a:t>academic integration</a:t>
            </a:r>
            <a:r>
              <a:rPr lang="en-US" dirty="0"/>
              <a:t>.</a:t>
            </a:r>
          </a:p>
          <a:p>
            <a:r>
              <a:rPr lang="en-US" sz="2400" dirty="0"/>
              <a:t>Effective retention programs are committed to the students they serve.</a:t>
            </a:r>
          </a:p>
          <a:p>
            <a:r>
              <a:rPr lang="en-US" sz="2400" dirty="0"/>
              <a:t>Effective retention programs are first and foremost committed to the education of all, not just some, of their students.</a:t>
            </a:r>
          </a:p>
          <a:p>
            <a:endParaRPr lang="en-US" sz="2400" dirty="0"/>
          </a:p>
          <a:p>
            <a:pPr marL="342900" lvl="2" indent="-342900">
              <a:buClr>
                <a:schemeClr val="accent2"/>
              </a:buClr>
              <a:buSzPct val="80000"/>
            </a:pPr>
            <a:endParaRPr lang="en-US" dirty="0"/>
          </a:p>
          <a:p>
            <a:endParaRPr lang="en-US" dirty="0"/>
          </a:p>
        </p:txBody>
      </p:sp>
      <p:pic>
        <p:nvPicPr>
          <p:cNvPr id="49156" name="Picture 4" descr="C:\Documents and Settings\39006433\Local Settings\Temporary Internet Files\Content.IE5\LLOYYG40\MPj04386200000[1].jpg"/>
          <p:cNvPicPr>
            <a:picLocks noChangeAspect="1" noChangeArrowheads="1"/>
          </p:cNvPicPr>
          <p:nvPr/>
        </p:nvPicPr>
        <p:blipFill>
          <a:blip r:embed="rId2" cstate="print"/>
          <a:srcRect/>
          <a:stretch>
            <a:fillRect/>
          </a:stretch>
        </p:blipFill>
        <p:spPr bwMode="auto">
          <a:xfrm>
            <a:off x="381000" y="1905000"/>
            <a:ext cx="3810000" cy="4191000"/>
          </a:xfrm>
          <a:prstGeom prst="rect">
            <a:avLst/>
          </a:prstGeom>
          <a:noFill/>
          <a:ln w="9525">
            <a:noFill/>
            <a:miter lim="800000"/>
            <a:headEnd/>
            <a:tailEnd/>
          </a:ln>
        </p:spPr>
      </p:pic>
    </p:spTree>
    <p:extLst>
      <p:ext uri="{BB962C8B-B14F-4D97-AF65-F5344CB8AC3E}">
        <p14:creationId xmlns:p14="http://schemas.microsoft.com/office/powerpoint/2010/main" val="18805899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889" y="1753772"/>
            <a:ext cx="8229600" cy="4525963"/>
          </a:xfrm>
        </p:spPr>
        <p:txBody>
          <a:bodyPr>
            <a:normAutofit fontScale="77500" lnSpcReduction="20000"/>
          </a:bodyPr>
          <a:lstStyle/>
          <a:p>
            <a:r>
              <a:rPr lang="en-US" b="1" dirty="0">
                <a:solidFill>
                  <a:schemeClr val="tx1"/>
                </a:solidFill>
              </a:rPr>
              <a:t>Establish a Clear and Directive Education Mission Statement for the Future.</a:t>
            </a:r>
          </a:p>
          <a:p>
            <a:r>
              <a:rPr lang="en-US" b="1" dirty="0">
                <a:solidFill>
                  <a:schemeClr val="tx1"/>
                </a:solidFill>
              </a:rPr>
              <a:t>Collate Data and Proactively Assess Minority Student Populations.</a:t>
            </a:r>
          </a:p>
          <a:p>
            <a:r>
              <a:rPr lang="en-US" b="1" dirty="0">
                <a:solidFill>
                  <a:schemeClr val="tx1"/>
                </a:solidFill>
              </a:rPr>
              <a:t>Hire More Diverse Faculty.</a:t>
            </a:r>
          </a:p>
          <a:p>
            <a:r>
              <a:rPr lang="en-US" b="1" dirty="0" smtClean="0">
                <a:solidFill>
                  <a:schemeClr val="tx1"/>
                </a:solidFill>
              </a:rPr>
              <a:t>Sense </a:t>
            </a:r>
            <a:r>
              <a:rPr lang="en-US" b="1" dirty="0">
                <a:solidFill>
                  <a:schemeClr val="tx1"/>
                </a:solidFill>
              </a:rPr>
              <a:t>of belonging is key…</a:t>
            </a:r>
            <a:r>
              <a:rPr lang="en-US" dirty="0">
                <a:solidFill>
                  <a:schemeClr val="tx1"/>
                </a:solidFill>
              </a:rPr>
              <a:t>When students perceive their college environments as void of love, faith/trust, and personal meaning, many of them leave and never return. </a:t>
            </a:r>
          </a:p>
          <a:p>
            <a:r>
              <a:rPr lang="en-US" b="1" dirty="0">
                <a:solidFill>
                  <a:schemeClr val="tx1"/>
                </a:solidFill>
              </a:rPr>
              <a:t>Both faculty and student mindset and perceptions impact performance…</a:t>
            </a:r>
          </a:p>
          <a:p>
            <a:r>
              <a:rPr lang="en-US" b="1" dirty="0">
                <a:solidFill>
                  <a:schemeClr val="tx1"/>
                </a:solidFill>
              </a:rPr>
              <a:t>Students who excel tend to know how to “</a:t>
            </a:r>
            <a:r>
              <a:rPr lang="en-US" sz="2400" b="1" dirty="0">
                <a:solidFill>
                  <a:schemeClr val="tx1"/>
                </a:solidFill>
              </a:rPr>
              <a:t>Navigate the College System</a:t>
            </a:r>
            <a:r>
              <a:rPr lang="en-US" b="1" dirty="0">
                <a:solidFill>
                  <a:schemeClr val="tx1"/>
                </a:solidFill>
              </a:rPr>
              <a:t>” despite numerous barriers that may crop up.</a:t>
            </a:r>
          </a:p>
          <a:p>
            <a:pPr marL="34290" indent="0">
              <a:buNone/>
            </a:pPr>
            <a:endParaRPr lang="en-US" b="1" dirty="0">
              <a:solidFill>
                <a:schemeClr val="tx1"/>
              </a:solidFill>
            </a:endParaRPr>
          </a:p>
          <a:p>
            <a:endParaRPr lang="en-US" dirty="0">
              <a:solidFill>
                <a:schemeClr val="accent1">
                  <a:lumMod val="50000"/>
                </a:schemeClr>
              </a:solidFill>
            </a:endParaRPr>
          </a:p>
        </p:txBody>
      </p:sp>
      <p:sp>
        <p:nvSpPr>
          <p:cNvPr id="4" name="Title 1"/>
          <p:cNvSpPr>
            <a:spLocks noGrp="1"/>
          </p:cNvSpPr>
          <p:nvPr>
            <p:ph type="title"/>
          </p:nvPr>
        </p:nvSpPr>
        <p:spPr>
          <a:xfrm>
            <a:off x="461889" y="609600"/>
            <a:ext cx="8229600" cy="1143000"/>
          </a:xfrm>
        </p:spPr>
        <p:txBody>
          <a:bodyPr/>
          <a:lstStyle/>
          <a:p>
            <a:r>
              <a:rPr lang="en-US" dirty="0"/>
              <a:t>Conclusions &amp; Recommendations</a:t>
            </a:r>
          </a:p>
        </p:txBody>
      </p:sp>
    </p:spTree>
    <p:extLst>
      <p:ext uri="{BB962C8B-B14F-4D97-AF65-F5344CB8AC3E}">
        <p14:creationId xmlns:p14="http://schemas.microsoft.com/office/powerpoint/2010/main" val="378788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0" y="2743200"/>
            <a:ext cx="8534400" cy="1143000"/>
          </a:xfrm>
        </p:spPr>
        <p:txBody>
          <a:bodyPr>
            <a:normAutofit fontScale="90000"/>
          </a:bodyPr>
          <a:lstStyle/>
          <a:p>
            <a:pPr>
              <a:defRPr/>
            </a:pPr>
            <a:r>
              <a:rPr lang="en-US" sz="4000" b="1" dirty="0"/>
              <a:t/>
            </a:r>
            <a:br>
              <a:rPr lang="en-US" sz="4000" b="1" dirty="0"/>
            </a:br>
            <a:r>
              <a:rPr lang="en-US" sz="4000" b="1" dirty="0"/>
              <a:t/>
            </a:r>
            <a:br>
              <a:rPr lang="en-US" sz="4000" b="1" dirty="0"/>
            </a:br>
            <a:r>
              <a:rPr lang="en-US" sz="4000" b="1" dirty="0"/>
              <a:t/>
            </a:r>
            <a:br>
              <a:rPr lang="en-US" sz="4000" b="1" dirty="0"/>
            </a:br>
            <a:endParaRPr lang="en-US" sz="2800" dirty="0"/>
          </a:p>
        </p:txBody>
      </p:sp>
      <p:graphicFrame>
        <p:nvGraphicFramePr>
          <p:cNvPr id="5" name="Diagram 4"/>
          <p:cNvGraphicFramePr/>
          <p:nvPr>
            <p:extLst/>
          </p:nvPr>
        </p:nvGraphicFramePr>
        <p:xfrm>
          <a:off x="1665682" y="1311635"/>
          <a:ext cx="5917406" cy="4742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7" name="Oval 6"/>
          <p:cNvSpPr>
            <a:spLocks noChangeAspect="1" noChangeArrowheads="1"/>
          </p:cNvSpPr>
          <p:nvPr/>
        </p:nvSpPr>
        <p:spPr bwMode="auto">
          <a:xfrm>
            <a:off x="3887787" y="3305810"/>
            <a:ext cx="1216025" cy="765175"/>
          </a:xfrm>
          <a:prstGeom prst="ellipse">
            <a:avLst/>
          </a:prstGeom>
          <a:solidFill>
            <a:srgbClr val="FFFF00"/>
          </a:solidFill>
          <a:ln w="76200">
            <a:solidFill>
              <a:srgbClr val="D3DFEE"/>
            </a:solidFill>
            <a:round/>
            <a:headEnd/>
            <a:tailEnd/>
          </a:ln>
        </p:spPr>
        <p:txBody>
          <a:bodyPr lIns="9144" tIns="9144" rIns="9144" bIns="9144" anchor="ctr"/>
          <a:lstStyle/>
          <a:p>
            <a:pPr algn="ctr">
              <a:spcAft>
                <a:spcPts val="1000"/>
              </a:spcAft>
            </a:pPr>
            <a:r>
              <a:rPr lang="en-US" sz="1400" b="1" dirty="0">
                <a:solidFill>
                  <a:srgbClr val="000000"/>
                </a:solidFill>
              </a:rPr>
              <a:t> Student Success</a:t>
            </a:r>
            <a:endParaRPr lang="en-US" dirty="0"/>
          </a:p>
        </p:txBody>
      </p:sp>
      <p:sp>
        <p:nvSpPr>
          <p:cNvPr id="6152" name="Text Box 8"/>
          <p:cNvSpPr txBox="1">
            <a:spLocks noChangeArrowheads="1"/>
          </p:cNvSpPr>
          <p:nvPr/>
        </p:nvSpPr>
        <p:spPr bwMode="auto">
          <a:xfrm>
            <a:off x="0" y="0"/>
            <a:ext cx="9144000" cy="1295400"/>
          </a:xfrm>
          <a:prstGeom prst="rect">
            <a:avLst/>
          </a:prstGeom>
          <a:solidFill>
            <a:srgbClr val="002060"/>
          </a:solidFill>
          <a:ln w="12700">
            <a:solidFill>
              <a:srgbClr val="0F243E"/>
            </a:solidFill>
            <a:miter lim="800000"/>
            <a:headEnd/>
            <a:tailEnd/>
          </a:ln>
          <a:effectLst/>
        </p:spPr>
        <p:txBody>
          <a:bodyPr/>
          <a:lstStyle/>
          <a:p>
            <a:pPr algn="ctr">
              <a:spcAft>
                <a:spcPts val="1000"/>
              </a:spcAft>
              <a:defRPr/>
            </a:pPr>
            <a:r>
              <a:rPr lang="en-US" sz="3600" b="1" dirty="0" smtClean="0">
                <a:solidFill>
                  <a:schemeClr val="bg1"/>
                </a:solidFill>
                <a:latin typeface="Aharoni" panose="02010803020104030203" pitchFamily="2" charset="-79"/>
                <a:cs typeface="Aharoni" panose="02010803020104030203" pitchFamily="2" charset="-79"/>
              </a:rPr>
              <a:t>Bringing the Pieces Together</a:t>
            </a:r>
            <a:endParaRPr lang="en-US" sz="3600" b="1" dirty="0">
              <a:solidFill>
                <a:schemeClr val="bg1"/>
              </a:solidFill>
              <a:latin typeface="Aharoni" panose="02010803020104030203" pitchFamily="2" charset="-79"/>
              <a:cs typeface="Aharoni" panose="02010803020104030203" pitchFamily="2" charset="-79"/>
            </a:endParaRPr>
          </a:p>
        </p:txBody>
      </p:sp>
      <p:sp>
        <p:nvSpPr>
          <p:cNvPr id="3080" name="Rectangle 11"/>
          <p:cNvSpPr>
            <a:spLocks noChangeArrowheads="1"/>
          </p:cNvSpPr>
          <p:nvPr/>
        </p:nvSpPr>
        <p:spPr bwMode="auto">
          <a:xfrm>
            <a:off x="0" y="790575"/>
            <a:ext cx="9144000" cy="457200"/>
          </a:xfrm>
          <a:prstGeom prst="rect">
            <a:avLst/>
          </a:prstGeom>
          <a:noFill/>
          <a:ln w="9525">
            <a:noFill/>
            <a:miter lim="800000"/>
            <a:headEnd/>
            <a:tailEnd/>
          </a:ln>
        </p:spPr>
        <p:txBody>
          <a:bodyPr wrap="none" anchor="ctr">
            <a:spAutoFit/>
          </a:bodyPr>
          <a:lstStyle/>
          <a:p>
            <a:pPr eaLnBrk="0" hangingPunct="0"/>
            <a:endParaRPr lang="en-US"/>
          </a:p>
        </p:txBody>
      </p:sp>
    </p:spTree>
    <p:extLst>
      <p:ext uri="{BB962C8B-B14F-4D97-AF65-F5344CB8AC3E}">
        <p14:creationId xmlns:p14="http://schemas.microsoft.com/office/powerpoint/2010/main" val="27006644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jnq5StX68g"/>
          <p:cNvPicPr>
            <a:picLocks noGrp="1" noRot="1" noChangeAspect="1"/>
          </p:cNvPicPr>
          <p:nvPr>
            <p:ph idx="1"/>
            <a:videoFile r:link="rId1"/>
          </p:nvPr>
        </p:nvPicPr>
        <p:blipFill>
          <a:blip r:embed="rId3"/>
          <a:stretch>
            <a:fillRect/>
          </a:stretch>
        </p:blipFill>
        <p:spPr>
          <a:xfrm>
            <a:off x="0" y="9525"/>
            <a:ext cx="9135534" cy="6848475"/>
          </a:xfrm>
          <a:prstGeom prst="rect">
            <a:avLst/>
          </a:prstGeom>
        </p:spPr>
      </p:pic>
    </p:spTree>
    <p:extLst>
      <p:ext uri="{BB962C8B-B14F-4D97-AF65-F5344CB8AC3E}">
        <p14:creationId xmlns:p14="http://schemas.microsoft.com/office/powerpoint/2010/main" val="36499196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228600"/>
            <a:ext cx="2514600" cy="73383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199" y="1399756"/>
            <a:ext cx="3718671" cy="3231702"/>
          </a:xfrm>
          <a:prstGeom prst="rect">
            <a:avLst/>
          </a:prstGeom>
        </p:spPr>
      </p:pic>
      <p:sp>
        <p:nvSpPr>
          <p:cNvPr id="5" name="TextBox 4"/>
          <p:cNvSpPr txBox="1"/>
          <p:nvPr/>
        </p:nvSpPr>
        <p:spPr>
          <a:xfrm>
            <a:off x="2720505" y="4114800"/>
            <a:ext cx="3741365" cy="830997"/>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EQUITY CONFERENCE</a:t>
            </a:r>
          </a:p>
          <a:p>
            <a:pPr algn="ctr"/>
            <a:r>
              <a:rPr lang="en-US" sz="2400" b="1" dirty="0" smtClean="0">
                <a:latin typeface="Times New Roman" panose="02020603050405020304" pitchFamily="18" charset="0"/>
                <a:cs typeface="Times New Roman" panose="02020603050405020304" pitchFamily="18" charset="0"/>
              </a:rPr>
              <a:t>2018 </a:t>
            </a:r>
            <a:endParaRPr lang="en-US" sz="2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016138" y="6405142"/>
            <a:ext cx="3172792" cy="369332"/>
          </a:xfrm>
          <a:prstGeom prst="rect">
            <a:avLst/>
          </a:prstGeom>
          <a:noFill/>
        </p:spPr>
        <p:txBody>
          <a:bodyPr wrap="none" rtlCol="0">
            <a:spAutoFit/>
          </a:bodyPr>
          <a:lstStyle/>
          <a:p>
            <a:r>
              <a:rPr lang="en-US" b="1" dirty="0" smtClean="0">
                <a:solidFill>
                  <a:schemeClr val="tx2">
                    <a:lumMod val="75000"/>
                  </a:schemeClr>
                </a:solidFill>
              </a:rPr>
              <a:t>www.floridacollegesystem.com</a:t>
            </a:r>
            <a:endParaRPr lang="en-US" b="1" dirty="0">
              <a:solidFill>
                <a:schemeClr val="tx2">
                  <a:lumMod val="75000"/>
                </a:schemeClr>
              </a:solidFill>
            </a:endParaRPr>
          </a:p>
        </p:txBody>
      </p:sp>
      <p:grpSp>
        <p:nvGrpSpPr>
          <p:cNvPr id="2" name="Group 1"/>
          <p:cNvGrpSpPr/>
          <p:nvPr/>
        </p:nvGrpSpPr>
        <p:grpSpPr>
          <a:xfrm>
            <a:off x="95387" y="6449815"/>
            <a:ext cx="8979734" cy="362601"/>
            <a:chOff x="152400" y="6404614"/>
            <a:chExt cx="8979734" cy="362601"/>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6404614"/>
              <a:ext cx="476794" cy="35759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6579" y="6404614"/>
              <a:ext cx="348072" cy="348072"/>
            </a:xfrm>
            <a:prstGeom prst="rect">
              <a:avLst/>
            </a:prstGeom>
          </p:spPr>
        </p:pic>
        <p:sp>
          <p:nvSpPr>
            <p:cNvPr id="14" name="TextBox 13"/>
            <p:cNvSpPr txBox="1"/>
            <p:nvPr/>
          </p:nvSpPr>
          <p:spPr>
            <a:xfrm>
              <a:off x="502826" y="6459438"/>
              <a:ext cx="2212272" cy="307777"/>
            </a:xfrm>
            <a:prstGeom prst="rect">
              <a:avLst/>
            </a:prstGeom>
            <a:noFill/>
          </p:spPr>
          <p:txBody>
            <a:bodyPr wrap="none" rtlCol="0">
              <a:spAutoFit/>
            </a:bodyPr>
            <a:lstStyle/>
            <a:p>
              <a:r>
                <a:rPr lang="en-US" sz="1400" b="1" dirty="0" smtClean="0">
                  <a:solidFill>
                    <a:srgbClr val="CD8C00"/>
                  </a:solidFill>
                </a:rPr>
                <a:t>@</a:t>
              </a:r>
              <a:r>
                <a:rPr lang="en-US" sz="1400" b="1" dirty="0" err="1" smtClean="0">
                  <a:solidFill>
                    <a:srgbClr val="CD8C00"/>
                  </a:solidFill>
                </a:rPr>
                <a:t>TheFloridaCollegeSystem</a:t>
              </a:r>
              <a:endParaRPr lang="en-US" sz="1400" b="1" dirty="0">
                <a:solidFill>
                  <a:srgbClr val="CD8C00"/>
                </a:solidFill>
              </a:endParaRPr>
            </a:p>
          </p:txBody>
        </p:sp>
        <p:sp>
          <p:nvSpPr>
            <p:cNvPr id="15" name="TextBox 14"/>
            <p:cNvSpPr txBox="1"/>
            <p:nvPr/>
          </p:nvSpPr>
          <p:spPr>
            <a:xfrm>
              <a:off x="7555227" y="6421496"/>
              <a:ext cx="1576907" cy="307777"/>
            </a:xfrm>
            <a:prstGeom prst="rect">
              <a:avLst/>
            </a:prstGeom>
            <a:noFill/>
          </p:spPr>
          <p:txBody>
            <a:bodyPr wrap="none" rtlCol="0">
              <a:spAutoFit/>
            </a:bodyPr>
            <a:lstStyle/>
            <a:p>
              <a:r>
                <a:rPr lang="en-US" sz="1400" b="1" dirty="0" smtClean="0">
                  <a:solidFill>
                    <a:srgbClr val="CD8C00"/>
                  </a:solidFill>
                </a:rPr>
                <a:t>@</a:t>
              </a:r>
              <a:r>
                <a:rPr lang="en-US" sz="1400" b="1" dirty="0" err="1" smtClean="0">
                  <a:solidFill>
                    <a:srgbClr val="CD8C00"/>
                  </a:solidFill>
                </a:rPr>
                <a:t>FLCollegeSystem</a:t>
              </a:r>
              <a:endParaRPr lang="en-US" sz="1400" b="1" dirty="0">
                <a:solidFill>
                  <a:srgbClr val="CD8C00"/>
                </a:solidFill>
              </a:endParaRPr>
            </a:p>
          </p:txBody>
        </p:sp>
      </p:grpSp>
      <p:sp>
        <p:nvSpPr>
          <p:cNvPr id="12" name="TextBox 11"/>
          <p:cNvSpPr txBox="1"/>
          <p:nvPr/>
        </p:nvSpPr>
        <p:spPr>
          <a:xfrm>
            <a:off x="2499554" y="5175638"/>
            <a:ext cx="4205960" cy="461665"/>
          </a:xfrm>
          <a:prstGeom prst="rect">
            <a:avLst/>
          </a:prstGeom>
          <a:noFill/>
        </p:spPr>
        <p:txBody>
          <a:bodyPr wrap="none" rtlCol="0">
            <a:spAutoFit/>
          </a:bodyPr>
          <a:lstStyle/>
          <a:p>
            <a:pPr algn="ctr"/>
            <a:r>
              <a:rPr lang="en-US" sz="2400" b="1" dirty="0" smtClean="0">
                <a:solidFill>
                  <a:schemeClr val="tx2">
                    <a:lumMod val="75000"/>
                  </a:schemeClr>
                </a:solidFill>
              </a:rPr>
              <a:t>Follow us and use our hashtag! </a:t>
            </a:r>
          </a:p>
        </p:txBody>
      </p:sp>
      <p:sp>
        <p:nvSpPr>
          <p:cNvPr id="13" name="TextBox 12"/>
          <p:cNvSpPr txBox="1"/>
          <p:nvPr/>
        </p:nvSpPr>
        <p:spPr>
          <a:xfrm>
            <a:off x="3913373" y="5781373"/>
            <a:ext cx="1355628" cy="400110"/>
          </a:xfrm>
          <a:prstGeom prst="rect">
            <a:avLst/>
          </a:prstGeom>
          <a:noFill/>
        </p:spPr>
        <p:txBody>
          <a:bodyPr wrap="none" rtlCol="0">
            <a:spAutoFit/>
          </a:bodyPr>
          <a:lstStyle/>
          <a:p>
            <a:r>
              <a:rPr lang="en-US" sz="2000" b="1" dirty="0" smtClean="0">
                <a:solidFill>
                  <a:srgbClr val="CD8C00"/>
                </a:solidFill>
              </a:rPr>
              <a:t>#</a:t>
            </a:r>
            <a:r>
              <a:rPr lang="en-US" sz="2000" b="1" dirty="0" err="1" smtClean="0">
                <a:solidFill>
                  <a:srgbClr val="CD8C00"/>
                </a:solidFill>
              </a:rPr>
              <a:t>FCSEquity</a:t>
            </a:r>
            <a:endParaRPr lang="en-US" sz="2000" b="1" dirty="0">
              <a:solidFill>
                <a:srgbClr val="CD8C00"/>
              </a:solidFill>
            </a:endParaRPr>
          </a:p>
        </p:txBody>
      </p:sp>
      <p:sp>
        <p:nvSpPr>
          <p:cNvPr id="16" name="Rectangle 15"/>
          <p:cNvSpPr/>
          <p:nvPr/>
        </p:nvSpPr>
        <p:spPr>
          <a:xfrm>
            <a:off x="609600" y="152400"/>
            <a:ext cx="1856598" cy="523220"/>
          </a:xfrm>
          <a:prstGeom prst="rect">
            <a:avLst/>
          </a:prstGeom>
        </p:spPr>
        <p:txBody>
          <a:bodyPr wrap="none">
            <a:spAutoFit/>
          </a:bodyPr>
          <a:lstStyle/>
          <a:p>
            <a:pPr marL="12700">
              <a:lnSpc>
                <a:spcPct val="100000"/>
              </a:lnSpc>
            </a:pPr>
            <a:r>
              <a:rPr lang="en-US" sz="2800" spc="-5" dirty="0" smtClean="0">
                <a:solidFill>
                  <a:schemeClr val="bg1"/>
                </a:solidFill>
                <a:latin typeface="Times New Roman"/>
                <a:cs typeface="Times New Roman"/>
              </a:rPr>
              <a:t>Thank you!</a:t>
            </a:r>
            <a:endParaRPr lang="en-US" sz="2800" dirty="0">
              <a:solidFill>
                <a:schemeClr val="bg1"/>
              </a:solidFill>
              <a:latin typeface="Times New Roman"/>
              <a:cs typeface="Times New Roman"/>
            </a:endParaRPr>
          </a:p>
        </p:txBody>
      </p:sp>
    </p:spTree>
    <p:extLst>
      <p:ext uri="{BB962C8B-B14F-4D97-AF65-F5344CB8AC3E}">
        <p14:creationId xmlns:p14="http://schemas.microsoft.com/office/powerpoint/2010/main" val="1549049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153400" cy="1143000"/>
          </a:xfrm>
        </p:spPr>
        <p:txBody>
          <a:bodyPr/>
          <a:lstStyle/>
          <a:p>
            <a:pPr>
              <a:defRPr/>
            </a:pPr>
            <a:r>
              <a:rPr lang="en-US" sz="3600" b="1" dirty="0"/>
              <a:t>Why Students Decide Not to Return</a:t>
            </a:r>
          </a:p>
        </p:txBody>
      </p:sp>
      <p:sp>
        <p:nvSpPr>
          <p:cNvPr id="3" name="Content Placeholder 2"/>
          <p:cNvSpPr>
            <a:spLocks noGrp="1"/>
          </p:cNvSpPr>
          <p:nvPr>
            <p:ph idx="1"/>
          </p:nvPr>
        </p:nvSpPr>
        <p:spPr>
          <a:xfrm>
            <a:off x="533400" y="1905000"/>
            <a:ext cx="4114800" cy="4114800"/>
          </a:xfrm>
        </p:spPr>
        <p:txBody>
          <a:bodyPr>
            <a:normAutofit fontScale="92500" lnSpcReduction="10000"/>
          </a:bodyPr>
          <a:lstStyle/>
          <a:p>
            <a:pPr>
              <a:buFont typeface="Wingdings" pitchFamily="2" charset="2"/>
              <a:buChar char="Ø"/>
            </a:pPr>
            <a:r>
              <a:rPr lang="en-US" sz="2800" dirty="0"/>
              <a:t>Academic difficulties</a:t>
            </a:r>
          </a:p>
          <a:p>
            <a:pPr>
              <a:buFont typeface="Wingdings" pitchFamily="2" charset="2"/>
              <a:buChar char="Ø"/>
            </a:pPr>
            <a:r>
              <a:rPr lang="en-US" sz="2800" dirty="0"/>
              <a:t>Adjustment difficulties</a:t>
            </a:r>
          </a:p>
          <a:p>
            <a:pPr>
              <a:buFont typeface="Wingdings" pitchFamily="2" charset="2"/>
              <a:buChar char="Ø"/>
            </a:pPr>
            <a:r>
              <a:rPr lang="en-US" sz="2800" dirty="0"/>
              <a:t>Uncertain, narrow, or new goals</a:t>
            </a:r>
          </a:p>
          <a:p>
            <a:pPr>
              <a:buFont typeface="Wingdings" pitchFamily="2" charset="2"/>
              <a:buChar char="Ø"/>
            </a:pPr>
            <a:r>
              <a:rPr lang="en-US" sz="2800" dirty="0"/>
              <a:t>External commitments</a:t>
            </a:r>
          </a:p>
          <a:p>
            <a:pPr>
              <a:buFont typeface="Wingdings" pitchFamily="2" charset="2"/>
              <a:buChar char="Ø"/>
            </a:pPr>
            <a:r>
              <a:rPr lang="en-US" sz="2800" dirty="0"/>
              <a:t>Financial concerns</a:t>
            </a:r>
          </a:p>
          <a:p>
            <a:pPr>
              <a:buFont typeface="Wingdings" pitchFamily="2" charset="2"/>
              <a:buChar char="Ø"/>
            </a:pPr>
            <a:r>
              <a:rPr lang="en-US" sz="2800" dirty="0"/>
              <a:t>Lack of student-institution fit</a:t>
            </a:r>
          </a:p>
          <a:p>
            <a:pPr>
              <a:buFont typeface="Wingdings" pitchFamily="2" charset="2"/>
              <a:buChar char="Ø"/>
            </a:pPr>
            <a:r>
              <a:rPr lang="en-US" sz="2800" dirty="0"/>
              <a:t>Isolation from campus life</a:t>
            </a:r>
          </a:p>
          <a:p>
            <a:pPr>
              <a:buFont typeface="Wingdings" pitchFamily="2" charset="2"/>
              <a:buChar char="Ø"/>
            </a:pPr>
            <a:endParaRPr lang="en-US" sz="2800" dirty="0"/>
          </a:p>
        </p:txBody>
      </p:sp>
      <p:sp>
        <p:nvSpPr>
          <p:cNvPr id="4" name="Content Placeholder 2"/>
          <p:cNvSpPr txBox="1">
            <a:spLocks/>
          </p:cNvSpPr>
          <p:nvPr/>
        </p:nvSpPr>
        <p:spPr bwMode="auto">
          <a:xfrm>
            <a:off x="4572000" y="1828800"/>
            <a:ext cx="4267200" cy="4114800"/>
          </a:xfrm>
          <a:prstGeom prst="rect">
            <a:avLst/>
          </a:prstGeom>
          <a:noFill/>
          <a:ln w="9525">
            <a:noFill/>
            <a:miter lim="800000"/>
            <a:headEnd/>
            <a:tailEnd/>
          </a:ln>
        </p:spPr>
        <p:txBody>
          <a:bodyPr/>
          <a:lstStyle/>
          <a:p>
            <a:pPr marL="342900" indent="-342900" eaLnBrk="0" hangingPunct="0">
              <a:spcBef>
                <a:spcPct val="20000"/>
              </a:spcBef>
              <a:buClr>
                <a:srgbClr val="C0504D"/>
              </a:buClr>
              <a:buSzPct val="80000"/>
              <a:buFont typeface="Wingdings" pitchFamily="2" charset="2"/>
              <a:buChar char="Ø"/>
              <a:defRPr/>
            </a:pPr>
            <a:r>
              <a:rPr lang="en-US" sz="2800" kern="0" dirty="0">
                <a:solidFill>
                  <a:prstClr val="black"/>
                </a:solidFill>
              </a:rPr>
              <a:t>Student expectations</a:t>
            </a:r>
          </a:p>
          <a:p>
            <a:pPr marL="342900" indent="-342900" eaLnBrk="0" hangingPunct="0">
              <a:spcBef>
                <a:spcPct val="20000"/>
              </a:spcBef>
              <a:buClr>
                <a:srgbClr val="C0504D"/>
              </a:buClr>
              <a:buSzPct val="80000"/>
              <a:buFont typeface="Wingdings" pitchFamily="2" charset="2"/>
              <a:buChar char="Ø"/>
              <a:defRPr/>
            </a:pPr>
            <a:r>
              <a:rPr lang="en-US" sz="2800" kern="0" dirty="0">
                <a:solidFill>
                  <a:prstClr val="black"/>
                </a:solidFill>
              </a:rPr>
              <a:t>Satisfaction with college experience</a:t>
            </a:r>
          </a:p>
          <a:p>
            <a:pPr marL="342900" indent="-342900" eaLnBrk="0" hangingPunct="0">
              <a:spcBef>
                <a:spcPct val="20000"/>
              </a:spcBef>
              <a:buClr>
                <a:srgbClr val="C0504D"/>
              </a:buClr>
              <a:buSzPct val="80000"/>
              <a:buFont typeface="Wingdings" pitchFamily="2" charset="2"/>
              <a:buChar char="Ø"/>
              <a:defRPr/>
            </a:pPr>
            <a:r>
              <a:rPr lang="en-US" sz="2800" kern="0" dirty="0">
                <a:solidFill>
                  <a:prstClr val="black"/>
                </a:solidFill>
              </a:rPr>
              <a:t>Amount and type of financial aid</a:t>
            </a:r>
          </a:p>
          <a:p>
            <a:pPr marL="342900" indent="-342900" eaLnBrk="0" hangingPunct="0">
              <a:spcBef>
                <a:spcPct val="20000"/>
              </a:spcBef>
              <a:buClr>
                <a:srgbClr val="C0504D"/>
              </a:buClr>
              <a:buSzPct val="80000"/>
              <a:buFont typeface="Wingdings" pitchFamily="2" charset="2"/>
              <a:buChar char="Ø"/>
              <a:defRPr/>
            </a:pPr>
            <a:r>
              <a:rPr lang="en-US" sz="2800" kern="0" dirty="0">
                <a:solidFill>
                  <a:prstClr val="black"/>
                </a:solidFill>
              </a:rPr>
              <a:t>Concerns about financing college</a:t>
            </a:r>
          </a:p>
          <a:p>
            <a:pPr marL="342900" indent="-342900" eaLnBrk="0" hangingPunct="0">
              <a:spcBef>
                <a:spcPct val="20000"/>
              </a:spcBef>
              <a:buClr>
                <a:srgbClr val="C0504D"/>
              </a:buClr>
              <a:buSzPct val="80000"/>
              <a:buFont typeface="Wingdings" pitchFamily="2" charset="2"/>
              <a:buChar char="Ø"/>
              <a:defRPr/>
            </a:pPr>
            <a:r>
              <a:rPr lang="en-US" sz="2800" kern="0" dirty="0">
                <a:solidFill>
                  <a:prstClr val="black"/>
                </a:solidFill>
              </a:rPr>
              <a:t>Place of residence</a:t>
            </a:r>
          </a:p>
          <a:p>
            <a:pPr marL="342900" indent="-342900" eaLnBrk="0" hangingPunct="0">
              <a:spcBef>
                <a:spcPct val="20000"/>
              </a:spcBef>
              <a:buClr>
                <a:srgbClr val="C0504D"/>
              </a:buClr>
              <a:buSzPct val="80000"/>
              <a:buFont typeface="Wingdings" pitchFamily="2" charset="2"/>
              <a:buChar char="Ø"/>
              <a:defRPr/>
            </a:pPr>
            <a:r>
              <a:rPr lang="en-US" sz="2800" kern="0" dirty="0">
                <a:solidFill>
                  <a:prstClr val="black"/>
                </a:solidFill>
              </a:rPr>
              <a:t>Student-faculty interaction</a:t>
            </a:r>
          </a:p>
          <a:p>
            <a:pPr marL="342900" indent="-342900" eaLnBrk="0" hangingPunct="0">
              <a:spcBef>
                <a:spcPct val="20000"/>
              </a:spcBef>
              <a:buClr>
                <a:srgbClr val="C0504D"/>
              </a:buClr>
              <a:buSzPct val="80000"/>
              <a:buFont typeface="Wingdings" pitchFamily="2" charset="2"/>
              <a:buChar char="Ø"/>
              <a:defRPr/>
            </a:pPr>
            <a:endParaRPr lang="en-US" sz="2800" kern="0" dirty="0">
              <a:solidFill>
                <a:prstClr val="black"/>
              </a:solidFill>
            </a:endParaRPr>
          </a:p>
        </p:txBody>
      </p:sp>
      <p:pic>
        <p:nvPicPr>
          <p:cNvPr id="5" name="Picture 4" descr="Image result for Innovations and Excellence Florida College System">
            <a:extLst>
              <a:ext uri="{FF2B5EF4-FFF2-40B4-BE49-F238E27FC236}">
                <a16:creationId xmlns:a16="http://schemas.microsoft.com/office/drawing/2014/main" xmlns="" id="{FB2FBD1D-5BA3-4DBD-9140-3396D75F0E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9925" y="204672"/>
            <a:ext cx="782292" cy="641133"/>
          </a:xfrm>
          <a:prstGeom prst="rect">
            <a:avLst/>
          </a:prstGeom>
          <a:noFill/>
          <a:ln>
            <a:noFill/>
          </a:ln>
        </p:spPr>
      </p:pic>
    </p:spTree>
    <p:extLst>
      <p:ext uri="{BB962C8B-B14F-4D97-AF65-F5344CB8AC3E}">
        <p14:creationId xmlns:p14="http://schemas.microsoft.com/office/powerpoint/2010/main" val="32405303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additive="base">
                                        <p:cTn id="5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 calcmode="lin" valueType="num">
                                      <p:cBhvr additive="base">
                                        <p:cTn id="6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 calcmode="lin" valueType="num">
                                      <p:cBhvr additive="base">
                                        <p:cTn id="7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additive="base">
                                        <p:cTn id="7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5562600" cy="4525963"/>
          </a:xfrm>
        </p:spPr>
        <p:txBody>
          <a:bodyPr>
            <a:normAutofit fontScale="85000" lnSpcReduction="20000"/>
          </a:bodyPr>
          <a:lstStyle/>
          <a:p>
            <a:pPr marL="0" indent="0" algn="ctr">
              <a:buNone/>
            </a:pPr>
            <a:r>
              <a:rPr lang="en-US" b="1" dirty="0" smtClean="0">
                <a:solidFill>
                  <a:srgbClr val="002060"/>
                </a:solidFill>
              </a:rPr>
              <a:t>All human beings share these common six traits:</a:t>
            </a:r>
          </a:p>
          <a:p>
            <a:pPr marL="0" indent="0" algn="ctr">
              <a:buNone/>
            </a:pPr>
            <a:endParaRPr lang="en-US" dirty="0" smtClean="0"/>
          </a:p>
          <a:p>
            <a:pPr marL="1314450" lvl="2" indent="-514350">
              <a:buFont typeface="+mj-lt"/>
              <a:buAutoNum type="arabicPeriod"/>
            </a:pPr>
            <a:r>
              <a:rPr lang="en-US" dirty="0" smtClean="0"/>
              <a:t>All </a:t>
            </a:r>
            <a:r>
              <a:rPr lang="en-US" dirty="0"/>
              <a:t>humans want their physical and emotional needs to be met; </a:t>
            </a:r>
          </a:p>
          <a:p>
            <a:pPr marL="1314450" lvl="2" indent="-514350">
              <a:buFont typeface="+mj-lt"/>
              <a:buAutoNum type="arabicPeriod"/>
            </a:pPr>
            <a:r>
              <a:rPr lang="en-US" dirty="0" smtClean="0"/>
              <a:t>All </a:t>
            </a:r>
            <a:r>
              <a:rPr lang="en-US" dirty="0"/>
              <a:t>humans want their lives to be meaningful;  </a:t>
            </a:r>
          </a:p>
          <a:p>
            <a:pPr marL="1314450" lvl="2" indent="-514350">
              <a:buFont typeface="+mj-lt"/>
              <a:buAutoNum type="arabicPeriod"/>
            </a:pPr>
            <a:r>
              <a:rPr lang="en-US" dirty="0" smtClean="0"/>
              <a:t>All </a:t>
            </a:r>
            <a:r>
              <a:rPr lang="en-US" dirty="0"/>
              <a:t>humans want to live happy lives;  </a:t>
            </a:r>
          </a:p>
          <a:p>
            <a:pPr marL="1314450" lvl="2" indent="-514350">
              <a:buFont typeface="+mj-lt"/>
              <a:buAutoNum type="arabicPeriod"/>
            </a:pPr>
            <a:r>
              <a:rPr lang="en-US" dirty="0" smtClean="0"/>
              <a:t>All </a:t>
            </a:r>
            <a:r>
              <a:rPr lang="en-US" dirty="0"/>
              <a:t>humans want to be free of fear, injury, and sickness;  </a:t>
            </a:r>
          </a:p>
          <a:p>
            <a:pPr marL="1314450" lvl="2" indent="-514350">
              <a:buFont typeface="+mj-lt"/>
              <a:buAutoNum type="arabicPeriod"/>
            </a:pPr>
            <a:r>
              <a:rPr lang="en-US" dirty="0" smtClean="0"/>
              <a:t>All </a:t>
            </a:r>
            <a:r>
              <a:rPr lang="en-US" dirty="0"/>
              <a:t>humans need to be loved by someone; and, </a:t>
            </a:r>
          </a:p>
          <a:p>
            <a:pPr marL="1314450" lvl="2" indent="-514350">
              <a:buFont typeface="+mj-lt"/>
              <a:buAutoNum type="arabicPeriod"/>
            </a:pPr>
            <a:r>
              <a:rPr lang="en-US" dirty="0" smtClean="0"/>
              <a:t>All </a:t>
            </a:r>
            <a:r>
              <a:rPr lang="en-US" dirty="0"/>
              <a:t>humans want to be treated with both fairness and respect by others. </a:t>
            </a:r>
          </a:p>
          <a:p>
            <a:pPr marL="1314450" lvl="2" indent="-514350">
              <a:buFont typeface="+mj-lt"/>
              <a:buAutoNum type="arabicPeriod"/>
            </a:pPr>
            <a:endParaRPr lang="en-US" dirty="0"/>
          </a:p>
        </p:txBody>
      </p:sp>
      <p:pic>
        <p:nvPicPr>
          <p:cNvPr id="28674" name="Picture 2" descr="Image result for College Student in Need"/>
          <p:cNvPicPr>
            <a:picLocks noChangeAspect="1" noChangeArrowheads="1"/>
          </p:cNvPicPr>
          <p:nvPr/>
        </p:nvPicPr>
        <p:blipFill rotWithShape="1">
          <a:blip r:embed="rId2">
            <a:extLst>
              <a:ext uri="{28A0092B-C50C-407E-A947-70E740481C1C}">
                <a14:useLocalDpi xmlns:a14="http://schemas.microsoft.com/office/drawing/2010/main" val="0"/>
              </a:ext>
            </a:extLst>
          </a:blip>
          <a:srcRect l="41533" r="8867"/>
          <a:stretch/>
        </p:blipFill>
        <p:spPr bwMode="auto">
          <a:xfrm>
            <a:off x="5791200" y="2057400"/>
            <a:ext cx="2677161" cy="3238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9200" y="5821363"/>
            <a:ext cx="7010400" cy="646331"/>
          </a:xfrm>
          <a:prstGeom prst="rect">
            <a:avLst/>
          </a:prstGeom>
          <a:noFill/>
        </p:spPr>
        <p:txBody>
          <a:bodyPr wrap="square" rtlCol="0">
            <a:spAutoFit/>
          </a:bodyPr>
          <a:lstStyle/>
          <a:p>
            <a:r>
              <a:rPr lang="en-US" b="1" dirty="0" smtClean="0"/>
              <a:t>Yet, students who leave say they do so because they feel as if THEY DO NOT BELONG!</a:t>
            </a:r>
            <a:endParaRPr lang="en-US" b="1" dirty="0"/>
          </a:p>
        </p:txBody>
      </p:sp>
    </p:spTree>
    <p:extLst>
      <p:ext uri="{BB962C8B-B14F-4D97-AF65-F5344CB8AC3E}">
        <p14:creationId xmlns:p14="http://schemas.microsoft.com/office/powerpoint/2010/main" val="359362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fade">
                                      <p:cBhvr>
                                        <p:cTn id="49" dur="1000"/>
                                        <p:tgtEl>
                                          <p:spTgt spid="5">
                                            <p:txEl>
                                              <p:pRg st="0" end="0"/>
                                            </p:txEl>
                                          </p:spTgt>
                                        </p:tgtEl>
                                      </p:cBhvr>
                                    </p:animEffect>
                                    <p:anim calcmode="lin" valueType="num">
                                      <p:cBhvr>
                                        <p:cTn id="5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229600" cy="1143000"/>
          </a:xfrm>
        </p:spPr>
        <p:txBody>
          <a:bodyPr/>
          <a:lstStyle/>
          <a:p>
            <a:r>
              <a:rPr lang="en-US" dirty="0" smtClean="0"/>
              <a:t>Our Opportunities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7000" y="2339181"/>
            <a:ext cx="6350000" cy="3048000"/>
          </a:xfrm>
        </p:spPr>
      </p:pic>
    </p:spTree>
    <p:extLst>
      <p:ext uri="{BB962C8B-B14F-4D97-AF65-F5344CB8AC3E}">
        <p14:creationId xmlns:p14="http://schemas.microsoft.com/office/powerpoint/2010/main" val="2569817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743" y="838200"/>
            <a:ext cx="8229600" cy="1143000"/>
          </a:xfrm>
        </p:spPr>
        <p:txBody>
          <a:bodyPr/>
          <a:lstStyle/>
          <a:p>
            <a:r>
              <a:rPr lang="en-US" dirty="0" smtClean="0">
                <a:solidFill>
                  <a:schemeClr val="tx2"/>
                </a:solidFill>
              </a:rPr>
              <a:t>Florida’s Commitment</a:t>
            </a:r>
            <a:endParaRPr lang="en-US" dirty="0">
              <a:solidFill>
                <a:schemeClr val="tx2"/>
              </a:solidFill>
            </a:endParaRPr>
          </a:p>
        </p:txBody>
      </p:sp>
      <p:sp>
        <p:nvSpPr>
          <p:cNvPr id="3" name="Content Placeholder 2"/>
          <p:cNvSpPr>
            <a:spLocks noGrp="1"/>
          </p:cNvSpPr>
          <p:nvPr>
            <p:ph idx="1"/>
          </p:nvPr>
        </p:nvSpPr>
        <p:spPr>
          <a:xfrm>
            <a:off x="533400" y="1905000"/>
            <a:ext cx="8229600" cy="4525963"/>
          </a:xfrm>
        </p:spPr>
        <p:txBody>
          <a:bodyPr>
            <a:normAutofit fontScale="85000" lnSpcReduction="10000"/>
          </a:bodyPr>
          <a:lstStyle/>
          <a:p>
            <a:r>
              <a:rPr lang="en-US" b="1" dirty="0" smtClean="0"/>
              <a:t>Close Equity and Achievement Gaps</a:t>
            </a:r>
          </a:p>
          <a:p>
            <a:r>
              <a:rPr lang="en-US" b="1" dirty="0" smtClean="0"/>
              <a:t>ACCESS - 733,000 students served.</a:t>
            </a:r>
          </a:p>
          <a:p>
            <a:pPr lvl="1"/>
            <a:r>
              <a:rPr lang="en-US" b="1" dirty="0" smtClean="0"/>
              <a:t>41.4% White, 29.1% Hispanic, 16.9% Black, 7.6% Other Minority, 2% Asian/Pacific Islander and 1% American Indian/Alaska Native.</a:t>
            </a:r>
          </a:p>
          <a:p>
            <a:r>
              <a:rPr lang="en-US" u="sng" dirty="0" smtClean="0"/>
              <a:t>Statewide </a:t>
            </a:r>
            <a:r>
              <a:rPr lang="en-US" u="sng" dirty="0"/>
              <a:t>Initiatives</a:t>
            </a:r>
            <a:r>
              <a:rPr lang="en-US" dirty="0" smtClean="0"/>
              <a:t>: </a:t>
            </a:r>
          </a:p>
          <a:p>
            <a:pPr lvl="1"/>
            <a:r>
              <a:rPr lang="en-US" dirty="0" smtClean="0"/>
              <a:t>Developmental </a:t>
            </a:r>
            <a:r>
              <a:rPr lang="en-US" dirty="0"/>
              <a:t>Mathematics </a:t>
            </a:r>
            <a:r>
              <a:rPr lang="en-US" dirty="0" smtClean="0"/>
              <a:t>Re-Design: Remove Barriers</a:t>
            </a:r>
            <a:endParaRPr lang="en-US" dirty="0"/>
          </a:p>
          <a:p>
            <a:pPr lvl="1"/>
            <a:r>
              <a:rPr lang="en-US" dirty="0"/>
              <a:t>Guided </a:t>
            </a:r>
            <a:r>
              <a:rPr lang="en-US" dirty="0" smtClean="0"/>
              <a:t>Pathways</a:t>
            </a:r>
            <a:endParaRPr lang="en-US" dirty="0"/>
          </a:p>
          <a:p>
            <a:r>
              <a:rPr lang="en-US" dirty="0" smtClean="0"/>
              <a:t>The </a:t>
            </a:r>
            <a:r>
              <a:rPr lang="en-US" b="1" dirty="0" smtClean="0"/>
              <a:t>mission </a:t>
            </a:r>
            <a:r>
              <a:rPr lang="en-US" dirty="0" smtClean="0"/>
              <a:t>of our system is to provide access to high-quality, affordable academic and career educational programs that maximize student learning and success.</a:t>
            </a:r>
            <a:endParaRPr lang="en-US" dirty="0"/>
          </a:p>
        </p:txBody>
      </p:sp>
    </p:spTree>
    <p:extLst>
      <p:ext uri="{BB962C8B-B14F-4D97-AF65-F5344CB8AC3E}">
        <p14:creationId xmlns:p14="http://schemas.microsoft.com/office/powerpoint/2010/main" val="1540976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143000"/>
          </a:xfrm>
        </p:spPr>
        <p:txBody>
          <a:bodyPr/>
          <a:lstStyle/>
          <a:p>
            <a:r>
              <a:rPr lang="en-US" dirty="0" smtClean="0"/>
              <a:t>Our Students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41551421"/>
              </p:ext>
            </p:extLst>
          </p:nvPr>
        </p:nvGraphicFramePr>
        <p:xfrm>
          <a:off x="609600" y="1828800"/>
          <a:ext cx="8229600" cy="48209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Part-Time</a:t>
                      </a:r>
                      <a:endParaRPr lang="en-US" dirty="0"/>
                    </a:p>
                  </a:txBody>
                  <a:tcPr/>
                </a:tc>
                <a:tc>
                  <a:txBody>
                    <a:bodyPr/>
                    <a:lstStyle/>
                    <a:p>
                      <a:r>
                        <a:rPr lang="en-US" dirty="0" smtClean="0"/>
                        <a:t>65%</a:t>
                      </a:r>
                      <a:endParaRPr lang="en-US" dirty="0"/>
                    </a:p>
                  </a:txBody>
                  <a:tcPr/>
                </a:tc>
              </a:tr>
              <a:tr h="370840">
                <a:tc>
                  <a:txBody>
                    <a:bodyPr/>
                    <a:lstStyle/>
                    <a:p>
                      <a:r>
                        <a:rPr lang="en-US" dirty="0" smtClean="0"/>
                        <a:t>Full-Time</a:t>
                      </a:r>
                      <a:endParaRPr lang="en-US" dirty="0"/>
                    </a:p>
                  </a:txBody>
                  <a:tcPr/>
                </a:tc>
                <a:tc>
                  <a:txBody>
                    <a:bodyPr/>
                    <a:lstStyle/>
                    <a:p>
                      <a:r>
                        <a:rPr lang="en-US" dirty="0" smtClean="0"/>
                        <a:t>35%</a:t>
                      </a:r>
                      <a:endParaRPr lang="en-US" dirty="0"/>
                    </a:p>
                  </a:txBody>
                  <a:tcPr/>
                </a:tc>
              </a:tr>
              <a:tr h="370840">
                <a:tc>
                  <a:txBody>
                    <a:bodyPr/>
                    <a:lstStyle/>
                    <a:p>
                      <a:r>
                        <a:rPr lang="en-US" dirty="0" smtClean="0"/>
                        <a:t>Average Age</a:t>
                      </a:r>
                      <a:endParaRPr lang="en-US" dirty="0"/>
                    </a:p>
                  </a:txBody>
                  <a:tcPr/>
                </a:tc>
                <a:tc>
                  <a:txBody>
                    <a:bodyPr/>
                    <a:lstStyle/>
                    <a:p>
                      <a:r>
                        <a:rPr lang="en-US" dirty="0" smtClean="0"/>
                        <a:t>25</a:t>
                      </a:r>
                      <a:endParaRPr lang="en-US" dirty="0"/>
                    </a:p>
                  </a:txBody>
                  <a:tcPr/>
                </a:tc>
              </a:tr>
              <a:tr h="370840">
                <a:tc>
                  <a:txBody>
                    <a:bodyPr/>
                    <a:lstStyle/>
                    <a:p>
                      <a:r>
                        <a:rPr lang="en-US" dirty="0" smtClean="0"/>
                        <a:t>Female</a:t>
                      </a:r>
                      <a:endParaRPr lang="en-US" dirty="0"/>
                    </a:p>
                  </a:txBody>
                  <a:tcPr/>
                </a:tc>
                <a:tc>
                  <a:txBody>
                    <a:bodyPr/>
                    <a:lstStyle/>
                    <a:p>
                      <a:r>
                        <a:rPr lang="en-US" dirty="0" smtClean="0"/>
                        <a:t>59%</a:t>
                      </a:r>
                      <a:endParaRPr lang="en-US" dirty="0"/>
                    </a:p>
                  </a:txBody>
                  <a:tcPr/>
                </a:tc>
              </a:tr>
              <a:tr h="370840">
                <a:tc>
                  <a:txBody>
                    <a:bodyPr/>
                    <a:lstStyle/>
                    <a:p>
                      <a:r>
                        <a:rPr lang="en-US" dirty="0" smtClean="0"/>
                        <a:t>Male</a:t>
                      </a:r>
                      <a:endParaRPr lang="en-US" dirty="0"/>
                    </a:p>
                  </a:txBody>
                  <a:tcPr/>
                </a:tc>
                <a:tc>
                  <a:txBody>
                    <a:bodyPr/>
                    <a:lstStyle/>
                    <a:p>
                      <a:r>
                        <a:rPr lang="en-US" dirty="0" smtClean="0"/>
                        <a:t>41%</a:t>
                      </a:r>
                      <a:endParaRPr lang="en-US" dirty="0"/>
                    </a:p>
                  </a:txBody>
                  <a:tcPr/>
                </a:tc>
              </a:tr>
              <a:tr h="370840">
                <a:tc>
                  <a:txBody>
                    <a:bodyPr/>
                    <a:lstStyle/>
                    <a:p>
                      <a:r>
                        <a:rPr lang="en-US" dirty="0" smtClean="0"/>
                        <a:t>Minority</a:t>
                      </a:r>
                      <a:endParaRPr lang="en-US" dirty="0"/>
                    </a:p>
                  </a:txBody>
                  <a:tcPr/>
                </a:tc>
                <a:tc>
                  <a:txBody>
                    <a:bodyPr/>
                    <a:lstStyle/>
                    <a:p>
                      <a:r>
                        <a:rPr lang="en-US" dirty="0" smtClean="0"/>
                        <a:t>57%</a:t>
                      </a:r>
                      <a:endParaRPr lang="en-US" dirty="0"/>
                    </a:p>
                  </a:txBody>
                  <a:tcPr/>
                </a:tc>
              </a:tr>
              <a:tr h="370840">
                <a:tc>
                  <a:txBody>
                    <a:bodyPr/>
                    <a:lstStyle/>
                    <a:p>
                      <a:r>
                        <a:rPr lang="en-US" dirty="0" smtClean="0"/>
                        <a:t>Students with Disabilities</a:t>
                      </a:r>
                      <a:endParaRPr lang="en-US" dirty="0"/>
                    </a:p>
                  </a:txBody>
                  <a:tcPr/>
                </a:tc>
                <a:tc>
                  <a:txBody>
                    <a:bodyPr/>
                    <a:lstStyle/>
                    <a:p>
                      <a:r>
                        <a:rPr lang="en-US" dirty="0" smtClean="0"/>
                        <a:t>20,933</a:t>
                      </a:r>
                      <a:endParaRPr lang="en-US" dirty="0"/>
                    </a:p>
                  </a:txBody>
                  <a:tcPr/>
                </a:tc>
              </a:tr>
              <a:tr h="370840">
                <a:tc>
                  <a:txBody>
                    <a:bodyPr/>
                    <a:lstStyle/>
                    <a:p>
                      <a:r>
                        <a:rPr lang="en-US" dirty="0" smtClean="0"/>
                        <a:t>Veterans</a:t>
                      </a:r>
                      <a:endParaRPr lang="en-US" dirty="0"/>
                    </a:p>
                  </a:txBody>
                  <a:tcPr/>
                </a:tc>
                <a:tc>
                  <a:txBody>
                    <a:bodyPr/>
                    <a:lstStyle/>
                    <a:p>
                      <a:r>
                        <a:rPr lang="en-US" dirty="0" smtClean="0"/>
                        <a:t>20,000+</a:t>
                      </a:r>
                      <a:endParaRPr lang="en-US" dirty="0"/>
                    </a:p>
                  </a:txBody>
                  <a:tcPr/>
                </a:tc>
              </a:tr>
              <a:tr h="370840">
                <a:tc>
                  <a:txBody>
                    <a:bodyPr/>
                    <a:lstStyle/>
                    <a:p>
                      <a:r>
                        <a:rPr lang="en-US" dirty="0" smtClean="0"/>
                        <a:t>Students enrolled</a:t>
                      </a:r>
                      <a:r>
                        <a:rPr lang="en-US" baseline="0" dirty="0" smtClean="0"/>
                        <a:t> in Distance Learning</a:t>
                      </a:r>
                      <a:endParaRPr lang="en-US" dirty="0"/>
                    </a:p>
                  </a:txBody>
                  <a:tcPr/>
                </a:tc>
                <a:tc>
                  <a:txBody>
                    <a:bodyPr/>
                    <a:lstStyle/>
                    <a:p>
                      <a:r>
                        <a:rPr lang="en-US" dirty="0" smtClean="0"/>
                        <a:t>45%</a:t>
                      </a:r>
                      <a:endParaRPr lang="en-US" dirty="0"/>
                    </a:p>
                  </a:txBody>
                  <a:tcPr/>
                </a:tc>
              </a:tr>
              <a:tr h="370840">
                <a:tc>
                  <a:txBody>
                    <a:bodyPr/>
                    <a:lstStyle/>
                    <a:p>
                      <a:r>
                        <a:rPr lang="en-US" dirty="0" smtClean="0"/>
                        <a:t>Associate</a:t>
                      </a:r>
                      <a:r>
                        <a:rPr lang="en-US" baseline="0" dirty="0" smtClean="0"/>
                        <a:t> in Arts Enrolled</a:t>
                      </a:r>
                      <a:endParaRPr lang="en-US" dirty="0"/>
                    </a:p>
                  </a:txBody>
                  <a:tcPr/>
                </a:tc>
                <a:tc>
                  <a:txBody>
                    <a:bodyPr/>
                    <a:lstStyle/>
                    <a:p>
                      <a:r>
                        <a:rPr lang="en-US" dirty="0" smtClean="0"/>
                        <a:t>325,349</a:t>
                      </a:r>
                      <a:endParaRPr lang="en-US" dirty="0"/>
                    </a:p>
                  </a:txBody>
                  <a:tcPr/>
                </a:tc>
              </a:tr>
              <a:tr h="370840">
                <a:tc>
                  <a:txBody>
                    <a:bodyPr/>
                    <a:lstStyle/>
                    <a:p>
                      <a:r>
                        <a:rPr lang="en-US" dirty="0" smtClean="0"/>
                        <a:t>Associate in Science Enrolled</a:t>
                      </a:r>
                      <a:endParaRPr lang="en-US" dirty="0"/>
                    </a:p>
                  </a:txBody>
                  <a:tcPr/>
                </a:tc>
                <a:tc>
                  <a:txBody>
                    <a:bodyPr/>
                    <a:lstStyle/>
                    <a:p>
                      <a:r>
                        <a:rPr lang="en-US" dirty="0" smtClean="0"/>
                        <a:t>101,442</a:t>
                      </a:r>
                      <a:endParaRPr lang="en-US" dirty="0"/>
                    </a:p>
                  </a:txBody>
                  <a:tcPr/>
                </a:tc>
              </a:tr>
              <a:tr h="370840">
                <a:tc>
                  <a:txBody>
                    <a:bodyPr/>
                    <a:lstStyle/>
                    <a:p>
                      <a:r>
                        <a:rPr lang="en-US" dirty="0" smtClean="0"/>
                        <a:t>Continuing</a:t>
                      </a:r>
                      <a:r>
                        <a:rPr lang="en-US" baseline="0" dirty="0" smtClean="0"/>
                        <a:t> Workforce Education</a:t>
                      </a:r>
                      <a:endParaRPr lang="en-US" dirty="0"/>
                    </a:p>
                  </a:txBody>
                  <a:tcPr/>
                </a:tc>
                <a:tc>
                  <a:txBody>
                    <a:bodyPr/>
                    <a:lstStyle/>
                    <a:p>
                      <a:r>
                        <a:rPr lang="en-US" dirty="0" smtClean="0"/>
                        <a:t>57,090</a:t>
                      </a:r>
                      <a:endParaRPr lang="en-US" dirty="0"/>
                    </a:p>
                  </a:txBody>
                  <a:tcPr/>
                </a:tc>
              </a:tr>
              <a:tr h="370840">
                <a:tc>
                  <a:txBody>
                    <a:bodyPr/>
                    <a:lstStyle/>
                    <a:p>
                      <a:r>
                        <a:rPr lang="en-US" dirty="0" smtClean="0"/>
                        <a:t>Apprenticeships</a:t>
                      </a:r>
                      <a:endParaRPr lang="en-US" dirty="0"/>
                    </a:p>
                  </a:txBody>
                  <a:tcPr/>
                </a:tc>
                <a:tc>
                  <a:txBody>
                    <a:bodyPr/>
                    <a:lstStyle/>
                    <a:p>
                      <a:r>
                        <a:rPr lang="en-US" dirty="0" smtClean="0"/>
                        <a:t>2,826</a:t>
                      </a:r>
                      <a:endParaRPr lang="en-US" dirty="0"/>
                    </a:p>
                  </a:txBody>
                  <a:tcPr/>
                </a:tc>
              </a:tr>
            </a:tbl>
          </a:graphicData>
        </a:graphic>
      </p:graphicFrame>
    </p:spTree>
    <p:extLst>
      <p:ext uri="{BB962C8B-B14F-4D97-AF65-F5344CB8AC3E}">
        <p14:creationId xmlns:p14="http://schemas.microsoft.com/office/powerpoint/2010/main" val="4024649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16333</TotalTime>
  <Words>4162</Words>
  <Application>Microsoft Office PowerPoint</Application>
  <PresentationFormat>On-screen Show (4:3)</PresentationFormat>
  <Paragraphs>325</Paragraphs>
  <Slides>47</Slides>
  <Notes>12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Aharoni</vt:lpstr>
      <vt:lpstr>Arial</vt:lpstr>
      <vt:lpstr>Calibri</vt:lpstr>
      <vt:lpstr>Corbel</vt:lpstr>
      <vt:lpstr>Garamond</vt:lpstr>
      <vt:lpstr>Times New Roman</vt:lpstr>
      <vt:lpstr>Wingdings</vt:lpstr>
      <vt:lpstr>Office Theme</vt:lpstr>
      <vt:lpstr>Six Factors for Improving Student Success and Completion</vt:lpstr>
      <vt:lpstr>Community Colleges and the American Dream</vt:lpstr>
      <vt:lpstr>PowerPoint Presentation</vt:lpstr>
      <vt:lpstr>PowerPoint Presentation</vt:lpstr>
      <vt:lpstr>Why Students Decide Not to Return</vt:lpstr>
      <vt:lpstr>PowerPoint Presentation</vt:lpstr>
      <vt:lpstr>Our Opportunities</vt:lpstr>
      <vt:lpstr>Florida’s Commitment</vt:lpstr>
      <vt:lpstr>Our Students</vt:lpstr>
      <vt:lpstr>PowerPoint Presentation</vt:lpstr>
      <vt:lpstr>PowerPoint Presentation</vt:lpstr>
      <vt:lpstr>   </vt:lpstr>
      <vt:lpstr>PowerPoint Presentation</vt:lpstr>
      <vt:lpstr>The Financial Factor</vt:lpstr>
      <vt:lpstr>PowerPoint Presentation</vt:lpstr>
      <vt:lpstr>Financial Factor</vt:lpstr>
      <vt:lpstr>PowerPoint Presentation</vt:lpstr>
      <vt:lpstr>PowerPoint Presentation</vt:lpstr>
      <vt:lpstr>The Friendship Factor</vt:lpstr>
      <vt:lpstr>PowerPoint Presentation</vt:lpstr>
      <vt:lpstr>PowerPoint Presentation</vt:lpstr>
      <vt:lpstr>PowerPoint Presentation</vt:lpstr>
      <vt:lpstr>PowerPoint Presentation</vt:lpstr>
      <vt:lpstr>The Faculty Factor</vt:lpstr>
      <vt:lpstr>PowerPoint Presentation</vt:lpstr>
      <vt:lpstr>PowerPoint Presentation</vt:lpstr>
      <vt:lpstr>PowerPoint Presentation</vt:lpstr>
      <vt:lpstr>PowerPoint Presentation</vt:lpstr>
      <vt:lpstr>The Freedom-to-learn-from- failure Factor</vt:lpstr>
      <vt:lpstr>PowerPoint Presentation</vt:lpstr>
      <vt:lpstr>PowerPoint Presentation</vt:lpstr>
      <vt:lpstr>PowerPoint Presentation</vt:lpstr>
      <vt:lpstr>PowerPoint Presentation</vt:lpstr>
      <vt:lpstr>The Fondness Factor</vt:lpstr>
      <vt:lpstr>PowerPoint Presentation</vt:lpstr>
      <vt:lpstr>PowerPoint Presentation</vt:lpstr>
      <vt:lpstr>PowerPoint Presentation</vt:lpstr>
      <vt:lpstr>The Functional Factor</vt:lpstr>
      <vt:lpstr>PowerPoint Presentation</vt:lpstr>
      <vt:lpstr>PowerPoint Presentation</vt:lpstr>
      <vt:lpstr>PowerPoint Presentation</vt:lpstr>
      <vt:lpstr>PowerPoint Presentation</vt:lpstr>
      <vt:lpstr>National Conclusions</vt:lpstr>
      <vt:lpstr>Conclusions &amp; Recommendations</vt:lpstr>
      <vt:lpstr>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Angela</dc:creator>
  <cp:lastModifiedBy>Long, Angela</cp:lastModifiedBy>
  <cp:revision>149</cp:revision>
  <cp:lastPrinted>2017-09-26T19:39:14Z</cp:lastPrinted>
  <dcterms:created xsi:type="dcterms:W3CDTF">2017-03-31T14:56:33Z</dcterms:created>
  <dcterms:modified xsi:type="dcterms:W3CDTF">2019-04-04T19:43:11Z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2017-03-31T00:00:00Z</vt:filetime>
  </property>
  <property fmtid="{D5CDD505-2E9C-101B-9397-08002B2CF9AE}" pid="3" name="Creator">
    <vt:lpwstr>Adobe InDesign CC 2017 (Macintosh)</vt:lpwstr>
  </property>
  <property fmtid="{D5CDD505-2E9C-101B-9397-08002B2CF9AE}" pid="4" name="LastSaved">
    <vt:filetime>2017-03-31T00:00:00Z</vt:filetime>
  </property>
</Properties>
</file>