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45" r:id="rId4"/>
    <p:sldMasterId id="2147483754" r:id="rId5"/>
    <p:sldMasterId id="2147483802" r:id="rId6"/>
    <p:sldMasterId id="2147483812" r:id="rId7"/>
    <p:sldMasterId id="2147483826" r:id="rId8"/>
    <p:sldMasterId id="2147483838" r:id="rId9"/>
  </p:sldMasterIdLst>
  <p:notesMasterIdLst>
    <p:notesMasterId r:id="rId45"/>
  </p:notesMasterIdLst>
  <p:handoutMasterIdLst>
    <p:handoutMasterId r:id="rId46"/>
  </p:handoutMasterIdLst>
  <p:sldIdLst>
    <p:sldId id="283" r:id="rId10"/>
    <p:sldId id="365" r:id="rId11"/>
    <p:sldId id="366" r:id="rId12"/>
    <p:sldId id="368" r:id="rId13"/>
    <p:sldId id="337" r:id="rId14"/>
    <p:sldId id="323" r:id="rId15"/>
    <p:sldId id="317" r:id="rId16"/>
    <p:sldId id="385" r:id="rId17"/>
    <p:sldId id="386" r:id="rId18"/>
    <p:sldId id="332" r:id="rId19"/>
    <p:sldId id="387" r:id="rId20"/>
    <p:sldId id="388" r:id="rId21"/>
    <p:sldId id="301" r:id="rId22"/>
    <p:sldId id="338" r:id="rId23"/>
    <p:sldId id="358" r:id="rId24"/>
    <p:sldId id="370" r:id="rId25"/>
    <p:sldId id="371" r:id="rId26"/>
    <p:sldId id="372" r:id="rId27"/>
    <p:sldId id="373" r:id="rId28"/>
    <p:sldId id="374" r:id="rId29"/>
    <p:sldId id="359" r:id="rId30"/>
    <p:sldId id="375" r:id="rId31"/>
    <p:sldId id="376" r:id="rId32"/>
    <p:sldId id="377" r:id="rId33"/>
    <p:sldId id="360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61" r:id="rId42"/>
    <p:sldId id="389" r:id="rId43"/>
    <p:sldId id="28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240"/>
    <a:srgbClr val="334B5E"/>
    <a:srgbClr val="9CB63C"/>
    <a:srgbClr val="EAEAEA"/>
    <a:srgbClr val="CD9D2C"/>
    <a:srgbClr val="00689B"/>
    <a:srgbClr val="262A63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635" autoAdjust="0"/>
  </p:normalViewPr>
  <p:slideViewPr>
    <p:cSldViewPr snapToGrid="0">
      <p:cViewPr varScale="1">
        <p:scale>
          <a:sx n="108" d="100"/>
          <a:sy n="108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Pre-Redesign Enrollment Numbers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58"/>
        <c:shape val="box"/>
        <c:axId val="303985536"/>
        <c:axId val="298174504"/>
        <c:axId val="0"/>
      </c:bar3DChart>
      <c:catAx>
        <c:axId val="30398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74504"/>
        <c:crosses val="autoZero"/>
        <c:auto val="1"/>
        <c:lblAlgn val="ctr"/>
        <c:lblOffset val="100"/>
        <c:noMultiLvlLbl val="0"/>
      </c:catAx>
      <c:valAx>
        <c:axId val="298174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67690348230281"/>
          <c:y val="0.14611015610111167"/>
          <c:w val="0.82913564375881588"/>
          <c:h val="0.704137052327111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EC-4D2E-B5DC-C4D56887DF1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EC-4D2E-B5DC-C4D56887DF13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EC-4D2E-B5DC-C4D56887DF13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EC-4D2E-B5DC-C4D56887DF13}"/>
              </c:ext>
            </c:extLst>
          </c:dPt>
          <c:dLbls>
            <c:dLbl>
              <c:idx val="0"/>
              <c:layout>
                <c:manualLayout>
                  <c:x val="2.5699168556311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EC-4D2E-B5DC-C4D56887DF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257747543461828E-2"/>
                  <c:y val="-7.02418450097654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EC-4D2E-B5DC-C4D56887DF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34315948601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EC-4D2E-B5DC-C4D56887DF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64021164021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EC-4D2E-B5DC-C4D56887DF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Sheet1!$E$2:$E$5</c:f>
              <c:strCache>
                <c:ptCount val="4"/>
                <c:pt idx="0">
                  <c:v>MAT1033</c:v>
                </c:pt>
                <c:pt idx="1">
                  <c:v>MAC1105</c:v>
                </c:pt>
                <c:pt idx="2">
                  <c:v>MAC1140</c:v>
                </c:pt>
                <c:pt idx="3">
                  <c:v>MAC1114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0.52</c:v>
                </c:pt>
                <c:pt idx="1">
                  <c:v>0.59</c:v>
                </c:pt>
                <c:pt idx="2">
                  <c:v>0.63</c:v>
                </c:pt>
                <c:pt idx="3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EC-4D2E-B5DC-C4D56887D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gapDepth val="122"/>
        <c:shape val="box"/>
        <c:axId val="612377192"/>
        <c:axId val="612377584"/>
        <c:axId val="0"/>
      </c:bar3DChart>
      <c:catAx>
        <c:axId val="612377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377584"/>
        <c:crosses val="autoZero"/>
        <c:auto val="1"/>
        <c:lblAlgn val="ctr"/>
        <c:lblOffset val="100"/>
        <c:noMultiLvlLbl val="0"/>
      </c:catAx>
      <c:valAx>
        <c:axId val="612377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cap="all" baseline="0" dirty="0" smtClean="0">
                    <a:solidFill>
                      <a:schemeClr val="tx1"/>
                    </a:solidFill>
                    <a:effectLst/>
                  </a:rPr>
                  <a:t>2013-14 PRE-Redesign COMPLETION RATES</a:t>
                </a:r>
                <a:endParaRPr lang="en-US" sz="20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12737229274912062"/>
              <c:y val="1.85730231996862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61237719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896561698716292"/>
          <c:y val="0.1508196263237758"/>
          <c:w val="0.76679474093516087"/>
          <c:h val="0.7180328725251148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Sheet1!$F$7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5D-4842-A24E-DB755E4D0AD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5D-4842-A24E-DB755E4D0AD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5D-4842-A24E-DB755E4D0AD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5D-4842-A24E-DB755E4D0AD9}"/>
              </c:ext>
            </c:extLst>
          </c:dPt>
          <c:dLbls>
            <c:dLbl>
              <c:idx val="0"/>
              <c:layout>
                <c:manualLayout>
                  <c:x val="3.24074074074074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5D-4842-A24E-DB755E4D0A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20987654320986E-2"/>
                  <c:y val="-7.07159729194289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5D-4842-A24E-DB755E4D0A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493827160493825E-2"/>
                  <c:y val="-7.07159729194289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95D-4842-A24E-DB755E4D0A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320987654320986E-2"/>
                  <c:y val="-3.53579864597144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95D-4842-A24E-DB755E4D0A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Sheet1!$E$8:$E$11</c:f>
              <c:strCache>
                <c:ptCount val="4"/>
                <c:pt idx="0">
                  <c:v>MAT1033</c:v>
                </c:pt>
                <c:pt idx="1">
                  <c:v>MAC1105</c:v>
                </c:pt>
                <c:pt idx="2">
                  <c:v>MAC1140</c:v>
                </c:pt>
                <c:pt idx="3">
                  <c:v>MAC1114</c:v>
                </c:pt>
              </c:strCache>
            </c:strRef>
          </c:cat>
          <c:val>
            <c:numRef>
              <c:f>Sheet1!$F$8:$F$11</c:f>
              <c:numCache>
                <c:formatCode>0%</c:formatCode>
                <c:ptCount val="4"/>
                <c:pt idx="0">
                  <c:v>0.68</c:v>
                </c:pt>
                <c:pt idx="1">
                  <c:v>0.69</c:v>
                </c:pt>
                <c:pt idx="2">
                  <c:v>0.7</c:v>
                </c:pt>
                <c:pt idx="3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5D-4842-A24E-DB755E4D0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gapDepth val="122"/>
        <c:shape val="box"/>
        <c:axId val="612040904"/>
        <c:axId val="612041296"/>
        <c:axId val="0"/>
      </c:bar3DChart>
      <c:catAx>
        <c:axId val="612040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2041296"/>
        <c:crosses val="autoZero"/>
        <c:auto val="1"/>
        <c:lblAlgn val="ctr"/>
        <c:lblOffset val="100"/>
        <c:noMultiLvlLbl val="0"/>
      </c:catAx>
      <c:valAx>
        <c:axId val="6120412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cap="all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2016-17 Post-Redesign Completion Rates</a:t>
                </a:r>
              </a:p>
            </c:rich>
          </c:tx>
          <c:layout>
            <c:manualLayout>
              <c:xMode val="edge"/>
              <c:yMode val="edge"/>
              <c:x val="0.13797304850782541"/>
              <c:y val="4.25405396098008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61204090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Pre-Redesign Enrollment Numbers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58"/>
        <c:shape val="box"/>
        <c:axId val="476688088"/>
        <c:axId val="476688480"/>
        <c:axId val="0"/>
      </c:bar3DChart>
      <c:catAx>
        <c:axId val="47668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88480"/>
        <c:crosses val="autoZero"/>
        <c:auto val="1"/>
        <c:lblAlgn val="ctr"/>
        <c:lblOffset val="100"/>
        <c:noMultiLvlLbl val="0"/>
      </c:catAx>
      <c:valAx>
        <c:axId val="47668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8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0" i="0" u="none" strike="noStrik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2013-14 Pre-Redesign Enrollment Numbers</a:t>
            </a:r>
            <a:r>
              <a:rPr lang="en-US" sz="2000" b="0" i="0" u="none" strike="noStrik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377249017510013"/>
          <c:y val="5.7720083953180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CABC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5D-4F6E-BD8A-1A14D766854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5D-4F6E-BD8A-1A14D76685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Sheet1!$J$2:$J$3</c:f>
              <c:strCache>
                <c:ptCount val="2"/>
                <c:pt idx="0">
                  <c:v>STA2023</c:v>
                </c:pt>
                <c:pt idx="1">
                  <c:v>MGF2106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1845</c:v>
                </c:pt>
                <c:pt idx="1">
                  <c:v>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5D-4F6E-BD8A-1A14D76685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4544504"/>
        <c:axId val="344544896"/>
        <c:axId val="0"/>
      </c:bar3DChart>
      <c:catAx>
        <c:axId val="344544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4544896"/>
        <c:crosses val="autoZero"/>
        <c:auto val="1"/>
        <c:lblAlgn val="ctr"/>
        <c:lblOffset val="100"/>
        <c:noMultiLvlLbl val="0"/>
      </c:catAx>
      <c:valAx>
        <c:axId val="344544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54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0" i="0" u="none" strike="noStrik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2016-17 Post-Redesign Enrollment Numbers</a:t>
            </a:r>
            <a:r>
              <a:rPr lang="en-US" sz="2000" b="0" i="0" u="none" strike="noStrik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382215980651754"/>
          <c:y val="0.10374588184881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Sheet1!$K$5</c:f>
              <c:strCache>
                <c:ptCount val="1"/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CABC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99-4043-B048-8BFED97D54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Sheet1!$J$6:$J$7</c:f>
              <c:strCache>
                <c:ptCount val="2"/>
                <c:pt idx="0">
                  <c:v>STA2023</c:v>
                </c:pt>
                <c:pt idx="1">
                  <c:v>MGF2106</c:v>
                </c:pt>
              </c:strCache>
            </c:strRef>
          </c:cat>
          <c:val>
            <c:numRef>
              <c:f>Sheet1!$K$6:$K$7</c:f>
              <c:numCache>
                <c:formatCode>General</c:formatCode>
                <c:ptCount val="2"/>
                <c:pt idx="0">
                  <c:v>2116</c:v>
                </c:pt>
                <c:pt idx="1">
                  <c:v>2176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99-4043-B048-8BFED97D5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545680"/>
        <c:axId val="344546072"/>
        <c:axId val="0"/>
      </c:bar3DChart>
      <c:catAx>
        <c:axId val="34454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4546072"/>
        <c:crosses val="autoZero"/>
        <c:auto val="1"/>
        <c:lblAlgn val="ctr"/>
        <c:lblOffset val="100"/>
        <c:noMultiLvlLbl val="0"/>
      </c:catAx>
      <c:valAx>
        <c:axId val="344546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54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0" i="0" u="none" strike="noStrik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2013-14 Pre-Redesign Completion Rates</a:t>
            </a:r>
            <a:r>
              <a:rPr lang="en-US" sz="2000" b="0" i="0" u="none" strike="noStrik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298468107004493"/>
          <c:y val="0.13902644142537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Sheet1!$K$9</c:f>
              <c:strCache>
                <c:ptCount val="1"/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CABC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61-4ADD-B0B7-E541DAE91A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Sheet1!$J$10:$J$11</c:f>
              <c:strCache>
                <c:ptCount val="2"/>
                <c:pt idx="0">
                  <c:v>STA2023</c:v>
                </c:pt>
                <c:pt idx="1">
                  <c:v>MGF2106</c:v>
                </c:pt>
              </c:strCache>
            </c:strRef>
          </c:cat>
          <c:val>
            <c:numRef>
              <c:f>Sheet1!$K$10:$K$11</c:f>
              <c:numCache>
                <c:formatCode>0%</c:formatCode>
                <c:ptCount val="2"/>
                <c:pt idx="0">
                  <c:v>0.73</c:v>
                </c:pt>
                <c:pt idx="1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61-4ADD-B0B7-E541DAE91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0349584"/>
        <c:axId val="480349976"/>
        <c:axId val="0"/>
      </c:bar3DChart>
      <c:catAx>
        <c:axId val="48034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0349976"/>
        <c:crosses val="autoZero"/>
        <c:auto val="1"/>
        <c:lblAlgn val="ctr"/>
        <c:lblOffset val="100"/>
        <c:noMultiLvlLbl val="0"/>
      </c:catAx>
      <c:valAx>
        <c:axId val="480349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034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0" i="0" u="none" strike="noStrik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2016-17 Post-Redesign Completions Rates</a:t>
            </a:r>
            <a:r>
              <a:rPr lang="en-US" sz="2000" b="0" i="0" u="none" strike="noStrik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355172717151904"/>
          <c:y val="0.14392901013232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Sheet1!$K$13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CABC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51-44FA-ACC5-50A9DFBFE6EF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51-44FA-ACC5-50A9DFBFE6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Sheet1!$J$14:$J$15</c:f>
              <c:strCache>
                <c:ptCount val="2"/>
                <c:pt idx="0">
                  <c:v>STA2023</c:v>
                </c:pt>
                <c:pt idx="1">
                  <c:v>MGF2106</c:v>
                </c:pt>
              </c:strCache>
            </c:strRef>
          </c:cat>
          <c:val>
            <c:numRef>
              <c:f>Sheet1!$K$14:$K$15</c:f>
              <c:numCache>
                <c:formatCode>0%</c:formatCode>
                <c:ptCount val="2"/>
                <c:pt idx="0">
                  <c:v>0.77</c:v>
                </c:pt>
                <c:pt idx="1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51-44FA-ACC5-50A9DFBFE6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0350760"/>
        <c:axId val="480351152"/>
        <c:axId val="0"/>
      </c:bar3DChart>
      <c:catAx>
        <c:axId val="480350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0351152"/>
        <c:crosses val="autoZero"/>
        <c:auto val="1"/>
        <c:lblAlgn val="ctr"/>
        <c:lblOffset val="100"/>
        <c:noMultiLvlLbl val="0"/>
      </c:catAx>
      <c:valAx>
        <c:axId val="480351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035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Pre-Redesign Enrollment Numbers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58"/>
        <c:shape val="box"/>
        <c:axId val="480351936"/>
        <c:axId val="480352328"/>
        <c:axId val="0"/>
      </c:bar3DChart>
      <c:catAx>
        <c:axId val="48035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52328"/>
        <c:crosses val="autoZero"/>
        <c:auto val="1"/>
        <c:lblAlgn val="ctr"/>
        <c:lblOffset val="100"/>
        <c:noMultiLvlLbl val="0"/>
      </c:catAx>
      <c:valAx>
        <c:axId val="480352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5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accent1"/>
          </a:solidFill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B prst="relaxedInset"/>
          <a:contourClr>
            <a:schemeClr val="accent1"/>
          </a:contourClr>
        </a:sp3d>
      </c:spPr>
    </c:sideWall>
    <c:backWall>
      <c:thickness val="0"/>
      <c:spPr>
        <a:noFill/>
        <a:ln>
          <a:solidFill>
            <a:schemeClr val="accent1"/>
          </a:solidFill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B prst="relaxedInset"/>
          <a:contourClr>
            <a:schemeClr val="accent1"/>
          </a:contourClr>
        </a:sp3d>
      </c:spPr>
    </c:backWall>
    <c:plotArea>
      <c:layout>
        <c:manualLayout>
          <c:layoutTarget val="inner"/>
          <c:xMode val="edge"/>
          <c:yMode val="edge"/>
          <c:x val="0.15219759706760794"/>
          <c:y val="0.11849842809041237"/>
          <c:w val="0.84489037469454253"/>
          <c:h val="0.862093696431513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>
              <a:outerShdw dist="38100" dir="2700000" algn="tl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 w="9525" cap="flat" cmpd="sng" algn="ctr">
                <a:noFill/>
                <a:round/>
              </a:ln>
              <a:effectLst>
                <a:outerShdw dist="38100" dir="2700000" algn="tl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88-45E0-A28E-0B2D8872B391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9525" cap="flat" cmpd="sng" algn="ctr">
                <a:noFill/>
                <a:round/>
              </a:ln>
              <a:effectLst>
                <a:outerShdw dist="38100" dir="2700000" algn="tl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88-45E0-A28E-0B2D8872B39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noFill/>
                <a:round/>
              </a:ln>
              <a:effectLst>
                <a:outerShdw dist="38100" dir="2700000" algn="tl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88-45E0-A28E-0B2D8872B391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noFill/>
                <a:round/>
              </a:ln>
              <a:effectLst>
                <a:outerShdw dist="38100" dir="2700000" algn="tl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88-45E0-A28E-0B2D8872B391}"/>
              </c:ext>
            </c:extLst>
          </c:dPt>
          <c:dLbls>
            <c:dLbl>
              <c:idx val="0"/>
              <c:layout>
                <c:manualLayout>
                  <c:x val="3.3045977011494358E-2"/>
                  <c:y val="-1.78424677340496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88-45E0-A28E-0B2D8872B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356321839080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88-45E0-A28E-0B2D8872B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482758620689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888-45E0-A28E-0B2D8872B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17241379310345E-2"/>
                  <c:y val="-2.23030846675620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888-45E0-A28E-0B2D8872B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MAT1033</c:v>
                </c:pt>
                <c:pt idx="1">
                  <c:v>MAC1105</c:v>
                </c:pt>
                <c:pt idx="2">
                  <c:v>MAC1140</c:v>
                </c:pt>
                <c:pt idx="3">
                  <c:v>MAC1114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3674</c:v>
                </c:pt>
                <c:pt idx="1">
                  <c:v>3566</c:v>
                </c:pt>
                <c:pt idx="2">
                  <c:v>707</c:v>
                </c:pt>
                <c:pt idx="3">
                  <c:v>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88-45E0-A28E-0B2D8872B3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gapDepth val="122"/>
        <c:shape val="box"/>
        <c:axId val="480353112"/>
        <c:axId val="61237405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>
                    <a:outerShdw dist="419100" dir="4860000" sx="3000" sy="3000" algn="ctr" rotWithShape="0">
                      <a:srgbClr val="000000">
                        <a:alpha val="43137"/>
                      </a:srgbClr>
                    </a:outerShdw>
                  </a:effectLst>
                  <a:sp3d contourW="9525">
                    <a:contourClr>
                      <a:schemeClr val="accent2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MAT1033</c:v>
                      </c:pt>
                      <c:pt idx="1">
                        <c:v>MAC1105</c:v>
                      </c:pt>
                      <c:pt idx="2">
                        <c:v>MAC1140</c:v>
                      </c:pt>
                      <c:pt idx="3">
                        <c:v>MAC1114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A888-45E0-A28E-0B2D8872B39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MAT1033</c:v>
                      </c:pt>
                      <c:pt idx="1">
                        <c:v>MAC1105</c:v>
                      </c:pt>
                      <c:pt idx="2">
                        <c:v>MAC1140</c:v>
                      </c:pt>
                      <c:pt idx="3">
                        <c:v>MAC1114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A-A888-45E0-A28E-0B2D8872B39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4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4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4">
                        <a:shade val="95000"/>
                      </a:schemeClr>
                    </a:solidFill>
                    <a:round/>
                  </a:ln>
                  <a:effectLst/>
                  <a:scene3d>
                    <a:camera prst="orthographicFront"/>
                    <a:lightRig rig="threePt" dir="t"/>
                  </a:scene3d>
                  <a:sp3d contourW="9525">
                    <a:bevelB/>
                    <a:contourClr>
                      <a:schemeClr val="accent4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MAT1033</c:v>
                      </c:pt>
                      <c:pt idx="1">
                        <c:v>MAC1105</c:v>
                      </c:pt>
                      <c:pt idx="2">
                        <c:v>MAC1140</c:v>
                      </c:pt>
                      <c:pt idx="3">
                        <c:v>MAC1114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B-A888-45E0-A28E-0B2D8872B391}"/>
                  </c:ext>
                </c:extLst>
              </c15:ser>
            </c15:filteredBarSeries>
          </c:ext>
        </c:extLst>
      </c:bar3DChart>
      <c:catAx>
        <c:axId val="480353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374056"/>
        <c:crosses val="autoZero"/>
        <c:auto val="1"/>
        <c:lblAlgn val="ctr"/>
        <c:lblOffset val="100"/>
        <c:noMultiLvlLbl val="0"/>
      </c:catAx>
      <c:valAx>
        <c:axId val="6123740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2013-14 Pre-Redesign Enrollment Numbers</a:t>
                </a:r>
              </a:p>
            </c:rich>
          </c:tx>
          <c:layout>
            <c:manualLayout>
              <c:xMode val="edge"/>
              <c:yMode val="edge"/>
              <c:x val="0.16454136120915919"/>
              <c:y val="4.542575196609450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80353112"/>
        <c:crosses val="max"/>
        <c:crossBetween val="between"/>
      </c:valAx>
      <c:spPr>
        <a:noFill/>
        <a:ln w="25400">
          <a:noFill/>
        </a:ln>
        <a:effectLst>
          <a:glow rad="127000">
            <a:schemeClr val="bg1"/>
          </a:glow>
        </a:effec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>
              <a:lumMod val="85000"/>
            </a:schemeClr>
          </a:solidFill>
        </a:ln>
        <a:effectLst/>
        <a:sp3d>
          <a:contourClr>
            <a:schemeClr val="bg1">
              <a:lumMod val="85000"/>
            </a:schemeClr>
          </a:contourClr>
        </a:sp3d>
      </c:spPr>
    </c:sideWall>
    <c:backWall>
      <c:thickness val="0"/>
      <c:spPr>
        <a:noFill/>
        <a:ln>
          <a:solidFill>
            <a:schemeClr val="bg1">
              <a:lumMod val="85000"/>
            </a:schemeClr>
          </a:solidFill>
        </a:ln>
        <a:effectLst/>
        <a:sp3d>
          <a:contourClr>
            <a:schemeClr val="bg1">
              <a:lumMod val="85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0.14760817658209391"/>
          <c:y val="0.1406681448436535"/>
          <c:w val="0.76558626786235051"/>
          <c:h val="0.7237922364267844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AF-48BC-B3E7-E66A6D466575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AF-48BC-B3E7-E66A6D46657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AF-48BC-B3E7-E66A6D466575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AF-48BC-B3E7-E66A6D466575}"/>
              </c:ext>
            </c:extLst>
          </c:dPt>
          <c:dLbls>
            <c:dLbl>
              <c:idx val="0"/>
              <c:layout>
                <c:manualLayout>
                  <c:x val="3.61689814814813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AF-48BC-B3E7-E66A6D4665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884259259259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AF-48BC-B3E7-E66A6D4665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5949074074073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AF-48BC-B3E7-E66A6D4665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275462962962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8AF-48BC-B3E7-E66A6D4665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Sheet1!$A$9:$A$12</c:f>
              <c:strCache>
                <c:ptCount val="4"/>
                <c:pt idx="0">
                  <c:v>MAT1033</c:v>
                </c:pt>
                <c:pt idx="1">
                  <c:v>MAC1105</c:v>
                </c:pt>
                <c:pt idx="2">
                  <c:v>MAC1140</c:v>
                </c:pt>
                <c:pt idx="3">
                  <c:v>MAC1114</c:v>
                </c:pt>
              </c:strCache>
            </c:strRef>
          </c:cat>
          <c:val>
            <c:numRef>
              <c:f>Sheet1!$B$9:$B$12</c:f>
              <c:numCache>
                <c:formatCode>General</c:formatCode>
                <c:ptCount val="4"/>
                <c:pt idx="0">
                  <c:v>1729</c:v>
                </c:pt>
                <c:pt idx="1">
                  <c:v>2466</c:v>
                </c:pt>
                <c:pt idx="2">
                  <c:v>659</c:v>
                </c:pt>
                <c:pt idx="3">
                  <c:v>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AF-48BC-B3E7-E66A6D4665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gapDepth val="122"/>
        <c:shape val="box"/>
        <c:axId val="612374840"/>
        <c:axId val="612375232"/>
        <c:axId val="0"/>
      </c:bar3DChart>
      <c:catAx>
        <c:axId val="612374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375232"/>
        <c:crosses val="autoZero"/>
        <c:auto val="1"/>
        <c:lblAlgn val="ctr"/>
        <c:lblOffset val="100"/>
        <c:noMultiLvlLbl val="0"/>
      </c:catAx>
      <c:valAx>
        <c:axId val="612375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b="0" cap="all" baseline="0">
                    <a:latin typeface="Arial" panose="020B0604020202020204" pitchFamily="34" charset="0"/>
                    <a:cs typeface="Arial" panose="020B0604020202020204" pitchFamily="34" charset="0"/>
                  </a:rPr>
                  <a:t>2016-17 Post-Redesign Enrollment Numbers </a:t>
                </a:r>
              </a:p>
            </c:rich>
          </c:tx>
          <c:layout>
            <c:manualLayout>
              <c:xMode val="edge"/>
              <c:yMode val="edge"/>
              <c:x val="0.1559993802857976"/>
              <c:y val="4.6004148394970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1237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Pre-Redesign Enrollment Numbers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58"/>
        <c:shape val="box"/>
        <c:axId val="612376016"/>
        <c:axId val="612376408"/>
        <c:axId val="0"/>
      </c:bar3DChart>
      <c:catAx>
        <c:axId val="61237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376408"/>
        <c:crosses val="autoZero"/>
        <c:auto val="1"/>
        <c:lblAlgn val="ctr"/>
        <c:lblOffset val="100"/>
        <c:noMultiLvlLbl val="0"/>
      </c:catAx>
      <c:valAx>
        <c:axId val="612376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37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B31A2-0633-4286-8834-8977143677AC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481F-B6A8-4764-947C-430DD937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E60B-BCE4-4D88-9FC1-C41C70393E4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E6B2A-68DB-41E6-9B97-18CF5D79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k.edu/academics/program-map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6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28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5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2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68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68D3-A8C0-E94B-A436-B64E5BA3F7E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EC7A91-17B0-814E-8BF4-8490455C26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6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68D3-A8C0-E94B-A436-B64E5BA3F7E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AEC432-2B91-E448-8D9F-8E67929672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8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68D3-A8C0-E94B-A436-B64E5BA3F7E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AEC432-2B91-E448-8D9F-8E67929672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01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Arial"/>
                <a:cs typeface="Arial"/>
              </a:rPr>
              <a:t>The goal of the Student Success Summit was to begin Guided Pathways work at Polk State by </a:t>
            </a:r>
            <a:r>
              <a:rPr lang="en-US" sz="1200" i="1" kern="1200" dirty="0">
                <a:latin typeface="Arial"/>
                <a:cs typeface="Arial"/>
              </a:rPr>
              <a:t>Clarifying the Paths </a:t>
            </a:r>
            <a:r>
              <a:rPr lang="en-US" sz="1200" kern="1200" dirty="0">
                <a:latin typeface="Arial"/>
                <a:cs typeface="Arial"/>
              </a:rPr>
              <a:t>as described in the AACC’s adapted model</a:t>
            </a:r>
          </a:p>
          <a:p>
            <a:pPr eaLnBrk="1" hangingPunct="1"/>
            <a:r>
              <a:rPr lang="en-US" sz="1200" kern="1200" dirty="0">
                <a:latin typeface="Arial"/>
                <a:cs typeface="Arial"/>
              </a:rPr>
              <a:t>Part 1, held in March, focused on mapping programs to pathways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Part 2, held in April, focused on sequencing courses for programs and transfer intents</a:t>
            </a:r>
          </a:p>
          <a:p>
            <a:pPr eaLnBrk="1" hangingPunct="1"/>
            <a:endParaRPr lang="en-US" sz="1200" dirty="0">
              <a:latin typeface="Arial"/>
              <a:cs typeface="Arial"/>
            </a:endParaRPr>
          </a:p>
          <a:p>
            <a:pPr eaLnBrk="1" hangingPunct="1"/>
            <a:r>
              <a:rPr lang="en-US" sz="1200" kern="1200" dirty="0">
                <a:latin typeface="Arial"/>
                <a:cs typeface="Arial"/>
              </a:rPr>
              <a:t>Part 1 focused on mapping programs to pathways and completing the Programs to Pathways grid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Began by reviewing</a:t>
            </a:r>
            <a:r>
              <a:rPr lang="en-US" sz="1200" kern="1200" dirty="0">
                <a:latin typeface="Arial"/>
                <a:cs typeface="Arial"/>
              </a:rPr>
              <a:t> data regarding transfer intents declared by AA-degree-seeking students and selected which ones to include considering popularity and number of prerequisites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Categorized each AA transfer intent and Polk State program into a primary pathway</a:t>
            </a:r>
          </a:p>
          <a:p>
            <a:pPr eaLnBrk="1" hangingPunct="1"/>
            <a:endParaRPr lang="en-US" sz="1200" kern="1200" dirty="0">
              <a:latin typeface="Arial"/>
              <a:cs typeface="Arial"/>
            </a:endParaRP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Part 2 focused on sequencing the courses for the AA transfer intents in each Pathway</a:t>
            </a:r>
          </a:p>
          <a:p>
            <a:pPr eaLnBrk="1" hangingPunct="1"/>
            <a:r>
              <a:rPr lang="en-US" sz="1200" kern="1200" dirty="0">
                <a:latin typeface="Arial"/>
                <a:cs typeface="Arial"/>
              </a:rPr>
              <a:t>Included all state-mandated common pre-requisite courses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Considered a variety of factors when sequencing courses including toxic course combinations, complementary course combinations, and early and continued engagement in subject-matter courses</a:t>
            </a:r>
          </a:p>
          <a:p>
            <a:pPr eaLnBrk="1" hangingPunct="1"/>
            <a:r>
              <a:rPr lang="en-US" sz="1200" kern="1200" dirty="0">
                <a:latin typeface="Arial"/>
                <a:cs typeface="Arial"/>
              </a:rPr>
              <a:t>Summer </a:t>
            </a:r>
          </a:p>
          <a:p>
            <a:pPr eaLnBrk="1" hangingPunct="1"/>
            <a:endParaRPr lang="en-US" sz="1200" kern="1200" dirty="0">
              <a:latin typeface="Arial"/>
              <a:cs typeface="Arial"/>
            </a:endParaRP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Pathways Team developed a Short-Term Action Plan to guide the next phase of work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Established a workgroup for each Pathway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Workgroups met over the summer and finalized the sequence for the top AA transfer intent in their Pathway</a:t>
            </a:r>
          </a:p>
          <a:p>
            <a:pPr eaLnBrk="1" hangingPunct="1"/>
            <a:r>
              <a:rPr lang="en-US" sz="1200" kern="1200" dirty="0">
                <a:latin typeface="Arial"/>
                <a:cs typeface="Arial"/>
              </a:rPr>
              <a:t>Pathways Team developed guiding principles and decided on a format for Program Maps, </a:t>
            </a:r>
            <a:r>
              <a:rPr lang="en-US" sz="1200" dirty="0">
                <a:latin typeface="Arial"/>
                <a:cs typeface="Arial"/>
              </a:rPr>
              <a:t>which will include the sequence of courses by term for both full- and part-time students</a:t>
            </a:r>
          </a:p>
          <a:p>
            <a:pPr eaLnBrk="1" hangingPunct="1"/>
            <a:endParaRPr lang="en-US" sz="1200" dirty="0">
              <a:latin typeface="Arial"/>
              <a:cs typeface="Arial"/>
            </a:endParaRP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Developed a visual identify for Pathways materials</a:t>
            </a:r>
          </a:p>
          <a:p>
            <a:pPr eaLnBrk="1" hangingPunct="1"/>
            <a:r>
              <a:rPr lang="en-US" sz="1200" kern="1200" dirty="0">
                <a:latin typeface="Arial"/>
                <a:cs typeface="Arial"/>
              </a:rPr>
              <a:t>Workgroups have been meeting regularly to develop Program Maps for remaining AA transfer intents and AS/Bachelor’s/Certificate programs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To date, 63 Program Maps have been completed</a:t>
            </a:r>
            <a:endParaRPr lang="en-US" sz="1200" kern="1200" dirty="0">
              <a:latin typeface="Arial"/>
              <a:cs typeface="Arial"/>
            </a:endParaRP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Program Maps page was established on </a:t>
            </a:r>
            <a:r>
              <a:rPr lang="en-US" sz="1200" dirty="0" err="1">
                <a:latin typeface="Arial"/>
                <a:cs typeface="Arial"/>
              </a:rPr>
              <a:t>polk.edu</a:t>
            </a:r>
            <a:r>
              <a:rPr lang="en-US" sz="1200" dirty="0">
                <a:latin typeface="Arial"/>
                <a:cs typeface="Arial"/>
              </a:rPr>
              <a:t/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  <a:hlinkClick r:id="rId3"/>
              </a:rPr>
              <a:t>https://www.polk.edu/academics/program-maps/</a:t>
            </a:r>
            <a:endParaRPr lang="en-US" sz="1200" dirty="0">
              <a:latin typeface="Arial"/>
              <a:cs typeface="Arial"/>
            </a:endParaRPr>
          </a:p>
          <a:p>
            <a:pPr eaLnBrk="1" hangingPunct="1"/>
            <a:endParaRPr lang="en-US" sz="1200" dirty="0">
              <a:latin typeface="Arial"/>
              <a:cs typeface="Arial"/>
            </a:endParaRP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Work groups are working to complete and publish Program Maps for remaining AA transfer intents and AS/Bachelor’s/Certificate programs</a:t>
            </a:r>
          </a:p>
          <a:p>
            <a:pPr eaLnBrk="1" hangingPunct="1"/>
            <a:r>
              <a:rPr lang="en-US" sz="1200" dirty="0">
                <a:latin typeface="Arial"/>
                <a:cs typeface="Arial"/>
              </a:rPr>
              <a:t>Pathways Team attended the AACC Pathways Workshop in January in New Orleans and is currently developing an action plan to begin the work of </a:t>
            </a:r>
            <a:r>
              <a:rPr lang="en-US" sz="1200" i="1" dirty="0">
                <a:latin typeface="Arial"/>
                <a:cs typeface="Arial"/>
              </a:rPr>
              <a:t>Help Students Get on a Path</a:t>
            </a:r>
            <a:endParaRPr lang="en-US" sz="1200" i="1" kern="1200" dirty="0">
              <a:latin typeface="Arial"/>
              <a:cs typeface="Arial"/>
            </a:endParaRPr>
          </a:p>
          <a:p>
            <a:pPr eaLnBrk="1" hangingPunct="1"/>
            <a:endParaRPr lang="en-US" sz="1200" dirty="0">
              <a:latin typeface="Arial"/>
              <a:cs typeface="Arial"/>
            </a:endParaRPr>
          </a:p>
          <a:p>
            <a:pPr eaLnBrk="1" hangingPunct="1"/>
            <a:endParaRPr lang="en-US" sz="1200" dirty="0">
              <a:latin typeface="Arial"/>
              <a:cs typeface="Arial"/>
            </a:endParaRPr>
          </a:p>
          <a:p>
            <a:pPr eaLnBrk="1" hangingPunct="1"/>
            <a:endParaRPr lang="en-US" sz="1200" kern="1200" dirty="0">
              <a:latin typeface="Arial"/>
              <a:cs typeface="Arial"/>
            </a:endParaRPr>
          </a:p>
          <a:p>
            <a:pPr eaLnBrk="1" hangingPunct="1"/>
            <a:endParaRPr lang="en-US" sz="1200" kern="1200" dirty="0">
              <a:latin typeface="Arial"/>
              <a:cs typeface="Arial"/>
            </a:endParaRPr>
          </a:p>
          <a:p>
            <a:pPr eaLnBrk="1" hangingPunct="1"/>
            <a:endParaRPr lang="en-US" sz="1200" kern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68D3-A8C0-E94B-A436-B64E5BA3F7E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CA521A-72F0-8945-BFCC-9BD005173F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1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68D3-A8C0-E94B-A436-B64E5BA3F7E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CA521A-72F0-8945-BFCC-9BD005173F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2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99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99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25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FE453-08B0-456D-B480-88BA8637D8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3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Naomi</a:t>
            </a: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90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1" tIns="46568" rIns="93161" bIns="46568" anchor="t" anchorCtr="0">
            <a:noAutofit/>
          </a:bodyPr>
          <a:lstStyle/>
          <a:p>
            <a:r>
              <a:rPr lang="en-US" dirty="0"/>
              <a:t>Naomi</a:t>
            </a:r>
            <a:endParaRPr dirty="0"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24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6B2A-68DB-41E6-9B97-18CF5D79A8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5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ducationF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EducationFL" TargetMode="Externa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ducationF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EducationFL" TargetMode="Externa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ducationF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EducationFL" TargetMode="Externa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ducationF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EducationFL" TargetMode="Externa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2557463" y="5462588"/>
            <a:ext cx="4029075" cy="1081087"/>
            <a:chOff x="2652642" y="5417601"/>
            <a:chExt cx="4028469" cy="1082293"/>
          </a:xfrm>
        </p:grpSpPr>
        <p:pic>
          <p:nvPicPr>
            <p:cNvPr id="10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188" y="5560247"/>
              <a:ext cx="1263923" cy="939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642" y="5417601"/>
              <a:ext cx="1082293" cy="108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77" y="5606480"/>
              <a:ext cx="1029369" cy="89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27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60350"/>
            <a:ext cx="2698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55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38275" y="3344863"/>
            <a:ext cx="6267450" cy="1076325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 userDrawn="1"/>
        </p:nvSpPr>
        <p:spPr bwMode="auto">
          <a:xfrm>
            <a:off x="1450975" y="3556000"/>
            <a:ext cx="624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prstClr val="white"/>
                </a:solidFill>
              </a:rPr>
              <a:t>www.floridacollegesystem.com</a:t>
            </a:r>
            <a:endParaRPr lang="en-US" altLang="en-US" sz="3200" b="1" dirty="0" smtClean="0">
              <a:solidFill>
                <a:prstClr val="white"/>
              </a:solidFill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76238"/>
            <a:ext cx="3409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3"/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5"/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31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20649" y="5461851"/>
            <a:ext cx="5116965" cy="1081087"/>
            <a:chOff x="1920649" y="5461851"/>
            <a:chExt cx="5116965" cy="1081087"/>
          </a:xfrm>
        </p:grpSpPr>
        <p:pic>
          <p:nvPicPr>
            <p:cNvPr id="10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611" y="5604338"/>
              <a:ext cx="1264113" cy="9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649" y="5461851"/>
              <a:ext cx="1082456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596" y="5650520"/>
              <a:ext cx="1029524" cy="8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196" y="5604338"/>
              <a:ext cx="892418" cy="89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706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560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0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00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60350"/>
            <a:ext cx="2698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2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38275" y="3344863"/>
            <a:ext cx="6267450" cy="1076325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 userDrawn="1"/>
        </p:nvSpPr>
        <p:spPr bwMode="auto">
          <a:xfrm>
            <a:off x="1450975" y="3556000"/>
            <a:ext cx="624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www.floridacollegesystem.com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76238"/>
            <a:ext cx="3409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3"/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5"/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03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595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45700" rIns="91425" bIns="457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/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228600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prstClr val="black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4B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28650" y="1906348"/>
            <a:ext cx="7886700" cy="43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A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89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D9D2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06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70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849969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41435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20649" y="5461851"/>
            <a:ext cx="5116965" cy="1081087"/>
            <a:chOff x="1920649" y="5461851"/>
            <a:chExt cx="5116965" cy="1081087"/>
          </a:xfrm>
        </p:grpSpPr>
        <p:pic>
          <p:nvPicPr>
            <p:cNvPr id="10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611" y="5604338"/>
              <a:ext cx="1264113" cy="9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649" y="5461851"/>
              <a:ext cx="1082456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596" y="5650520"/>
              <a:ext cx="1029524" cy="8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196" y="5604338"/>
              <a:ext cx="892418" cy="89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946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590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60350"/>
            <a:ext cx="2698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87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38275" y="3344863"/>
            <a:ext cx="6267450" cy="1076325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 userDrawn="1"/>
        </p:nvSpPr>
        <p:spPr bwMode="auto">
          <a:xfrm>
            <a:off x="1450975" y="3556000"/>
            <a:ext cx="624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prstClr val="white"/>
                </a:solidFill>
              </a:rPr>
              <a:t>www.floridacollegesystem.com</a:t>
            </a:r>
            <a:endParaRPr lang="en-US" altLang="en-US" sz="3200" b="1" dirty="0" smtClean="0">
              <a:solidFill>
                <a:prstClr val="white"/>
              </a:solidFill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76238"/>
            <a:ext cx="3409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3"/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5"/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70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60350"/>
            <a:ext cx="2698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40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45700" rIns="91425" bIns="457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/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228600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prstClr val="black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18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4B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28650" y="1906348"/>
            <a:ext cx="7886700" cy="43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A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89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D9D2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448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849969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7272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0528C-54F3-4CC1-BCF6-9F2A705C02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88056"/>
      </p:ext>
    </p:extLst>
  </p:cSld>
  <p:clrMapOvr>
    <a:masterClrMapping/>
  </p:clrMapOvr>
  <p:transition spd="slow" advTm="4000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06B17-53D9-4DE1-9FD2-027804D2F2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095"/>
      </p:ext>
    </p:extLst>
  </p:cSld>
  <p:clrMapOvr>
    <a:masterClrMapping/>
  </p:clrMapOvr>
  <p:transition spd="slow" advTm="4000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6180F-92C8-4344-8166-57916E68E6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48340"/>
      </p:ext>
    </p:extLst>
  </p:cSld>
  <p:clrMapOvr>
    <a:masterClrMapping/>
  </p:clrMapOvr>
  <p:transition spd="slow" advTm="4000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585-DC75-4686-8DDD-7AA0E89444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79050"/>
      </p:ext>
    </p:extLst>
  </p:cSld>
  <p:clrMapOvr>
    <a:masterClrMapping/>
  </p:clrMapOvr>
  <p:transition spd="slow" advTm="4000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5198C-737D-446B-92D0-4C9F38F281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72991"/>
      </p:ext>
    </p:extLst>
  </p:cSld>
  <p:clrMapOvr>
    <a:masterClrMapping/>
  </p:clrMapOvr>
  <p:transition spd="slow" advTm="4000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577DC-377A-40E4-93AB-97E99C8D1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50877"/>
      </p:ext>
    </p:extLst>
  </p:cSld>
  <p:clrMapOvr>
    <a:masterClrMapping/>
  </p:clrMapOvr>
  <p:transition spd="slow" advTm="4000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A8DA8-33A0-4343-A0B9-12A8BABCD1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75472"/>
      </p:ext>
    </p:extLst>
  </p:cSld>
  <p:clrMapOvr>
    <a:masterClrMapping/>
  </p:clrMapOvr>
  <p:transition spd="slow"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38275" y="3344863"/>
            <a:ext cx="6267450" cy="1076325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3"/>
          <p:cNvSpPr txBox="1">
            <a:spLocks noChangeArrowheads="1"/>
          </p:cNvSpPr>
          <p:nvPr userDrawn="1"/>
        </p:nvSpPr>
        <p:spPr bwMode="auto">
          <a:xfrm>
            <a:off x="1450975" y="3556000"/>
            <a:ext cx="624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www.floridacollegesystem.com</a:t>
            </a:r>
            <a:endParaRPr lang="en-US" alt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76238"/>
            <a:ext cx="3409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3"/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5"/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113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2E26D-6BCF-43EF-8941-F9CE2D705B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5630"/>
      </p:ext>
    </p:extLst>
  </p:cSld>
  <p:clrMapOvr>
    <a:masterClrMapping/>
  </p:clrMapOvr>
  <p:transition spd="slow" advTm="4000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72812-1BD6-4899-922C-74982A7C28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84135"/>
      </p:ext>
    </p:extLst>
  </p:cSld>
  <p:clrMapOvr>
    <a:masterClrMapping/>
  </p:clrMapOvr>
  <p:transition spd="slow" advTm="4000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E918B-3E2E-43E9-A6FB-31C38A4AE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1314"/>
      </p:ext>
    </p:extLst>
  </p:cSld>
  <p:clrMapOvr>
    <a:masterClrMapping/>
  </p:clrMapOvr>
  <p:transition spd="slow" advTm="4000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059F6-0FD1-49E2-AA55-AA25B84429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1826"/>
      </p:ext>
    </p:extLst>
  </p:cSld>
  <p:clrMapOvr>
    <a:masterClrMapping/>
  </p:clrMapOvr>
  <p:transition spd="slow" advTm="4000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B0440-96E4-46DF-B40F-67D2FF426B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4151"/>
      </p:ext>
    </p:extLst>
  </p:cSld>
  <p:clrMapOvr>
    <a:masterClrMapping/>
  </p:clrMapOvr>
  <p:transition spd="slow" advTm="4000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BA560-E7BF-4CF4-B869-17BAE5F7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2865"/>
      </p:ext>
    </p:extLst>
  </p:cSld>
  <p:clrMapOvr>
    <a:masterClrMapping/>
  </p:clrMapOvr>
  <p:transition spd="slow" advTm="4000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914401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" y="0"/>
            <a:ext cx="914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91440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465562"/>
              </a:solidFill>
              <a:latin typeface="Euphem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>
                <a:solidFill>
                  <a:srgbClr val="000000"/>
                </a:solidFill>
              </a:rPr>
              <a:pPr/>
              <a:t>4/3/2019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Add a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3" y="6356352"/>
            <a:ext cx="4572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 dirty="0">
              <a:solidFill>
                <a:srgbClr val="4655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/>
                </a:solidFill>
              </a:rPr>
              <a:pPr/>
              <a:t>‹#›</a:t>
            </a:fld>
            <a:endParaRPr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912352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465562"/>
              </a:solidFill>
              <a:latin typeface="Euphemi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8686800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8458200" y="0"/>
            <a:ext cx="2286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914401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0"/>
            <a:ext cx="9144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9123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72" y="1600201"/>
            <a:ext cx="6214072" cy="2654064"/>
          </a:xfrm>
        </p:spPr>
        <p:txBody>
          <a:bodyPr anchor="b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273" y="4259997"/>
            <a:ext cx="5449886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>
                <a:solidFill>
                  <a:srgbClr val="000000"/>
                </a:solidFill>
              </a:rPr>
              <a:pPr/>
              <a:t>4/3/2019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Add a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2012" y="6356352"/>
            <a:ext cx="4572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388" y="1600200"/>
            <a:ext cx="3611880" cy="4572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520" y="1600200"/>
            <a:ext cx="3611880" cy="4572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 baseline="0"/>
            </a:lvl6pPr>
            <a:lvl7pPr>
              <a:defRPr sz="1350" baseline="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>
              <a:solidFill>
                <a:srgbClr val="4655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/>
                </a:solidFill>
              </a:rPr>
              <a:pPr/>
              <a:t>‹#›</a:t>
            </a:fld>
            <a:endParaRPr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4B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28650" y="1906348"/>
            <a:ext cx="7886700" cy="43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A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89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D9D2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48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388" y="2514707"/>
            <a:ext cx="3611880" cy="3657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293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293" y="2514600"/>
            <a:ext cx="3615107" cy="3655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>
              <a:solidFill>
                <a:srgbClr val="4655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/>
                </a:solidFill>
              </a:rPr>
              <a:pPr/>
              <a:t>‹#›</a:t>
            </a:fld>
            <a:endParaRPr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>
              <a:solidFill>
                <a:srgbClr val="4655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/>
                </a:solidFill>
              </a:rPr>
              <a:pPr/>
              <a:t>‹#›</a:t>
            </a:fld>
            <a:endParaRPr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469802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8229600" y="0"/>
            <a:ext cx="692146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black">
          <a:xfrm>
            <a:off x="8921746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>
              <a:solidFill>
                <a:srgbClr val="46556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466466" y="0"/>
            <a:ext cx="311159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46646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82600"/>
            <a:ext cx="4648200" cy="56896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>
              <a:solidFill>
                <a:srgbClr val="4655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/>
                </a:solidFill>
              </a:rPr>
              <a:pPr/>
              <a:t>‹#›</a:t>
            </a:fld>
            <a:endParaRPr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657600" y="0"/>
            <a:ext cx="526414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3886200" y="482600"/>
            <a:ext cx="46482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101" baseline="0">
                <a:solidFill>
                  <a:schemeClr val="tx2"/>
                </a:solidFill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>
                <a:solidFill>
                  <a:srgbClr val="000000"/>
                </a:solidFill>
              </a:rPr>
              <a:pPr/>
              <a:t>4/3/2019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Add a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891222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>
              <a:solidFill>
                <a:srgbClr val="4655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/>
                </a:solidFill>
              </a:rPr>
              <a:pPr/>
              <a:t>‹#›</a:t>
            </a:fld>
            <a:endParaRPr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black"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525249" y="934836"/>
            <a:ext cx="336023" cy="220630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465562"/>
              </a:solidFill>
              <a:latin typeface="Euphemi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584" y="685800"/>
            <a:ext cx="134099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9272" y="685800"/>
            <a:ext cx="588798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>
                <a:solidFill>
                  <a:srgbClr val="465562"/>
                </a:solidFill>
              </a:rPr>
              <a:pPr/>
              <a:t>4/3/2019</a:t>
            </a:fld>
            <a:endParaRPr>
              <a:solidFill>
                <a:srgbClr val="4655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5562"/>
                </a:solidFill>
              </a:rPr>
              <a:t>Add a footer</a:t>
            </a:r>
            <a:endParaRPr dirty="0">
              <a:solidFill>
                <a:srgbClr val="4655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>
                <a:solidFill>
                  <a:srgbClr val="465562"/>
                </a:solidFill>
              </a:rPr>
              <a:pPr/>
              <a:t>‹#›</a:t>
            </a:fld>
            <a:endParaRPr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6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69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8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20649" y="5461851"/>
            <a:ext cx="5116965" cy="1081087"/>
            <a:chOff x="1920649" y="5461851"/>
            <a:chExt cx="5116965" cy="1081087"/>
          </a:xfrm>
        </p:grpSpPr>
        <p:pic>
          <p:nvPicPr>
            <p:cNvPr id="10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611" y="5604338"/>
              <a:ext cx="1264113" cy="9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649" y="5461851"/>
              <a:ext cx="1082456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596" y="5650520"/>
              <a:ext cx="1029524" cy="8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196" y="5604338"/>
              <a:ext cx="892418" cy="89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177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3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4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40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20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76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10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348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9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floridacollegesystem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hyperlink" Target="http://www.floridacollegesystem.com/" TargetMode="Externa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hyperlink" Target="http://www.floridacollegesystem.com/" TargetMode="Externa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hyperlink" Target="http://www.floridacollegesystem.com/" TargetMode="Externa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7"/>
              </a:rPr>
              <a:t>www.floridacollegesystem.com</a:t>
            </a: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217863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3125" y="6711950"/>
            <a:ext cx="3190875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 smtClean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13017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  <p:sldLayoutId id="2147483724" r:id="rId3"/>
    <p:sldLayoutId id="2147483730" r:id="rId4"/>
    <p:sldLayoutId id="2147483732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334B5E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0"/>
              </a:rPr>
              <a:t>www.floridacollegesystem.com</a:t>
            </a: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217863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3125" y="6711950"/>
            <a:ext cx="3190875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 smtClean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13017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334B5E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262A63"/>
                </a:solidFill>
                <a:latin typeface="Arial" panose="020B0604020202020204" pitchFamily="34" charset="0"/>
                <a:hlinkClick r:id="rId12"/>
              </a:rPr>
              <a:t>www.floridacollegesystem.com</a:t>
            </a:r>
            <a:r>
              <a:rPr lang="en-US" sz="1200" b="1" dirty="0">
                <a:solidFill>
                  <a:srgbClr val="262A63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217863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3125" y="6711950"/>
            <a:ext cx="3190875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13017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334B5E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1"/>
              </a:rPr>
              <a:t>www.floridacollegesystem.com</a:t>
            </a: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217863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3125" y="6711950"/>
            <a:ext cx="3190875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 smtClean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13017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4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334B5E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20CAB6-2E0D-4587-87E6-1CE9BFA92EF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ransition spd="slow" advTm="400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black"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567219" y="898103"/>
            <a:ext cx="25208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465562"/>
              </a:solidFill>
              <a:latin typeface="Euphemi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389" y="177801"/>
            <a:ext cx="7339012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600200"/>
            <a:ext cx="733901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2C6F8EA-316C-41DE-B9A4-EDCC3A85ED9A}" type="datetimeFigureOut">
              <a:rPr lang="en-US" smtClean="0">
                <a:solidFill>
                  <a:srgbClr val="465562"/>
                </a:solidFill>
                <a:latin typeface="Euphemi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4/3/2019</a:t>
            </a:fld>
            <a:endParaRPr lang="en-US" dirty="0">
              <a:solidFill>
                <a:srgbClr val="465562"/>
              </a:solidFill>
              <a:latin typeface="Euphemi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8239" y="6356352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65562"/>
                </a:solidFill>
                <a:latin typeface="Euphemia"/>
                <a:cs typeface="+mn-cs"/>
              </a:rPr>
              <a:t>Add a footer</a:t>
            </a:r>
            <a:endParaRPr lang="en-US" dirty="0">
              <a:solidFill>
                <a:srgbClr val="465562"/>
              </a:solidFill>
              <a:latin typeface="Euphemi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1" y="6356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C1BBB0-96F0-4077-A278-0F3FB5C104D3}" type="slidenum">
              <a:rPr lang="en-US" smtClean="0">
                <a:solidFill>
                  <a:srgbClr val="465562"/>
                </a:solidFill>
                <a:latin typeface="Euphemi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465562"/>
              </a:solidFill>
              <a:latin typeface="Euphem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050"/>
        </a:spcBef>
        <a:buFont typeface="Euphemia" pitchFamily="34" charset="0"/>
        <a:buChar char="›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59609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4002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395" indent="-185215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82788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55718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831574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105967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036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034CA16-6CC1-0541-BCA1-6AE07EFDC6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2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loridacollegesystem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chart" Target="../charts/chart1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12750" y="3307319"/>
            <a:ext cx="8318500" cy="979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50" dirty="0" smtClean="0"/>
              <a:t>Success in </a:t>
            </a:r>
            <a:r>
              <a:rPr lang="en-US" altLang="en-US" sz="3150" dirty="0" smtClean="0"/>
              <a:t>Mathematics </a:t>
            </a:r>
            <a:r>
              <a:rPr lang="en-US" altLang="en-US" sz="3150" dirty="0" smtClean="0"/>
              <a:t>Pathways Re-Design: Lessons from the Florida College System</a:t>
            </a:r>
            <a:endParaRPr altLang="en-US" sz="315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286806"/>
            <a:ext cx="8839200" cy="93757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AFC Teaching and Learning Conference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April 5, 2019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Huddles – Defining the Challenges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20873" y="1899925"/>
            <a:ext cx="2609510" cy="518400"/>
          </a:xfrm>
          <a:custGeom>
            <a:avLst/>
            <a:gdLst>
              <a:gd name="connsiteX0" fmla="*/ 0 w 2609510"/>
              <a:gd name="connsiteY0" fmla="*/ 0 h 518400"/>
              <a:gd name="connsiteX1" fmla="*/ 2609510 w 2609510"/>
              <a:gd name="connsiteY1" fmla="*/ 0 h 518400"/>
              <a:gd name="connsiteX2" fmla="*/ 2609510 w 2609510"/>
              <a:gd name="connsiteY2" fmla="*/ 518400 h 518400"/>
              <a:gd name="connsiteX3" fmla="*/ 0 w 2609510"/>
              <a:gd name="connsiteY3" fmla="*/ 518400 h 518400"/>
              <a:gd name="connsiteX4" fmla="*/ 0 w 2609510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10" h="518400">
                <a:moveTo>
                  <a:pt x="0" y="0"/>
                </a:moveTo>
                <a:lnTo>
                  <a:pt x="2609510" y="0"/>
                </a:lnTo>
                <a:lnTo>
                  <a:pt x="2609510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b="1" i="1" dirty="0">
                <a:solidFill>
                  <a:prstClr val="white"/>
                </a:solidFill>
                <a:cs typeface="Arial" panose="020B0604020202020204" pitchFamily="34" charset="0"/>
              </a:rPr>
              <a:t>High School to Postsecondary Alignment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0873" y="2524507"/>
            <a:ext cx="2609510" cy="3674868"/>
          </a:xfrm>
          <a:custGeom>
            <a:avLst/>
            <a:gdLst>
              <a:gd name="connsiteX0" fmla="*/ 0 w 2609510"/>
              <a:gd name="connsiteY0" fmla="*/ 0 h 3674868"/>
              <a:gd name="connsiteX1" fmla="*/ 2609510 w 2609510"/>
              <a:gd name="connsiteY1" fmla="*/ 0 h 3674868"/>
              <a:gd name="connsiteX2" fmla="*/ 2609510 w 2609510"/>
              <a:gd name="connsiteY2" fmla="*/ 3674868 h 3674868"/>
              <a:gd name="connsiteX3" fmla="*/ 0 w 2609510"/>
              <a:gd name="connsiteY3" fmla="*/ 3674868 h 3674868"/>
              <a:gd name="connsiteX4" fmla="*/ 0 w 2609510"/>
              <a:gd name="connsiteY4" fmla="*/ 0 h 367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10" h="3674868">
                <a:moveTo>
                  <a:pt x="0" y="0"/>
                </a:moveTo>
                <a:lnTo>
                  <a:pt x="2609510" y="0"/>
                </a:lnTo>
                <a:lnTo>
                  <a:pt x="2609510" y="3674868"/>
                </a:lnTo>
                <a:lnTo>
                  <a:pt x="0" y="367486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Content alignment from elementary to college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/>
            </a:r>
            <a:b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Professional development for math teachers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/>
            </a:r>
            <a:b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Advising students into math sequences &amp; career paths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/>
            </a:r>
            <a:b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Improving fundamental math skills &amp; concepts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/>
            </a:r>
            <a:b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Assessment of students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577850">
              <a:lnSpc>
                <a:spcPct val="90000"/>
              </a:lnSpc>
              <a:spcAft>
                <a:spcPct val="15000"/>
              </a:spcAft>
            </a:pPr>
            <a:endParaRPr lang="en-US" sz="13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95714" y="1899925"/>
            <a:ext cx="2609510" cy="518400"/>
          </a:xfrm>
          <a:custGeom>
            <a:avLst/>
            <a:gdLst>
              <a:gd name="connsiteX0" fmla="*/ 0 w 2609510"/>
              <a:gd name="connsiteY0" fmla="*/ 0 h 518400"/>
              <a:gd name="connsiteX1" fmla="*/ 2609510 w 2609510"/>
              <a:gd name="connsiteY1" fmla="*/ 0 h 518400"/>
              <a:gd name="connsiteX2" fmla="*/ 2609510 w 2609510"/>
              <a:gd name="connsiteY2" fmla="*/ 518400 h 518400"/>
              <a:gd name="connsiteX3" fmla="*/ 0 w 2609510"/>
              <a:gd name="connsiteY3" fmla="*/ 518400 h 518400"/>
              <a:gd name="connsiteX4" fmla="*/ 0 w 2609510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10" h="518400">
                <a:moveTo>
                  <a:pt x="0" y="0"/>
                </a:moveTo>
                <a:lnTo>
                  <a:pt x="2609510" y="0"/>
                </a:lnTo>
                <a:lnTo>
                  <a:pt x="2609510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b="1" i="1" dirty="0">
                <a:solidFill>
                  <a:prstClr val="white"/>
                </a:solidFill>
                <a:cs typeface="Arial" panose="020B0604020202020204" pitchFamily="34" charset="0"/>
              </a:rPr>
              <a:t>FCS Mathematics Sequences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95714" y="2524507"/>
            <a:ext cx="2609510" cy="3674868"/>
          </a:xfrm>
          <a:custGeom>
            <a:avLst/>
            <a:gdLst>
              <a:gd name="connsiteX0" fmla="*/ 0 w 2609510"/>
              <a:gd name="connsiteY0" fmla="*/ 0 h 3674868"/>
              <a:gd name="connsiteX1" fmla="*/ 2609510 w 2609510"/>
              <a:gd name="connsiteY1" fmla="*/ 0 h 3674868"/>
              <a:gd name="connsiteX2" fmla="*/ 2609510 w 2609510"/>
              <a:gd name="connsiteY2" fmla="*/ 3674868 h 3674868"/>
              <a:gd name="connsiteX3" fmla="*/ 0 w 2609510"/>
              <a:gd name="connsiteY3" fmla="*/ 3674868 h 3674868"/>
              <a:gd name="connsiteX4" fmla="*/ 0 w 2609510"/>
              <a:gd name="connsiteY4" fmla="*/ 0 h 367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10" h="3674868">
                <a:moveTo>
                  <a:pt x="0" y="0"/>
                </a:moveTo>
                <a:lnTo>
                  <a:pt x="2609510" y="0"/>
                </a:lnTo>
                <a:lnTo>
                  <a:pt x="2609510" y="3674868"/>
                </a:lnTo>
                <a:lnTo>
                  <a:pt x="0" y="367486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Foundation preparedness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Multiple sequences/pathways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Ambiguity of math sequencing resulting in content overlap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Placement, advising misplacement &amp; single measure of college readiness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Revisit prerequisites for commonality 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70556" y="1899925"/>
            <a:ext cx="2609510" cy="518400"/>
          </a:xfrm>
          <a:custGeom>
            <a:avLst/>
            <a:gdLst>
              <a:gd name="connsiteX0" fmla="*/ 0 w 2609510"/>
              <a:gd name="connsiteY0" fmla="*/ 0 h 518400"/>
              <a:gd name="connsiteX1" fmla="*/ 2609510 w 2609510"/>
              <a:gd name="connsiteY1" fmla="*/ 0 h 518400"/>
              <a:gd name="connsiteX2" fmla="*/ 2609510 w 2609510"/>
              <a:gd name="connsiteY2" fmla="*/ 518400 h 518400"/>
              <a:gd name="connsiteX3" fmla="*/ 0 w 2609510"/>
              <a:gd name="connsiteY3" fmla="*/ 518400 h 518400"/>
              <a:gd name="connsiteX4" fmla="*/ 0 w 2609510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10" h="518400">
                <a:moveTo>
                  <a:pt x="0" y="0"/>
                </a:moveTo>
                <a:lnTo>
                  <a:pt x="2609510" y="0"/>
                </a:lnTo>
                <a:lnTo>
                  <a:pt x="2609510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b="1" i="1" dirty="0">
                <a:solidFill>
                  <a:prstClr val="white"/>
                </a:solidFill>
                <a:cs typeface="Arial" panose="020B0604020202020204" pitchFamily="34" charset="0"/>
              </a:rPr>
              <a:t>FCS to University Alignment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70556" y="2524507"/>
            <a:ext cx="2609510" cy="3674868"/>
          </a:xfrm>
          <a:custGeom>
            <a:avLst/>
            <a:gdLst>
              <a:gd name="connsiteX0" fmla="*/ 0 w 2609510"/>
              <a:gd name="connsiteY0" fmla="*/ 0 h 3674868"/>
              <a:gd name="connsiteX1" fmla="*/ 2609510 w 2609510"/>
              <a:gd name="connsiteY1" fmla="*/ 0 h 3674868"/>
              <a:gd name="connsiteX2" fmla="*/ 2609510 w 2609510"/>
              <a:gd name="connsiteY2" fmla="*/ 3674868 h 3674868"/>
              <a:gd name="connsiteX3" fmla="*/ 0 w 2609510"/>
              <a:gd name="connsiteY3" fmla="*/ 3674868 h 3674868"/>
              <a:gd name="connsiteX4" fmla="*/ 0 w 2609510"/>
              <a:gd name="connsiteY4" fmla="*/ 0 h 367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10" h="3674868">
                <a:moveTo>
                  <a:pt x="0" y="0"/>
                </a:moveTo>
                <a:lnTo>
                  <a:pt x="2609510" y="0"/>
                </a:lnTo>
                <a:lnTo>
                  <a:pt x="2609510" y="3674868"/>
                </a:lnTo>
                <a:lnTo>
                  <a:pt x="0" y="367486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Communication about desired math outcomes for degree programs 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Alignment of course content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Advising of math pathways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Aligning prerequisites for courses between institutions</a:t>
            </a: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577850">
              <a:lnSpc>
                <a:spcPct val="90000"/>
              </a:lnSpc>
              <a:spcAft>
                <a:spcPct val="15000"/>
              </a:spcAft>
            </a:pPr>
            <a:endParaRPr lang="en-US" sz="1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873" y="4091773"/>
            <a:ext cx="2609509" cy="451652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5713" y="4796623"/>
            <a:ext cx="2609511" cy="718352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0555" y="4008055"/>
            <a:ext cx="2609511" cy="416005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873" y="5486400"/>
            <a:ext cx="2609509" cy="342900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5712" y="2560358"/>
            <a:ext cx="2609511" cy="354511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95713" y="5723684"/>
            <a:ext cx="2609511" cy="467566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70556" y="4570797"/>
            <a:ext cx="2609510" cy="451652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22888" y="3808815"/>
            <a:ext cx="2582336" cy="788624"/>
          </a:xfrm>
          <a:prstGeom prst="rect">
            <a:avLst/>
          </a:prstGeom>
          <a:solidFill>
            <a:schemeClr val="bg2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0555" y="3530179"/>
            <a:ext cx="2609511" cy="390745"/>
          </a:xfrm>
          <a:prstGeom prst="rect">
            <a:avLst/>
          </a:prstGeom>
          <a:solidFill>
            <a:schemeClr val="bg2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873" y="6467475"/>
            <a:ext cx="1546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Highlighted = overlap </a:t>
            </a:r>
          </a:p>
        </p:txBody>
      </p:sp>
    </p:spTree>
    <p:extLst>
      <p:ext uri="{BB962C8B-B14F-4D97-AF65-F5344CB8AC3E}">
        <p14:creationId xmlns:p14="http://schemas.microsoft.com/office/powerpoint/2010/main" val="199026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17" y="382588"/>
            <a:ext cx="7886700" cy="79375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45130"/>
            <a:ext cx="88963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9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FCS Math Sequences – (Draft) Samples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8650" y="1879600"/>
          <a:ext cx="771313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883"/>
                <a:gridCol w="4921251"/>
              </a:tblGrid>
              <a:tr h="118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Challenge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</a:t>
                      </a:r>
                      <a:endParaRPr lang="en-US" sz="16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Limited resources</a:t>
                      </a:r>
                      <a:r>
                        <a:rPr lang="en-US" sz="1600" baseline="0" dirty="0" smtClean="0"/>
                        <a:t> in academic advising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Strengthen advising</a:t>
                      </a:r>
                      <a:r>
                        <a:rPr lang="en-US" sz="1600" baseline="0" dirty="0" smtClean="0"/>
                        <a:t> across institutions through:</a:t>
                      </a:r>
                      <a:endParaRPr lang="en-US" sz="16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Informal math faculty advising with prof. development or college service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Greater awareness for the Florida Virtual campus common pre-req manual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Increased funds for more advisors</a:t>
                      </a:r>
                      <a:endParaRPr lang="en-US" sz="16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 of gateway mathematics courses may not be aligned to the needs of today’s college students, in terms of both their fields of study and workforce aspirations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the state policy to discourage over-reliance on College Algebra as a default gateway 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administer a statewide survey to academic disciplines in order to identify the mathematical skills and topics most relevant to students majoring in specific programs of study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Once empirically-based information about mathematical needs is gathered,  recommendations about common math course requirements for each program can be made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84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34" y="1812601"/>
            <a:ext cx="6728791" cy="4688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974372"/>
            <a:ext cx="5197642" cy="507829"/>
          </a:xfrm>
        </p:spPr>
        <p:txBody>
          <a:bodyPr/>
          <a:lstStyle/>
          <a:p>
            <a:r>
              <a:rPr lang="en-US" sz="2800" dirty="0" smtClean="0"/>
              <a:t>Student Success Center </a:t>
            </a:r>
            <a:br>
              <a:rPr lang="en-US" sz="2800" dirty="0" smtClean="0"/>
            </a:br>
            <a:r>
              <a:rPr lang="en-US" sz="2800" dirty="0" smtClean="0"/>
              <a:t>Website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85862" y="1350936"/>
            <a:ext cx="48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www.floridacollegesystem.com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 rot="2297067">
            <a:off x="3488683" y="2016167"/>
            <a:ext cx="624840" cy="253666"/>
          </a:xfrm>
          <a:prstGeom prst="rightArrow">
            <a:avLst/>
          </a:prstGeom>
          <a:solidFill>
            <a:srgbClr val="FB3621"/>
          </a:solidFill>
          <a:ln>
            <a:solidFill>
              <a:srgbClr val="FB3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7416" y="1823534"/>
            <a:ext cx="1706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Moderator: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Dr. Angela Long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Deputy Director, Florida Student Success Center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2705" y="4401643"/>
            <a:ext cx="177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Jimmy Chang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Dean of Mathematics, St. Petersburg College,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Gibbs Campus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6908" y="1700423"/>
            <a:ext cx="159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Marc Campbell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Chairperson, School of Mathematics, Daytona State College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47369" y="1313278"/>
            <a:ext cx="2330047" cy="236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47369" y="4004805"/>
            <a:ext cx="2330047" cy="2230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943168" y="1291146"/>
            <a:ext cx="2243739" cy="236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704" y="418174"/>
            <a:ext cx="7886700" cy="793750"/>
          </a:xfrm>
        </p:spPr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943167" y="3978135"/>
            <a:ext cx="2243739" cy="2230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6908" y="4401643"/>
            <a:ext cx="177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Megan Cavanah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Mathematics Department Coordinator and Professor,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Polk State College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7" name="Picture 16" descr="Image result for Professor Jimmy Chang St. Petersburg Colle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1"/>
          <a:stretch/>
        </p:blipFill>
        <p:spPr bwMode="auto">
          <a:xfrm>
            <a:off x="769230" y="4214989"/>
            <a:ext cx="1691640" cy="1756314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27745"/>
          <a:stretch/>
        </p:blipFill>
        <p:spPr>
          <a:xfrm>
            <a:off x="802845" y="1542800"/>
            <a:ext cx="1637212" cy="1888902"/>
          </a:xfrm>
          <a:prstGeom prst="flowChartConnector">
            <a:avLst/>
          </a:prstGeom>
        </p:spPr>
      </p:pic>
      <p:pic>
        <p:nvPicPr>
          <p:cNvPr id="20" name="Picture 19" descr="C:\Users\Angela.Long\AppData\Local\Microsoft\Windows\Temporary Internet Files\Content.Outlook\8BL9WTWI\Cavanah_Headshot_Closeup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5963" r="35000" b="38889"/>
          <a:stretch/>
        </p:blipFill>
        <p:spPr bwMode="auto">
          <a:xfrm>
            <a:off x="5218808" y="4143529"/>
            <a:ext cx="1700632" cy="1827774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C:\Users\angela.long\AppData\Local\Microsoft\Windows\Temporary Internet Files\Content.Outlook\YKWNTAU9\file-10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29352"/>
          <a:stretch/>
        </p:blipFill>
        <p:spPr bwMode="auto">
          <a:xfrm>
            <a:off x="5218808" y="1564932"/>
            <a:ext cx="1692458" cy="1749393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74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12750" y="3307319"/>
            <a:ext cx="8318500" cy="979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50" dirty="0" smtClean="0"/>
              <a:t>Success in Mathematics Pathways Re-Design: Lessons from the Florida College System</a:t>
            </a:r>
            <a:endParaRPr altLang="en-US" sz="315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580720"/>
            <a:ext cx="8839200" cy="93757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Daytona State College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Marc Campbell, Chairperson, School of Mathematics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457200" y="1493838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70" y="5791200"/>
            <a:ext cx="1474860" cy="402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565" y="5786662"/>
            <a:ext cx="1474860" cy="4053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>
            <a:off x="3379375" y="4690236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600200" y="54102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770" y="5074919"/>
            <a:ext cx="1474860" cy="41148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1600200" y="4684458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379375" y="54102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565" y="5071108"/>
            <a:ext cx="1474860" cy="4114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5340" y="6178296"/>
            <a:ext cx="1575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(Required for some majors)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9565" y="6192012"/>
            <a:ext cx="157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*MGF2106 &amp; MGF2107 can be taken in any order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724" y="6370319"/>
            <a:ext cx="1472062" cy="4114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19648" y="6197769"/>
            <a:ext cx="1575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*MAC1140 &amp; MAC1114 can be taken in any order or simultaneously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6858002" y="19812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965819"/>
            <a:ext cx="3200407" cy="115195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>
            <a:off x="6858000" y="25908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9468" y="2328847"/>
            <a:ext cx="2417069" cy="414353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 bwMode="auto">
          <a:xfrm>
            <a:off x="5931112" y="32766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721" y="2971800"/>
            <a:ext cx="2413816" cy="41148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 bwMode="auto">
          <a:xfrm>
            <a:off x="5931112" y="38862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112" y="3636467"/>
            <a:ext cx="1472062" cy="402133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>
            <a:off x="5931112" y="46482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9200" y="4270337"/>
            <a:ext cx="1755354" cy="5302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932" y="5699994"/>
            <a:ext cx="1456947" cy="39600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5931112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7387" y="5029200"/>
            <a:ext cx="1472062" cy="41148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 bwMode="auto">
          <a:xfrm>
            <a:off x="7848600" y="3383281"/>
            <a:ext cx="0" cy="883919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7845480" y="4642426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7864530" y="5312751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883580" y="6001512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0400" y="4276432"/>
            <a:ext cx="1746360" cy="5241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6150" y="5029200"/>
            <a:ext cx="1474860" cy="4082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6724" y="5715000"/>
            <a:ext cx="1472062" cy="40213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715000" y="31426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STEM Pathway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9"/>
          <a:srcRect t="943" b="1981"/>
          <a:stretch/>
        </p:blipFill>
        <p:spPr>
          <a:xfrm>
            <a:off x="866382" y="990600"/>
            <a:ext cx="3258043" cy="37338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90600" y="304800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Non-STEM Pathway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9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13410"/>
          </a:xfrm>
        </p:spPr>
        <p:txBody>
          <a:bodyPr/>
          <a:lstStyle/>
          <a:p>
            <a:r>
              <a:rPr lang="en-US" sz="2800" b="1" dirty="0" smtClean="0"/>
              <a:t>Non-STEM Pathway Results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"/>
            <a:ext cx="1524000" cy="121920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20015" y="1085820"/>
          <a:ext cx="7937389" cy="148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20015" y="2484514"/>
          <a:ext cx="7150622" cy="147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20015" y="3938550"/>
          <a:ext cx="7648576" cy="155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29975" y="5243340"/>
          <a:ext cx="7638616" cy="158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767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13410"/>
          </a:xfrm>
        </p:spPr>
        <p:txBody>
          <a:bodyPr/>
          <a:lstStyle/>
          <a:p>
            <a:r>
              <a:rPr lang="en-US" sz="2800" b="1" dirty="0" smtClean="0"/>
              <a:t>STEM Pathway Results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8276"/>
            <a:ext cx="1524000" cy="1219200"/>
          </a:xfrm>
          <a:prstGeom prst="rect">
            <a:avLst/>
          </a:prstGeom>
        </p:spPr>
      </p:pic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457200" y="1493838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76200" y="948372"/>
          <a:ext cx="8839200" cy="293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213360" y="3744143"/>
          <a:ext cx="8778240" cy="346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311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8276"/>
            <a:ext cx="1524000" cy="1219200"/>
          </a:xfrm>
          <a:prstGeom prst="rect">
            <a:avLst/>
          </a:prstGeom>
        </p:spPr>
      </p:pic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457200" y="1493838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533400" y="909954"/>
          <a:ext cx="8401050" cy="321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57200" y="3762299"/>
          <a:ext cx="8229600" cy="336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13410"/>
          </a:xfrm>
        </p:spPr>
        <p:txBody>
          <a:bodyPr/>
          <a:lstStyle/>
          <a:p>
            <a:r>
              <a:rPr lang="en-US" sz="2800" b="1" dirty="0" smtClean="0"/>
              <a:t>STEM Pathway 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1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Florida Student Success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457200" y="1493838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Next Step?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88597" y="2145189"/>
            <a:ext cx="6128601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5400" dirty="0" smtClean="0">
                <a:solidFill>
                  <a:srgbClr val="2308E8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Marc D. Campbell</a:t>
            </a:r>
            <a:endParaRPr lang="en-US" altLang="en-US" sz="5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r>
              <a:rPr lang="en-US" altLang="en-US" sz="2800" dirty="0">
                <a:solidFill>
                  <a:srgbClr val="2308E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Chairperson, School of Mathematics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1200 W. Int'l Speedway Blvd.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Daytona Beach, FL 32114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p: 386.506.3520 or 386.506.3695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f: 386.506.3036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altLang="en-US" sz="28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marc.campbell@daytonastate.edu</a:t>
            </a: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8276"/>
            <a:ext cx="152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12750" y="3307319"/>
            <a:ext cx="8318500" cy="979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50" dirty="0" smtClean="0"/>
              <a:t>Success in Mathematics Pathways Re-Design: Lessons from the Florida College System</a:t>
            </a:r>
            <a:endParaRPr altLang="en-US" sz="315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580720"/>
            <a:ext cx="8839200" cy="93757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St. Petersburg College/Gibbs Campus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Jimmy Chang, Dean of Mathematics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St. Petersburg College</a:t>
            </a:r>
            <a:br>
              <a:rPr lang="en-US" b="1" dirty="0" smtClean="0"/>
            </a:br>
            <a:r>
              <a:rPr lang="en-US" b="1" dirty="0" smtClean="0"/>
              <a:t>Expanded Math Pathways 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2014 – Piloted MAT 1100 – Exploration of Math &amp; Quantitative Reasoning </a:t>
            </a:r>
          </a:p>
          <a:p>
            <a:r>
              <a:rPr lang="en-US" dirty="0" smtClean="0"/>
              <a:t>Scaled in Fall 2014</a:t>
            </a:r>
          </a:p>
          <a:p>
            <a:r>
              <a:rPr lang="en-US" dirty="0" smtClean="0"/>
              <a:t>Allows successful students to enroll in MGF 1106, MGF 1107 and STA 2023</a:t>
            </a:r>
          </a:p>
          <a:p>
            <a:r>
              <a:rPr lang="en-US" dirty="0" smtClean="0"/>
              <a:t>MAT 1100 Enrollment in 2017-18: 1,265 students</a:t>
            </a:r>
          </a:p>
          <a:p>
            <a:r>
              <a:rPr lang="en-US" dirty="0" smtClean="0"/>
              <a:t>MAT 1100 Success Rates: 68% - 81%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17" y="743091"/>
            <a:ext cx="1019824" cy="674547"/>
          </a:xfrm>
          <a:prstGeom prst="rect">
            <a:avLst/>
          </a:prstGeom>
        </p:spPr>
      </p:pic>
      <p:pic>
        <p:nvPicPr>
          <p:cNvPr id="5" name="Picture 4" descr="3-16-2006-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93" y="4425880"/>
            <a:ext cx="3159657" cy="21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Streamlined, Accelerated Dev. Math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95389" y="1600200"/>
            <a:ext cx="4832549" cy="4572000"/>
          </a:xfrm>
        </p:spPr>
        <p:txBody>
          <a:bodyPr/>
          <a:lstStyle/>
          <a:p>
            <a:r>
              <a:rPr lang="en-US" dirty="0" smtClean="0"/>
              <a:t>Fall 2014 – Piloted MAT 0022 – Developmental Mathematics. Scaled in Fall 2016.</a:t>
            </a:r>
          </a:p>
          <a:p>
            <a:r>
              <a:rPr lang="en-US" dirty="0" smtClean="0"/>
              <a:t>One-semester course combining MAT 0018 and MAT 0028</a:t>
            </a:r>
          </a:p>
          <a:p>
            <a:r>
              <a:rPr lang="en-US" dirty="0" smtClean="0"/>
              <a:t>Completion of Dev. Math requirements in one semester</a:t>
            </a:r>
            <a:br>
              <a:rPr lang="en-US" dirty="0" smtClean="0"/>
            </a:br>
            <a:r>
              <a:rPr lang="en-US" dirty="0" smtClean="0"/>
              <a:t>- MAT 0022, MAT 0028 or MAT 0056</a:t>
            </a:r>
          </a:p>
          <a:p>
            <a:r>
              <a:rPr lang="en-US" dirty="0" smtClean="0"/>
              <a:t>Success rates overall higher than pre-SB 1720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01" y="687036"/>
            <a:ext cx="1019824" cy="674547"/>
          </a:xfrm>
          <a:prstGeom prst="rect">
            <a:avLst/>
          </a:prstGeom>
        </p:spPr>
      </p:pic>
      <p:pic>
        <p:nvPicPr>
          <p:cNvPr id="5" name="Picture 6" descr="LA-SP_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6207" b="8398"/>
          <a:stretch/>
        </p:blipFill>
        <p:spPr bwMode="auto">
          <a:xfrm>
            <a:off x="6027938" y="1600200"/>
            <a:ext cx="2420337" cy="36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Road Ahead: Revised </a:t>
            </a:r>
            <a:r>
              <a:rPr lang="en-US" b="1" dirty="0"/>
              <a:t>Math </a:t>
            </a:r>
            <a:r>
              <a:rPr lang="en-US" b="1" dirty="0" smtClean="0"/>
              <a:t>Pathways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Liberal Arts Math &amp; Statistics </a:t>
            </a:r>
            <a:r>
              <a:rPr lang="en-US" b="1" dirty="0" smtClean="0"/>
              <a:t>Pathway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dirty="0" smtClean="0"/>
              <a:t>MAT 1100 will be phased out in Fall 2019</a:t>
            </a:r>
          </a:p>
          <a:p>
            <a:pPr lvl="1">
              <a:buFontTx/>
              <a:buChar char="-"/>
            </a:pPr>
            <a:r>
              <a:rPr lang="en-US" dirty="0" smtClean="0"/>
              <a:t>Students who are MAT 1033/1100 eligible may self-enroll in MGF 1106/1107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MGF 1106 will be a prerequisite option to STA 2023</a:t>
            </a:r>
            <a:endParaRPr lang="en-US" dirty="0"/>
          </a:p>
          <a:p>
            <a:r>
              <a:rPr lang="en-US" b="1" dirty="0"/>
              <a:t>College Algebra </a:t>
            </a:r>
            <a:r>
              <a:rPr lang="en-US" b="1" dirty="0" smtClean="0"/>
              <a:t>Pathway</a:t>
            </a:r>
          </a:p>
          <a:p>
            <a:pPr lvl="1">
              <a:buFontTx/>
              <a:buChar char="-"/>
            </a:pPr>
            <a:r>
              <a:rPr lang="en-US" dirty="0" smtClean="0"/>
              <a:t>Fall 2019: Pilot 1-credit co-requisite MAT 1033L with MAC 1105 for students who are MAT 1033/1100 eligible</a:t>
            </a:r>
          </a:p>
          <a:p>
            <a:pPr lvl="1">
              <a:buFontTx/>
              <a:buChar char="-"/>
            </a:pPr>
            <a:r>
              <a:rPr lang="en-US" dirty="0" smtClean="0"/>
              <a:t>Fall 2020: Scale co-requisite model; MAT 1033 will be phased out</a:t>
            </a:r>
          </a:p>
          <a:p>
            <a:pPr lvl="1">
              <a:buFontTx/>
              <a:buChar char="-"/>
            </a:pPr>
            <a:r>
              <a:rPr lang="en-US" dirty="0" smtClean="0"/>
              <a:t>MAC 1105 will be a prerequisite option to STA 2023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72" y="256617"/>
            <a:ext cx="1019824" cy="6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12750" y="3307319"/>
            <a:ext cx="8318500" cy="979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50" dirty="0" smtClean="0"/>
              <a:t>Success in Mathematics Pathways Re-Design: Lessons from the Florida College System</a:t>
            </a:r>
            <a:endParaRPr altLang="en-US" sz="315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580720"/>
            <a:ext cx="8839200" cy="93757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Polk State College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Megan Cavanah, Mathematics Faculty and Department Coordinator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646" y="1746847"/>
            <a:ext cx="82807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 Black" charset="0"/>
                <a:ea typeface="Arial Black" charset="0"/>
                <a:cs typeface="Arial Black" charset="0"/>
              </a:rPr>
              <a:t>Pathways Initiatives at Polk State College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 Black" charset="0"/>
                <a:ea typeface="Arial Black" charset="0"/>
                <a:cs typeface="Arial Black" charset="0"/>
              </a:rPr>
              <a:t>Megan Cavanah</a:t>
            </a:r>
          </a:p>
        </p:txBody>
      </p:sp>
    </p:spTree>
    <p:extLst>
      <p:ext uri="{BB962C8B-B14F-4D97-AF65-F5344CB8AC3E}">
        <p14:creationId xmlns:p14="http://schemas.microsoft.com/office/powerpoint/2010/main" val="2032337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 bwMode="auto">
          <a:xfrm>
            <a:off x="428626" y="228600"/>
            <a:ext cx="8286750" cy="8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57200" eaLnBrk="1" hangingPunct="1"/>
            <a:r>
              <a:rPr lang="en-US" sz="3200" b="1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Implementation of Math Pathways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E8E246-705C-D44F-B617-83B928AE2750}"/>
              </a:ext>
            </a:extLst>
          </p:cNvPr>
          <p:cNvSpPr>
            <a:spLocks noGrp="1"/>
          </p:cNvSpPr>
          <p:nvPr/>
        </p:nvSpPr>
        <p:spPr bwMode="auto">
          <a:xfrm>
            <a:off x="428626" y="1143000"/>
            <a:ext cx="7259798" cy="42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In 2016, the mathematics department implemented two math pathways. </a:t>
            </a:r>
          </a:p>
        </p:txBody>
      </p:sp>
    </p:spTree>
    <p:extLst>
      <p:ext uri="{BB962C8B-B14F-4D97-AF65-F5344CB8AC3E}">
        <p14:creationId xmlns:p14="http://schemas.microsoft.com/office/powerpoint/2010/main" val="148610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E690-0206-4545-8C83-17C9EEEE31A6}"/>
              </a:ext>
            </a:extLst>
          </p:cNvPr>
          <p:cNvSpPr/>
          <p:nvPr/>
        </p:nvSpPr>
        <p:spPr>
          <a:xfrm>
            <a:off x="873288" y="798393"/>
            <a:ext cx="2169175" cy="886354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 0057-1, -2, -T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Essential Math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 0018/0028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Developmental Math I and II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1201111-4647-0649-A8D8-A8B77CDF7B95}"/>
              </a:ext>
            </a:extLst>
          </p:cNvPr>
          <p:cNvSpPr/>
          <p:nvPr/>
        </p:nvSpPr>
        <p:spPr>
          <a:xfrm>
            <a:off x="1226355" y="2065480"/>
            <a:ext cx="1463040" cy="731520"/>
          </a:xfrm>
          <a:prstGeom prst="rect">
            <a:avLst/>
          </a:prstGeom>
          <a:solidFill>
            <a:srgbClr val="7CCA8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 1100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Intro.  to College Mathematics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BE6CAA8-3AF4-B044-963A-43A1BD5B7BFB}"/>
              </a:ext>
            </a:extLst>
          </p:cNvPr>
          <p:cNvSpPr/>
          <p:nvPr/>
        </p:nvSpPr>
        <p:spPr>
          <a:xfrm>
            <a:off x="2168179" y="3335252"/>
            <a:ext cx="1463040" cy="731520"/>
          </a:xfrm>
          <a:prstGeom prst="rect">
            <a:avLst/>
          </a:prstGeom>
          <a:solidFill>
            <a:srgbClr val="FF99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MGF 1106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Mathematics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1CC90A2-27D6-2B45-854A-FA5ED765F037}"/>
              </a:ext>
            </a:extLst>
          </p:cNvPr>
          <p:cNvSpPr/>
          <p:nvPr/>
        </p:nvSpPr>
        <p:spPr>
          <a:xfrm>
            <a:off x="255675" y="3334553"/>
            <a:ext cx="1463040" cy="731520"/>
          </a:xfrm>
          <a:prstGeom prst="rect">
            <a:avLst/>
          </a:prstGeom>
          <a:solidFill>
            <a:srgbClr val="FF99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MGF 1107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Explorations in Mathematics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F0922B0-B3CA-4846-B3FC-89DD61761F98}"/>
              </a:ext>
            </a:extLst>
          </p:cNvPr>
          <p:cNvSpPr/>
          <p:nvPr/>
        </p:nvSpPr>
        <p:spPr>
          <a:xfrm>
            <a:off x="101229" y="82721"/>
            <a:ext cx="4412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For students who do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not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need College Algebra or Calculus courses.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19DC6AC-9725-5E48-A148-129031CBCE7F}"/>
              </a:ext>
            </a:extLst>
          </p:cNvPr>
          <p:cNvSpPr/>
          <p:nvPr/>
        </p:nvSpPr>
        <p:spPr>
          <a:xfrm>
            <a:off x="5486013" y="798393"/>
            <a:ext cx="2169175" cy="886354"/>
          </a:xfrm>
          <a:prstGeom prst="rect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 0057-1, -2, -T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Essential Math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 0018/0028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Developmental Math I and II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D90A547-EFD3-8143-9DAB-EE5BB64FF054}"/>
              </a:ext>
            </a:extLst>
          </p:cNvPr>
          <p:cNvSpPr/>
          <p:nvPr/>
        </p:nvSpPr>
        <p:spPr>
          <a:xfrm>
            <a:off x="5791113" y="2065480"/>
            <a:ext cx="1463040" cy="731520"/>
          </a:xfrm>
          <a:prstGeom prst="rect">
            <a:avLst/>
          </a:prstGeom>
          <a:solidFill>
            <a:srgbClr val="7CCA8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 1033 Intermediate Algebra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7F28928-2A21-BC4E-8401-7145664AEF82}"/>
              </a:ext>
            </a:extLst>
          </p:cNvPr>
          <p:cNvSpPr/>
          <p:nvPr/>
        </p:nvSpPr>
        <p:spPr>
          <a:xfrm>
            <a:off x="5791113" y="3334553"/>
            <a:ext cx="1463040" cy="731520"/>
          </a:xfrm>
          <a:prstGeom prst="rect">
            <a:avLst/>
          </a:prstGeom>
          <a:solidFill>
            <a:srgbClr val="ADCCE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 1105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College Algebra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25FD35F-15CB-EF49-A7E3-519BEE919AE4}"/>
              </a:ext>
            </a:extLst>
          </p:cNvPr>
          <p:cNvSpPr/>
          <p:nvPr/>
        </p:nvSpPr>
        <p:spPr>
          <a:xfrm>
            <a:off x="3840480" y="4712786"/>
            <a:ext cx="1463040" cy="731520"/>
          </a:xfrm>
          <a:prstGeom prst="rect">
            <a:avLst/>
          </a:prstGeom>
          <a:solidFill>
            <a:srgbClr val="FF99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 2023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Intro. to Probability and Statistics</a:t>
            </a:r>
          </a:p>
        </p:txBody>
      </p:sp>
      <p:sp>
        <p:nvSpPr>
          <p:cNvPr id="50" name="Left-Right Arrow 49">
            <a:extLst>
              <a:ext uri="{FF2B5EF4-FFF2-40B4-BE49-F238E27FC236}">
                <a16:creationId xmlns="" xmlns:a16="http://schemas.microsoft.com/office/drawing/2014/main" id="{B64E3B8E-141D-8343-951F-7C681B538510}"/>
              </a:ext>
            </a:extLst>
          </p:cNvPr>
          <p:cNvSpPr/>
          <p:nvPr/>
        </p:nvSpPr>
        <p:spPr>
          <a:xfrm>
            <a:off x="3424484" y="1592896"/>
            <a:ext cx="1708461" cy="650856"/>
          </a:xfrm>
          <a:prstGeom prst="leftRightArrow">
            <a:avLst/>
          </a:prstGeom>
          <a:solidFill>
            <a:srgbClr val="9DF59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 Students may enter here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22CC84E1-95D6-F049-863B-3AF4B0FE0BA8}"/>
              </a:ext>
            </a:extLst>
          </p:cNvPr>
          <p:cNvSpPr/>
          <p:nvPr/>
        </p:nvSpPr>
        <p:spPr>
          <a:xfrm>
            <a:off x="5653953" y="4712786"/>
            <a:ext cx="1737360" cy="731520"/>
          </a:xfrm>
          <a:prstGeom prst="rect">
            <a:avLst/>
          </a:prstGeom>
          <a:solidFill>
            <a:srgbClr val="ADCCE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 114*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Precalculus &amp;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Trigonometry Courses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4FF3E35-0956-BC43-A404-E04991403301}"/>
              </a:ext>
            </a:extLst>
          </p:cNvPr>
          <p:cNvSpPr/>
          <p:nvPr/>
        </p:nvSpPr>
        <p:spPr>
          <a:xfrm>
            <a:off x="5653953" y="5823094"/>
            <a:ext cx="1737360" cy="731520"/>
          </a:xfrm>
          <a:prstGeom prst="rect">
            <a:avLst/>
          </a:prstGeom>
          <a:solidFill>
            <a:srgbClr val="ADCCE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 23** and MAP 23**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Calculus Courses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F59A78C-1F2D-6143-BCEB-C5CD0C57C75F}"/>
              </a:ext>
            </a:extLst>
          </p:cNvPr>
          <p:cNvSpPr/>
          <p:nvPr/>
        </p:nvSpPr>
        <p:spPr>
          <a:xfrm>
            <a:off x="7655188" y="4712786"/>
            <a:ext cx="1463040" cy="731520"/>
          </a:xfrm>
          <a:prstGeom prst="rect">
            <a:avLst/>
          </a:prstGeom>
          <a:solidFill>
            <a:srgbClr val="ADCCE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 2233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Applied Calculus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7A612EA-1473-0448-8AB6-1D660D9FB408}"/>
              </a:ext>
            </a:extLst>
          </p:cNvPr>
          <p:cNvSpPr/>
          <p:nvPr/>
        </p:nvSpPr>
        <p:spPr>
          <a:xfrm>
            <a:off x="5055308" y="82001"/>
            <a:ext cx="358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For students who need College Algebra or Calculus courses.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1BE77C5D-FEA9-A548-BE1E-F10FAF400E5A}"/>
              </a:ext>
            </a:extLst>
          </p:cNvPr>
          <p:cNvCxnSpPr>
            <a:cxnSpLocks/>
          </p:cNvCxnSpPr>
          <p:nvPr/>
        </p:nvCxnSpPr>
        <p:spPr>
          <a:xfrm>
            <a:off x="1957875" y="1684747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B80C3D69-6C43-AA44-9825-2F20045DCFE8}"/>
              </a:ext>
            </a:extLst>
          </p:cNvPr>
          <p:cNvCxnSpPr>
            <a:cxnSpLocks/>
          </p:cNvCxnSpPr>
          <p:nvPr/>
        </p:nvCxnSpPr>
        <p:spPr>
          <a:xfrm>
            <a:off x="6570600" y="1684747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417A5FD6-1BEF-6845-838C-951DD3807439}"/>
              </a:ext>
            </a:extLst>
          </p:cNvPr>
          <p:cNvCxnSpPr>
            <a:cxnSpLocks/>
          </p:cNvCxnSpPr>
          <p:nvPr/>
        </p:nvCxnSpPr>
        <p:spPr>
          <a:xfrm>
            <a:off x="6538237" y="2797000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3BCFC503-B00E-2346-BFDA-498299B3AD1B}"/>
              </a:ext>
            </a:extLst>
          </p:cNvPr>
          <p:cNvCxnSpPr>
            <a:cxnSpLocks/>
          </p:cNvCxnSpPr>
          <p:nvPr/>
        </p:nvCxnSpPr>
        <p:spPr>
          <a:xfrm>
            <a:off x="987195" y="3125550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46282C74-5ED5-9043-92AF-FB559A119E25}"/>
              </a:ext>
            </a:extLst>
          </p:cNvPr>
          <p:cNvCxnSpPr>
            <a:cxnSpLocks/>
          </p:cNvCxnSpPr>
          <p:nvPr/>
        </p:nvCxnSpPr>
        <p:spPr>
          <a:xfrm>
            <a:off x="2899699" y="3125550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CED82BB9-4D36-F149-8E40-AFD3E29955A5}"/>
              </a:ext>
            </a:extLst>
          </p:cNvPr>
          <p:cNvCxnSpPr/>
          <p:nvPr/>
        </p:nvCxnSpPr>
        <p:spPr>
          <a:xfrm>
            <a:off x="979459" y="3134563"/>
            <a:ext cx="192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11418B5E-D45E-F543-856B-7BD2F7193E6E}"/>
              </a:ext>
            </a:extLst>
          </p:cNvPr>
          <p:cNvCxnSpPr>
            <a:cxnSpLocks/>
          </p:cNvCxnSpPr>
          <p:nvPr/>
        </p:nvCxnSpPr>
        <p:spPr>
          <a:xfrm>
            <a:off x="1948205" y="2969722"/>
            <a:ext cx="4581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265545E4-7578-9546-A807-44385E43775D}"/>
              </a:ext>
            </a:extLst>
          </p:cNvPr>
          <p:cNvCxnSpPr/>
          <p:nvPr/>
        </p:nvCxnSpPr>
        <p:spPr>
          <a:xfrm>
            <a:off x="1956687" y="2814523"/>
            <a:ext cx="0" cy="32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D5917D96-FB28-3047-8852-7D54FFA96BDE}"/>
              </a:ext>
            </a:extLst>
          </p:cNvPr>
          <p:cNvCxnSpPr>
            <a:cxnSpLocks/>
          </p:cNvCxnSpPr>
          <p:nvPr/>
        </p:nvCxnSpPr>
        <p:spPr>
          <a:xfrm>
            <a:off x="6569392" y="5444306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1A25CD42-95DD-8449-8EEB-6C4460F99EE8}"/>
              </a:ext>
            </a:extLst>
          </p:cNvPr>
          <p:cNvCxnSpPr/>
          <p:nvPr/>
        </p:nvCxnSpPr>
        <p:spPr>
          <a:xfrm>
            <a:off x="6570969" y="4066073"/>
            <a:ext cx="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A94F3089-FFCC-1A49-9F89-E4D0F427A5DE}"/>
              </a:ext>
            </a:extLst>
          </p:cNvPr>
          <p:cNvCxnSpPr>
            <a:cxnSpLocks/>
          </p:cNvCxnSpPr>
          <p:nvPr/>
        </p:nvCxnSpPr>
        <p:spPr>
          <a:xfrm>
            <a:off x="4588362" y="4509591"/>
            <a:ext cx="0" cy="210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AC24FE95-9E99-C046-A248-AD66609CF078}"/>
              </a:ext>
            </a:extLst>
          </p:cNvPr>
          <p:cNvCxnSpPr>
            <a:cxnSpLocks/>
          </p:cNvCxnSpPr>
          <p:nvPr/>
        </p:nvCxnSpPr>
        <p:spPr>
          <a:xfrm>
            <a:off x="6568733" y="4518604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55CEB416-F25A-8543-843B-84298AF3B115}"/>
              </a:ext>
            </a:extLst>
          </p:cNvPr>
          <p:cNvCxnSpPr/>
          <p:nvPr/>
        </p:nvCxnSpPr>
        <p:spPr>
          <a:xfrm>
            <a:off x="4595137" y="4518604"/>
            <a:ext cx="388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0D0766B5-AF48-B941-B6FE-C48141497A76}"/>
              </a:ext>
            </a:extLst>
          </p:cNvPr>
          <p:cNvCxnSpPr/>
          <p:nvPr/>
        </p:nvCxnSpPr>
        <p:spPr>
          <a:xfrm>
            <a:off x="2899699" y="4066073"/>
            <a:ext cx="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50283F66-8D9C-5C42-AD87-BF24DC3AFE81}"/>
              </a:ext>
            </a:extLst>
          </p:cNvPr>
          <p:cNvCxnSpPr/>
          <p:nvPr/>
        </p:nvCxnSpPr>
        <p:spPr>
          <a:xfrm>
            <a:off x="2899699" y="4525659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30E701CA-81F8-E746-B5AE-FB5B7EA9712B}"/>
              </a:ext>
            </a:extLst>
          </p:cNvPr>
          <p:cNvCxnSpPr>
            <a:cxnSpLocks/>
          </p:cNvCxnSpPr>
          <p:nvPr/>
        </p:nvCxnSpPr>
        <p:spPr>
          <a:xfrm>
            <a:off x="4262673" y="4529906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D33E4FC3-95D5-DA43-826C-F8632EC0C8B8}"/>
              </a:ext>
            </a:extLst>
          </p:cNvPr>
          <p:cNvCxnSpPr>
            <a:cxnSpLocks/>
          </p:cNvCxnSpPr>
          <p:nvPr/>
        </p:nvCxnSpPr>
        <p:spPr>
          <a:xfrm>
            <a:off x="8472711" y="4509978"/>
            <a:ext cx="0" cy="210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21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 bwMode="auto">
          <a:xfrm>
            <a:off x="428626" y="228600"/>
            <a:ext cx="8286750" cy="8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57200" eaLnBrk="1" hangingPunct="1"/>
            <a:r>
              <a:rPr lang="en-US" sz="3200" b="1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Implementation of Math Pathways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E8E246-705C-D44F-B617-83B928AE2750}"/>
              </a:ext>
            </a:extLst>
          </p:cNvPr>
          <p:cNvSpPr>
            <a:spLocks noGrp="1"/>
          </p:cNvSpPr>
          <p:nvPr/>
        </p:nvSpPr>
        <p:spPr bwMode="auto">
          <a:xfrm>
            <a:off x="428625" y="1143000"/>
            <a:ext cx="8454117" cy="42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Fall 2016 - the mathematics faculty implemented two math pathways. </a:t>
            </a:r>
          </a:p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Through the use of common messaging by faculty and Student Services staff, we were able to advise students into the correct pathway. </a:t>
            </a:r>
          </a:p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Fall 2016 -  it became a requirement that all FTIC students take a first-year seminar course, SLS 1122. </a:t>
            </a:r>
          </a:p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In the course we added a Success in Mathematics lesson. </a:t>
            </a:r>
          </a:p>
          <a:p>
            <a:pPr lvl="1" defTabSz="457200" eaLnBrk="1" hangingPunct="1"/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What are some of the similarities/differences in taking math courses? </a:t>
            </a:r>
          </a:p>
          <a:p>
            <a:pPr lvl="1" defTabSz="457200" eaLnBrk="1" hangingPunct="1"/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What are the math pathways?</a:t>
            </a:r>
          </a:p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Fall 2017 - we used a video to explain the math pathways. </a:t>
            </a:r>
          </a:p>
          <a:p>
            <a:pPr defTabSz="457200" eaLnBrk="1" hangingPunct="1"/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0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755650" y="2241420"/>
            <a:ext cx="7886700" cy="3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34B5E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The role of the Florida 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Student Success Center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to support institutional initiatives that improve college completion rates and promote student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success.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34B5E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vision of the Florida Student Success Center is to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serve as a resource of evidence-based, innovative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practices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and timely information for colleges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655232" y="1206021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334B5E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mtClean="0"/>
              <a:t>Florida Student Success Center’s Role and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 bwMode="auto">
          <a:xfrm>
            <a:off x="428626" y="228600"/>
            <a:ext cx="8286750" cy="8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57200" eaLnBrk="1" hangingPunct="1"/>
            <a:r>
              <a:rPr lang="en-US" sz="3200" b="1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Implementation of Guided Pathways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E8E246-705C-D44F-B617-83B928AE2750}"/>
              </a:ext>
            </a:extLst>
          </p:cNvPr>
          <p:cNvSpPr>
            <a:spLocks noGrp="1"/>
          </p:cNvSpPr>
          <p:nvPr/>
        </p:nvSpPr>
        <p:spPr bwMode="auto">
          <a:xfrm>
            <a:off x="428626" y="1143000"/>
            <a:ext cx="8286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Spring 2018 -  we began our Guided Pathways Initiative.</a:t>
            </a:r>
          </a:p>
          <a:p>
            <a:pPr lvl="1" defTabSz="457200" eaLnBrk="1" hangingPunct="1"/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Two-part Student Success Summit to map programs to pathways and begin sequencing courses. </a:t>
            </a:r>
          </a:p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Summer 2018 - The Pathways Team developed an action plan, established workgroups and guiding principles. </a:t>
            </a:r>
          </a:p>
          <a:p>
            <a:pPr lvl="1" defTabSz="457200" eaLnBrk="1" hangingPunct="1"/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Some guiding principles: avoid “toxic” course combinations, early and continued engagement in subject-matter courses, MAT 1033 only for programs that require MAC 1105 or other calculus-based courses</a:t>
            </a:r>
          </a:p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Fall 2018, Spring 2019 – Pathways Workgroups </a:t>
            </a:r>
          </a:p>
          <a:p>
            <a:pPr marL="0" indent="0" defTabSz="457200" eaLnBrk="1" hangingPunct="1">
              <a:buFont typeface="Arial" pitchFamily="34" charset="0"/>
              <a:buNone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	began developing program maps. </a:t>
            </a:r>
          </a:p>
          <a:p>
            <a:pPr lvl="1" defTabSz="457200" eaLnBrk="1" hangingPunct="1"/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To date, approximately 65 maps </a:t>
            </a:r>
          </a:p>
          <a:p>
            <a:pPr marL="457200" lvl="1" indent="0" defTabSz="457200" eaLnBrk="1" hangingPunct="1">
              <a:buFont typeface="Arial" pitchFamily="34" charset="0"/>
              <a:buNone/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	have been created and published.</a:t>
            </a:r>
          </a:p>
          <a:p>
            <a:pPr defTabSz="457200" eaLnBrk="1" hangingPunct="1"/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97E825-6929-5A48-B1E9-50C07247B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9333" r="9334" b="9333"/>
          <a:stretch/>
        </p:blipFill>
        <p:spPr>
          <a:xfrm>
            <a:off x="7024688" y="3756339"/>
            <a:ext cx="1690688" cy="17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 bwMode="auto">
          <a:xfrm>
            <a:off x="428626" y="228600"/>
            <a:ext cx="8286750" cy="8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57200" eaLnBrk="1" hangingPunct="1"/>
            <a:r>
              <a:rPr lang="en-US" sz="3200" b="1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E8E246-705C-D44F-B617-83B928AE2750}"/>
              </a:ext>
            </a:extLst>
          </p:cNvPr>
          <p:cNvSpPr>
            <a:spLocks noGrp="1"/>
          </p:cNvSpPr>
          <p:nvPr/>
        </p:nvSpPr>
        <p:spPr bwMode="auto">
          <a:xfrm>
            <a:off x="428626" y="1143000"/>
            <a:ext cx="8286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Guided Pathways – continue mapping AS, Certificate and Bachelor’s Programs </a:t>
            </a:r>
          </a:p>
          <a:p>
            <a:pPr defTabSz="457200" eaLnBrk="1" hangingPunct="1"/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Math Pathways – continue revising math sequencing, curriculum and offerings </a:t>
            </a:r>
          </a:p>
          <a:p>
            <a:pPr lvl="1" defTabSz="457200" eaLnBrk="1" hangingPunct="1"/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Engaging in discussions around current math pathways</a:t>
            </a:r>
          </a:p>
          <a:p>
            <a:pPr lvl="1" defTabSz="457200" eaLnBrk="1" hangingPunct="1"/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Currently deciding on next steps in math re-design using</a:t>
            </a:r>
          </a:p>
          <a:p>
            <a:pPr lvl="2" defTabSz="457200" eaLnBrk="1" hangingPunct="1"/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Antidotal evidence and data </a:t>
            </a:r>
          </a:p>
          <a:p>
            <a:pPr lvl="2" defTabSz="457200" eaLnBrk="1" hangingPunct="1"/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Recommendations from our sister colleges and the Student Success Center Mathematics Re-Design Workgroups 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defTabSz="457200" eaLnBrk="1" hangingPunct="1">
              <a:buFont typeface="Arial" pitchFamily="34" charset="0"/>
              <a:buNone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8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7416" y="1823534"/>
            <a:ext cx="1706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Moderator: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Dr. Angela Long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Deputy Director, Florida Student Success Center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2705" y="4401643"/>
            <a:ext cx="177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Jimmy Chang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Dean of Mathematics, St. Petersburg College,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Gibbs Campus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6908" y="1700423"/>
            <a:ext cx="159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Marc Campbell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Chairperson, School of Mathematics, Daytona State College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47369" y="1313278"/>
            <a:ext cx="2330047" cy="236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47369" y="4004805"/>
            <a:ext cx="2330047" cy="2230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943168" y="1291146"/>
            <a:ext cx="2243739" cy="236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704" y="418174"/>
            <a:ext cx="7886700" cy="793750"/>
          </a:xfrm>
        </p:spPr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4943167" y="3978135"/>
            <a:ext cx="2243739" cy="2230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6908" y="4401643"/>
            <a:ext cx="177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Megan Cavanah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Mathematics Department Coordinator and Professor,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Polk State College</a:t>
            </a:r>
            <a:endParaRPr lang="en-US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7" name="Picture 16" descr="Image result for Professor Jimmy Chang St. Petersburg Colle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1"/>
          <a:stretch/>
        </p:blipFill>
        <p:spPr bwMode="auto">
          <a:xfrm>
            <a:off x="769230" y="4214989"/>
            <a:ext cx="1691640" cy="1756314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27745"/>
          <a:stretch/>
        </p:blipFill>
        <p:spPr>
          <a:xfrm>
            <a:off x="802845" y="1542800"/>
            <a:ext cx="1637212" cy="1888902"/>
          </a:xfrm>
          <a:prstGeom prst="flowChartConnector">
            <a:avLst/>
          </a:prstGeom>
        </p:spPr>
      </p:pic>
      <p:pic>
        <p:nvPicPr>
          <p:cNvPr id="20" name="Picture 19" descr="C:\Users\Angela.Long\AppData\Local\Microsoft\Windows\Temporary Internet Files\Content.Outlook\8BL9WTWI\Cavanah_Headshot_Closeup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5963" r="35000" b="38889"/>
          <a:stretch/>
        </p:blipFill>
        <p:spPr bwMode="auto">
          <a:xfrm>
            <a:off x="5218808" y="4143529"/>
            <a:ext cx="1700632" cy="1827774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C:\Users\angela.long\AppData\Local\Microsoft\Windows\Temporary Internet Files\Content.Outlook\YKWNTAU9\file-10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29352"/>
          <a:stretch/>
        </p:blipFill>
        <p:spPr bwMode="auto">
          <a:xfrm>
            <a:off x="5218808" y="1564932"/>
            <a:ext cx="1692458" cy="1749393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29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136" y="2681288"/>
            <a:ext cx="7886700" cy="7937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08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955"/>
            <a:ext cx="9144000" cy="5374866"/>
          </a:xfrm>
        </p:spPr>
      </p:pic>
    </p:spTree>
    <p:extLst>
      <p:ext uri="{BB962C8B-B14F-4D97-AF65-F5344CB8AC3E}">
        <p14:creationId xmlns:p14="http://schemas.microsoft.com/office/powerpoint/2010/main" val="1227791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029" y="4669971"/>
            <a:ext cx="429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you!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smtClean="0">
                <a:solidFill>
                  <a:srgbClr val="334B5E"/>
                </a:solidFill>
                <a:latin typeface="Calibri"/>
                <a:ea typeface="Calibri"/>
                <a:cs typeface="Calibri"/>
                <a:sym typeface="Calibri"/>
              </a:rPr>
              <a:t>Pillars of Statewide Student Success Centers</a:t>
            </a:r>
            <a:endParaRPr sz="3200" b="1" i="0" u="none" strike="noStrike" cap="none" dirty="0">
              <a:solidFill>
                <a:srgbClr val="334B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990" y="1902052"/>
            <a:ext cx="7372019" cy="4299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3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ym typeface="Calibri"/>
              </a:rPr>
              <a:t>Florida Mathematics Re-Design</a:t>
            </a:r>
            <a:endParaRPr sz="3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7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1421" y="1291272"/>
            <a:ext cx="6137115" cy="7304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2250" b="1" dirty="0">
              <a:solidFill>
                <a:srgbClr val="323B7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8363" y="2255514"/>
            <a:ext cx="5994193" cy="3052985"/>
          </a:xfrm>
          <a:prstGeom prst="rect">
            <a:avLst/>
          </a:prstGeom>
        </p:spPr>
        <p:txBody>
          <a:bodyPr/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350" dirty="0">
              <a:solidFill>
                <a:srgbClr val="323B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00" y="6515675"/>
            <a:ext cx="19271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Source: Dana Center Mathematics Pathways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 </a:t>
            </a:r>
            <a:r>
              <a:rPr lang="en-US" dirty="0" smtClean="0"/>
              <a:t>Re-Design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marL="214313" indent="-214313">
              <a:spcAft>
                <a:spcPts val="1200"/>
              </a:spcAft>
            </a:pPr>
            <a:r>
              <a:rPr lang="en-US" sz="2200" dirty="0"/>
              <a:t>Nationally, hundreds of thousands of students </a:t>
            </a:r>
            <a:r>
              <a:rPr lang="en-US" sz="2200" b="1" dirty="0"/>
              <a:t>fail</a:t>
            </a:r>
            <a:r>
              <a:rPr lang="en-US" sz="2200" dirty="0"/>
              <a:t> higher education math courses each year. </a:t>
            </a:r>
          </a:p>
          <a:p>
            <a:pPr marL="214313" indent="-214313">
              <a:spcAft>
                <a:spcPts val="1200"/>
              </a:spcAft>
            </a:pPr>
            <a:r>
              <a:rPr lang="en-US" sz="2200" dirty="0"/>
              <a:t>Math is the most </a:t>
            </a:r>
            <a:r>
              <a:rPr lang="en-US" sz="2200" b="1" dirty="0"/>
              <a:t>significant academic barrier </a:t>
            </a:r>
            <a:r>
              <a:rPr lang="en-US" sz="2200" dirty="0"/>
              <a:t>to postsecondary attainment—particularly for </a:t>
            </a:r>
            <a:r>
              <a:rPr lang="en-US" sz="2200" b="1" dirty="0"/>
              <a:t>students of color.</a:t>
            </a:r>
          </a:p>
          <a:p>
            <a:pPr marL="214313" indent="-214313">
              <a:spcAft>
                <a:spcPts val="1200"/>
              </a:spcAft>
            </a:pPr>
            <a:r>
              <a:rPr lang="en-US" sz="2200" dirty="0"/>
              <a:t>To ensure that all students achieve momentum to earn a college degree, we must </a:t>
            </a:r>
            <a:r>
              <a:rPr lang="en-US" sz="2200" b="1" dirty="0"/>
              <a:t>work together </a:t>
            </a:r>
            <a:r>
              <a:rPr lang="en-US" sz="2200" dirty="0"/>
              <a:t>to redesign pathways and courses, modernize content and instruction and eliminate barriers. </a:t>
            </a:r>
          </a:p>
          <a:p>
            <a:pPr marL="214313" indent="-214313">
              <a:spcAft>
                <a:spcPts val="1200"/>
              </a:spcAft>
            </a:pPr>
            <a:r>
              <a:rPr lang="en-US" sz="2200" dirty="0"/>
              <a:t>To that end, Florida high school, college and university faculty are collaborating on a statewide initiative to </a:t>
            </a:r>
            <a:r>
              <a:rPr lang="en-US" sz="2200" b="1" dirty="0"/>
              <a:t>close achievement gaps </a:t>
            </a:r>
            <a:r>
              <a:rPr lang="en-US" sz="2200" dirty="0"/>
              <a:t>and improve </a:t>
            </a:r>
            <a:r>
              <a:rPr lang="en-US" sz="2200" b="1" dirty="0"/>
              <a:t>student success in mathematics</a:t>
            </a:r>
            <a:r>
              <a:rPr lang="en-US" sz="22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1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93" y="5586495"/>
            <a:ext cx="4799851" cy="1012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70" y="847198"/>
            <a:ext cx="7886700" cy="566777"/>
          </a:xfrm>
        </p:spPr>
        <p:txBody>
          <a:bodyPr/>
          <a:lstStyle/>
          <a:p>
            <a:r>
              <a:rPr lang="en-US" dirty="0" smtClean="0"/>
              <a:t>Florida Mathematics Re-Design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23891" y="1349967"/>
            <a:ext cx="7647110" cy="1479751"/>
            <a:chOff x="654880" y="1610122"/>
            <a:chExt cx="7647110" cy="1479751"/>
          </a:xfrm>
        </p:grpSpPr>
        <p:sp>
          <p:nvSpPr>
            <p:cNvPr id="15" name="Rectangle 14"/>
            <p:cNvSpPr/>
            <p:nvPr/>
          </p:nvSpPr>
          <p:spPr>
            <a:xfrm>
              <a:off x="654880" y="2064537"/>
              <a:ext cx="7647110" cy="1025336"/>
            </a:xfrm>
            <a:prstGeom prst="rect">
              <a:avLst/>
            </a:prstGeom>
            <a:ln>
              <a:solidFill>
                <a:srgbClr val="334B5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Explore complex issues surrounding mathematics pathways to </a:t>
              </a:r>
              <a:r>
                <a:rPr lang="en-US" sz="1600" dirty="0" smtClean="0">
                  <a:solidFill>
                    <a:prstClr val="black"/>
                  </a:solidFill>
                </a:rPr>
                <a:t>prepare: </a:t>
              </a:r>
              <a:r>
                <a:rPr lang="en-US" sz="1600" dirty="0">
                  <a:solidFill>
                    <a:prstClr val="black"/>
                  </a:solidFill>
                </a:rPr>
                <a:t>high school students for transition </a:t>
              </a:r>
              <a:r>
                <a:rPr lang="en-US" sz="1600">
                  <a:solidFill>
                    <a:prstClr val="black"/>
                  </a:solidFill>
                </a:rPr>
                <a:t>into </a:t>
              </a:r>
              <a:r>
                <a:rPr lang="en-US" sz="1600" smtClean="0">
                  <a:solidFill>
                    <a:prstClr val="black"/>
                  </a:solidFill>
                </a:rPr>
                <a:t>postsecondary; </a:t>
              </a:r>
              <a:r>
                <a:rPr lang="en-US" sz="1600" dirty="0" smtClean="0">
                  <a:solidFill>
                    <a:prstClr val="black"/>
                  </a:solidFill>
                </a:rPr>
                <a:t>Florida College System students for success in gateway courses aligned to their programs; </a:t>
              </a:r>
              <a:r>
                <a:rPr lang="en-US" sz="1600" dirty="0">
                  <a:solidFill>
                    <a:prstClr val="black"/>
                  </a:solidFill>
                </a:rPr>
                <a:t>and Florida College System students for transition into four-year universities</a:t>
              </a:r>
              <a:r>
                <a:rPr lang="en-US" sz="1600" dirty="0" smtClean="0">
                  <a:solidFill>
                    <a:prstClr val="black"/>
                  </a:solidFill>
                </a:rPr>
                <a:t>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54880" y="1662161"/>
              <a:ext cx="7647110" cy="407556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4B5E"/>
            </a:solidFill>
            <a:ln>
              <a:solidFill>
                <a:srgbClr val="334B5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algn="ctr" defTabSz="2355850">
                <a:lnSpc>
                  <a:spcPct val="90000"/>
                </a:lnSpc>
                <a:spcAft>
                  <a:spcPct val="35000"/>
                </a:spcAft>
              </a:pPr>
              <a:endParaRPr lang="en-US" sz="53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95700" y="1610122"/>
              <a:ext cx="1325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white"/>
                  </a:solidFill>
                </a:rPr>
                <a:t>Charge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 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891" y="2934050"/>
            <a:ext cx="7647110" cy="1063887"/>
            <a:chOff x="654880" y="3230794"/>
            <a:chExt cx="7647110" cy="1063887"/>
          </a:xfrm>
        </p:grpSpPr>
        <p:sp>
          <p:nvSpPr>
            <p:cNvPr id="24" name="Rectangle 23"/>
            <p:cNvSpPr/>
            <p:nvPr/>
          </p:nvSpPr>
          <p:spPr>
            <a:xfrm>
              <a:off x="654880" y="3728968"/>
              <a:ext cx="7647110" cy="565713"/>
            </a:xfrm>
            <a:prstGeom prst="rect">
              <a:avLst/>
            </a:prstGeom>
            <a:ln>
              <a:solidFill>
                <a:srgbClr val="334B5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Transparency, collaboration, respect, diversity, evidence-based </a:t>
              </a:r>
              <a:r>
                <a:rPr lang="en-US" sz="1600" dirty="0" smtClean="0">
                  <a:solidFill>
                    <a:prstClr val="black"/>
                  </a:solidFill>
                </a:rPr>
                <a:t>inquiry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54880" y="3307676"/>
              <a:ext cx="7647110" cy="407556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4B5E"/>
            </a:solidFill>
            <a:ln>
              <a:solidFill>
                <a:srgbClr val="334B5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algn="ctr" defTabSz="2355850">
                <a:lnSpc>
                  <a:spcPct val="90000"/>
                </a:lnSpc>
                <a:spcAft>
                  <a:spcPct val="35000"/>
                </a:spcAft>
              </a:pPr>
              <a:endParaRPr lang="en-US" sz="53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7795" y="3230794"/>
              <a:ext cx="2673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white"/>
                  </a:solidFill>
                </a:rPr>
                <a:t>Guiding Values 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891" y="4086691"/>
            <a:ext cx="7653901" cy="1517056"/>
            <a:chOff x="654880" y="4843158"/>
            <a:chExt cx="7653901" cy="1517056"/>
          </a:xfrm>
        </p:grpSpPr>
        <p:sp>
          <p:nvSpPr>
            <p:cNvPr id="34" name="Rectangle 33"/>
            <p:cNvSpPr/>
            <p:nvPr/>
          </p:nvSpPr>
          <p:spPr>
            <a:xfrm>
              <a:off x="654880" y="5341332"/>
              <a:ext cx="7647110" cy="1018882"/>
            </a:xfrm>
            <a:prstGeom prst="rect">
              <a:avLst/>
            </a:prstGeom>
            <a:ln>
              <a:solidFill>
                <a:srgbClr val="334B5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1) Cataloging </a:t>
              </a:r>
              <a:r>
                <a:rPr lang="en-US" sz="1600" dirty="0">
                  <a:solidFill>
                    <a:prstClr val="black"/>
                  </a:solidFill>
                </a:rPr>
                <a:t>evidence-based </a:t>
              </a:r>
              <a:r>
                <a:rPr lang="en-US" sz="1600" dirty="0" smtClean="0">
                  <a:solidFill>
                    <a:prstClr val="black"/>
                  </a:solidFill>
                </a:rPr>
                <a:t>practices </a:t>
              </a:r>
              <a:r>
                <a:rPr lang="en-US" sz="1600" dirty="0">
                  <a:solidFill>
                    <a:prstClr val="black"/>
                  </a:solidFill>
                </a:rPr>
                <a:t>designed for </a:t>
              </a:r>
              <a:r>
                <a:rPr lang="en-US" sz="1600" dirty="0" smtClean="0">
                  <a:solidFill>
                    <a:prstClr val="black"/>
                  </a:solidFill>
                </a:rPr>
                <a:t>scale</a:t>
              </a:r>
              <a:endParaRPr lang="en-US" sz="16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2) Developing </a:t>
              </a:r>
              <a:r>
                <a:rPr lang="en-US" sz="1600" dirty="0">
                  <a:solidFill>
                    <a:prstClr val="black"/>
                  </a:solidFill>
                </a:rPr>
                <a:t>recommendations for state policy and institutional policy and practice around mathematics </a:t>
              </a:r>
              <a:r>
                <a:rPr lang="en-US" sz="1600" dirty="0" smtClean="0">
                  <a:solidFill>
                    <a:prstClr val="black"/>
                  </a:solidFill>
                </a:rPr>
                <a:t>re-design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61671" y="4933776"/>
              <a:ext cx="7647110" cy="407556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4B5E"/>
            </a:solidFill>
            <a:ln>
              <a:solidFill>
                <a:srgbClr val="334B5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algn="ctr" defTabSz="2355850">
                <a:lnSpc>
                  <a:spcPct val="90000"/>
                </a:lnSpc>
                <a:spcAft>
                  <a:spcPct val="35000"/>
                </a:spcAft>
              </a:pPr>
              <a:endParaRPr lang="en-US" sz="5300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7795" y="4843158"/>
              <a:ext cx="2673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</a:rPr>
                <a:t>Deliverables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1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209550" y="898208"/>
            <a:ext cx="78867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4B5E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334B5E"/>
                </a:solidFill>
                <a:latin typeface="Calibri"/>
                <a:ea typeface="Calibri"/>
                <a:cs typeface="Calibri"/>
                <a:sym typeface="Calibri"/>
              </a:rPr>
              <a:t>Mathematics Workgroups</a:t>
            </a:r>
            <a:endParaRPr sz="3200" b="1" i="0" u="none" strike="noStrike" cap="none" dirty="0">
              <a:solidFill>
                <a:srgbClr val="334B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320873" y="1899925"/>
            <a:ext cx="2609510" cy="518400"/>
          </a:xfrm>
          <a:custGeom>
            <a:avLst/>
            <a:gdLst/>
            <a:ahLst/>
            <a:cxnLst/>
            <a:rect l="l" t="t" r="r" b="b"/>
            <a:pathLst>
              <a:path w="2609510" h="518400" extrusionOk="0">
                <a:moveTo>
                  <a:pt x="0" y="0"/>
                </a:moveTo>
                <a:lnTo>
                  <a:pt x="2609510" y="0"/>
                </a:lnTo>
                <a:lnTo>
                  <a:pt x="2609510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>
            <a:noFill/>
          </a:ln>
        </p:spPr>
        <p:txBody>
          <a:bodyPr spcFirstLastPara="1" wrap="square" lIns="92450" tIns="52825" rIns="92450" bIns="528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High School to Postsecondary Alignment</a:t>
            </a:r>
            <a:endParaRPr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320873" y="2524507"/>
            <a:ext cx="2609510" cy="1515441"/>
          </a:xfrm>
          <a:custGeom>
            <a:avLst/>
            <a:gdLst/>
            <a:ahLst/>
            <a:cxnLst/>
            <a:rect l="l" t="t" r="r" b="b"/>
            <a:pathLst>
              <a:path w="2609510" h="3674868" extrusionOk="0">
                <a:moveTo>
                  <a:pt x="0" y="0"/>
                </a:moveTo>
                <a:lnTo>
                  <a:pt x="2609510" y="0"/>
                </a:lnTo>
                <a:lnTo>
                  <a:pt x="2609510" y="3674868"/>
                </a:lnTo>
                <a:lnTo>
                  <a:pt x="0" y="3674868"/>
                </a:lnTo>
                <a:lnTo>
                  <a:pt x="0" y="0"/>
                </a:lnTo>
                <a:close/>
              </a:path>
            </a:pathLst>
          </a:custGeom>
          <a:solidFill>
            <a:srgbClr val="CFDEEF">
              <a:alpha val="89803"/>
            </a:srgbClr>
          </a:solidFill>
          <a:ln w="12700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325" tIns="69325" rIns="92450" bIns="1040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how high school curriculum in mathematics aligns with postsecondary expectations</a:t>
            </a:r>
            <a:endParaRPr sz="1600" b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</a:pPr>
            <a:endParaRPr sz="16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295714" y="1899925"/>
            <a:ext cx="2609510" cy="518400"/>
          </a:xfrm>
          <a:custGeom>
            <a:avLst/>
            <a:gdLst/>
            <a:ahLst/>
            <a:cxnLst/>
            <a:rect l="l" t="t" r="r" b="b"/>
            <a:pathLst>
              <a:path w="2609510" h="518400" extrusionOk="0">
                <a:moveTo>
                  <a:pt x="0" y="0"/>
                </a:moveTo>
                <a:lnTo>
                  <a:pt x="2609510" y="0"/>
                </a:lnTo>
                <a:lnTo>
                  <a:pt x="2609510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>
            <a:noFill/>
          </a:ln>
        </p:spPr>
        <p:txBody>
          <a:bodyPr spcFirstLastPara="1" wrap="square" lIns="92450" tIns="52825" rIns="92450" bIns="528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FCS Mathematics Sequences</a:t>
            </a:r>
            <a:endParaRPr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3295714" y="2524507"/>
            <a:ext cx="2609510" cy="1515441"/>
          </a:xfrm>
          <a:custGeom>
            <a:avLst/>
            <a:gdLst/>
            <a:ahLst/>
            <a:cxnLst/>
            <a:rect l="l" t="t" r="r" b="b"/>
            <a:pathLst>
              <a:path w="2609510" h="3674868" extrusionOk="0">
                <a:moveTo>
                  <a:pt x="0" y="0"/>
                </a:moveTo>
                <a:lnTo>
                  <a:pt x="2609510" y="0"/>
                </a:lnTo>
                <a:lnTo>
                  <a:pt x="2609510" y="3674868"/>
                </a:lnTo>
                <a:lnTo>
                  <a:pt x="0" y="3674868"/>
                </a:lnTo>
                <a:lnTo>
                  <a:pt x="0" y="0"/>
                </a:lnTo>
                <a:close/>
              </a:path>
            </a:pathLst>
          </a:custGeom>
          <a:solidFill>
            <a:srgbClr val="CFDEEF">
              <a:alpha val="89803"/>
            </a:srgbClr>
          </a:solidFill>
          <a:ln w="12700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325" tIns="69325" rIns="92450" bIns="1040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 multiple pathways for students to enter based on programs of study as well as the  re-design of course structures to maximize support for students</a:t>
            </a:r>
            <a:endParaRPr sz="1600" b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6270556" y="1899925"/>
            <a:ext cx="2609510" cy="518400"/>
          </a:xfrm>
          <a:custGeom>
            <a:avLst/>
            <a:gdLst/>
            <a:ahLst/>
            <a:cxnLst/>
            <a:rect l="l" t="t" r="r" b="b"/>
            <a:pathLst>
              <a:path w="2609510" h="518400" extrusionOk="0">
                <a:moveTo>
                  <a:pt x="0" y="0"/>
                </a:moveTo>
                <a:lnTo>
                  <a:pt x="2609510" y="0"/>
                </a:lnTo>
                <a:lnTo>
                  <a:pt x="2609510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>
            <a:noFill/>
          </a:ln>
        </p:spPr>
        <p:txBody>
          <a:bodyPr spcFirstLastPara="1" wrap="square" lIns="92450" tIns="52825" rIns="92450" bIns="528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FCS to University Alignment</a:t>
            </a:r>
            <a:endParaRPr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6270556" y="2524507"/>
            <a:ext cx="2609510" cy="1515441"/>
          </a:xfrm>
          <a:custGeom>
            <a:avLst/>
            <a:gdLst/>
            <a:ahLst/>
            <a:cxnLst/>
            <a:rect l="l" t="t" r="r" b="b"/>
            <a:pathLst>
              <a:path w="2609510" h="3674868" extrusionOk="0">
                <a:moveTo>
                  <a:pt x="0" y="0"/>
                </a:moveTo>
                <a:lnTo>
                  <a:pt x="2609510" y="0"/>
                </a:lnTo>
                <a:lnTo>
                  <a:pt x="2609510" y="3674868"/>
                </a:lnTo>
                <a:lnTo>
                  <a:pt x="0" y="3674868"/>
                </a:lnTo>
                <a:lnTo>
                  <a:pt x="0" y="0"/>
                </a:lnTo>
                <a:close/>
              </a:path>
            </a:pathLst>
          </a:custGeom>
          <a:solidFill>
            <a:srgbClr val="CFDEEF">
              <a:alpha val="89803"/>
            </a:srgbClr>
          </a:solidFill>
          <a:ln w="12700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325" tIns="69325" rIns="92450" bIns="1040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 how FCS curriculum in mathematics aligns with university expectations, particularly for students in transfer programs</a:t>
            </a:r>
            <a:endParaRPr sz="1600" b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1"/>
          </p:nvPr>
        </p:nvSpPr>
        <p:spPr>
          <a:xfrm>
            <a:off x="587461" y="4451840"/>
            <a:ext cx="7886700" cy="210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A6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~30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faculty and administrators per workgroup representing K-12, Florida College System and State University System</a:t>
            </a:r>
            <a:endParaRPr sz="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A6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~40 members at-large who will engage through newsletters and webinars and submit feedback in the collection of evidence-based practices and policy recommendations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1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339039" y="264058"/>
            <a:ext cx="78867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334B5E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endParaRPr sz="3200" b="1" i="0" u="none" strike="noStrike" cap="none" dirty="0">
              <a:solidFill>
                <a:srgbClr val="334B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650074" y="2529311"/>
            <a:ext cx="1193041" cy="3771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Administer survey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key challenges &amp; synthesize findings</a:t>
            </a:r>
            <a:endParaRPr sz="1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650075" y="1686397"/>
            <a:ext cx="1193040" cy="842914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Defining the Challenges</a:t>
            </a:r>
            <a:endParaRPr sz="12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1963343" y="3075458"/>
            <a:ext cx="1193041" cy="32225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Prioritize the challenges and assign members to huddles—smaller working groups</a:t>
            </a:r>
            <a:endParaRPr sz="1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1960917" y="1683222"/>
            <a:ext cx="1194949" cy="842914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Prioritizing the Challenges</a:t>
            </a:r>
            <a:endParaRPr sz="12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3273668" y="3075458"/>
            <a:ext cx="1193041" cy="32225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Identify factors contributing to challenges, evidence &amp; drivers or root causes</a:t>
            </a:r>
            <a:endParaRPr sz="1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3273669" y="1683222"/>
            <a:ext cx="1193040" cy="842914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Gathering Information</a:t>
            </a:r>
            <a:endParaRPr sz="12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5894309" y="3075458"/>
            <a:ext cx="1193041" cy="32225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Propose and prioritize formal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recommendations </a:t>
            </a:r>
            <a:endParaRPr sz="1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5894310" y="1683222"/>
            <a:ext cx="1193043" cy="842914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Prioritizing Solutions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654835" y="2529311"/>
            <a:ext cx="1187394" cy="549323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D8E2F3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Milestone 1</a:t>
            </a:r>
            <a:endParaRPr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endParaRPr sz="1100" i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1960918" y="2526136"/>
            <a:ext cx="1194947" cy="549323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D8E2F3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Milestone 2</a:t>
            </a:r>
            <a:endParaRPr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endParaRPr sz="1100" i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3273666" y="2529310"/>
            <a:ext cx="1193042" cy="549323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D8E2F3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Milestone 3</a:t>
            </a:r>
            <a:endParaRPr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endParaRPr sz="1100" i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5896654" y="2526135"/>
            <a:ext cx="1191199" cy="549323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D8E2F3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Milestone 5</a:t>
            </a:r>
            <a:endParaRPr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endParaRPr sz="1100" i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4583990" y="3075458"/>
            <a:ext cx="1193041" cy="32225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Brainstorm &amp; evaluate potential solutions to the challenges previously identified</a:t>
            </a:r>
            <a:endParaRPr sz="1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4583991" y="1683222"/>
            <a:ext cx="1193040" cy="842914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Linking Challenges &amp; Solutions </a:t>
            </a:r>
            <a:endParaRPr sz="12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4583988" y="2526136"/>
            <a:ext cx="1193042" cy="549323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D8E2F3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Milestone 4</a:t>
            </a:r>
            <a:endParaRPr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endParaRPr sz="1100" i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7204628" y="3075458"/>
            <a:ext cx="1193041" cy="32225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Identify policy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recommen-dations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and evidence-based  practices </a:t>
            </a:r>
            <a:endParaRPr dirty="0">
              <a:solidFill>
                <a:prstClr val="black"/>
              </a:solidFill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7204629" y="1683222"/>
            <a:ext cx="1193043" cy="842914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334B5E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sz="9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7206973" y="2526135"/>
            <a:ext cx="1191199" cy="549323"/>
          </a:xfrm>
          <a:custGeom>
            <a:avLst/>
            <a:gdLst/>
            <a:ahLst/>
            <a:cxnLst/>
            <a:rect l="l" t="t" r="r" b="b"/>
            <a:pathLst>
              <a:path w="2030015" h="1218009" extrusionOk="0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D8E2F3"/>
          </a:solidFill>
          <a:ln w="12700" cap="flat" cmpd="sng">
            <a:solidFill>
              <a:srgbClr val="334B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01925" tIns="201925" rIns="201925" bIns="2019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Milestone 6</a:t>
            </a:r>
            <a:endParaRPr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May 2019</a:t>
            </a:r>
            <a:endParaRPr sz="1100" i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7145988" y="1769004"/>
            <a:ext cx="131031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1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olicy Recommendations &amp; Evidence-Based Practices</a:t>
            </a:r>
            <a:endParaRPr sz="11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3706728" y="-1100276"/>
            <a:ext cx="343245" cy="516343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9547" y="968712"/>
            <a:ext cx="165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Milestone Progress</a:t>
            </a:r>
          </a:p>
        </p:txBody>
      </p:sp>
    </p:spTree>
    <p:extLst>
      <p:ext uri="{BB962C8B-B14F-4D97-AF65-F5344CB8AC3E}">
        <p14:creationId xmlns:p14="http://schemas.microsoft.com/office/powerpoint/2010/main" val="903633901"/>
      </p:ext>
    </p:extLst>
  </p:cSld>
  <p:clrMapOvr>
    <a:masterClrMapping/>
  </p:clrMapOvr>
</p:sld>
</file>

<file path=ppt/theme/theme1.xml><?xml version="1.0" encoding="utf-8"?>
<a:theme xmlns:a="http://schemas.openxmlformats.org/drawingml/2006/main" name="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2.xml><?xml version="1.0" encoding="utf-8"?>
<a:theme xmlns:a="http://schemas.openxmlformats.org/drawingml/2006/main" name="3_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3.xml><?xml version="1.0" encoding="utf-8"?>
<a:theme xmlns:a="http://schemas.openxmlformats.org/drawingml/2006/main" name="4_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4.xml><?xml version="1.0" encoding="utf-8"?>
<a:theme xmlns:a="http://schemas.openxmlformats.org/drawingml/2006/main" name="1_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9E23A80A7D444B9E59CF5CCFED13F" ma:contentTypeVersion="0" ma:contentTypeDescription="Create a new document." ma:contentTypeScope="" ma:versionID="c99bd74755515ad6017e14daa878c6b7">
  <xsd:schema xmlns:xsd="http://www.w3.org/2001/XMLSchema" xmlns:xs="http://www.w3.org/2001/XMLSchema" xmlns:p="http://schemas.microsoft.com/office/2006/metadata/properties" xmlns:ns2="1c375291-bfca-42fa-8c4a-5ccc0a7430f4" targetNamespace="http://schemas.microsoft.com/office/2006/metadata/properties" ma:root="true" ma:fieldsID="bd1e8fb3b08bff3425a49f94c7fa242d" ns2:_="">
    <xsd:import namespace="1c375291-bfca-42fa-8c4a-5ccc0a7430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5291-bfca-42fa-8c4a-5ccc0a7430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89FB84-027C-4EC3-859C-93EB5CFAB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75291-bfca-42fa-8c4a-5ccc0a743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189C3-F84D-4F71-83BC-798CDC040E48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1c375291-bfca-42fa-8c4a-5ccc0a7430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FDOE_PPT_template_Standard</Template>
  <TotalTime>6026</TotalTime>
  <Words>1790</Words>
  <Application>Microsoft Office PowerPoint</Application>
  <PresentationFormat>On-screen Show (4:3)</PresentationFormat>
  <Paragraphs>305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Arial Black</vt:lpstr>
      <vt:lpstr>Brush Script MT</vt:lpstr>
      <vt:lpstr>Calibri</vt:lpstr>
      <vt:lpstr>Euphemia</vt:lpstr>
      <vt:lpstr>Open Sans</vt:lpstr>
      <vt:lpstr>Open Sans Light</vt:lpstr>
      <vt:lpstr>Times New Roman</vt:lpstr>
      <vt:lpstr>FDOE_PPT_template_Standard</vt:lpstr>
      <vt:lpstr>3_FDOE_PPT_template_Standard</vt:lpstr>
      <vt:lpstr>4_FDOE_PPT_template_Standard</vt:lpstr>
      <vt:lpstr>1_FDOE_PPT_template_Standard</vt:lpstr>
      <vt:lpstr>Default Design</vt:lpstr>
      <vt:lpstr>1_Math 16x9</vt:lpstr>
      <vt:lpstr>Office Theme</vt:lpstr>
      <vt:lpstr>Success in Mathematics Pathways Re-Design: Lessons from the Florida College System</vt:lpstr>
      <vt:lpstr>Florida Student Success Center</vt:lpstr>
      <vt:lpstr>Florida Student Success Center’s Role and Vision</vt:lpstr>
      <vt:lpstr>Pillars of Statewide Student Success Centers</vt:lpstr>
      <vt:lpstr>Florida Mathematics Re-Design</vt:lpstr>
      <vt:lpstr>Mathematics Re-Design</vt:lpstr>
      <vt:lpstr>Florida Mathematics Re-Design</vt:lpstr>
      <vt:lpstr>Mathematics Workgroups</vt:lpstr>
      <vt:lpstr>Milestones</vt:lpstr>
      <vt:lpstr>Huddles – Defining the Challenges</vt:lpstr>
      <vt:lpstr>Recommendations</vt:lpstr>
      <vt:lpstr>FCS Math Sequences – (Draft) Samples</vt:lpstr>
      <vt:lpstr>Student Success Center  Website </vt:lpstr>
      <vt:lpstr>Panel Discussion</vt:lpstr>
      <vt:lpstr>Success in Mathematics Pathways Re-Design: Lessons from the Florida College System</vt:lpstr>
      <vt:lpstr>PowerPoint Presentation</vt:lpstr>
      <vt:lpstr>Non-STEM Pathway Results</vt:lpstr>
      <vt:lpstr>STEM Pathway Results</vt:lpstr>
      <vt:lpstr>STEM Pathway Results</vt:lpstr>
      <vt:lpstr>What’s The Next Step?</vt:lpstr>
      <vt:lpstr>Success in Mathematics Pathways Re-Design: Lessons from the Florida College System</vt:lpstr>
      <vt:lpstr>St. Petersburg College Expanded Math Pathways </vt:lpstr>
      <vt:lpstr>Streamlined, Accelerated Dev. Math</vt:lpstr>
      <vt:lpstr>The Road Ahead: Revised Math Pathways</vt:lpstr>
      <vt:lpstr>Success in Mathematics Pathways Re-Design: Lessons from the Florida College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 Discussion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Penik, Megan</dc:creator>
  <cp:lastModifiedBy>Long, Angela</cp:lastModifiedBy>
  <cp:revision>70</cp:revision>
  <dcterms:created xsi:type="dcterms:W3CDTF">2015-06-03T15:39:07Z</dcterms:created>
  <dcterms:modified xsi:type="dcterms:W3CDTF">2019-04-03T20:33:07Z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917e4c49-9b6b-485f-9f91-2b7b643feae2</vt:lpwstr>
  </property>
  <property fmtid="{D5CDD505-2E9C-101B-9397-08002B2CF9AE}" pid="3" name="ContentTypeId">
    <vt:lpwstr>0x0101001D49E23A80A7D444B9E59CF5CCFED13F</vt:lpwstr>
  </property>
  <property fmtid="{D5CDD505-2E9C-101B-9397-08002B2CF9AE}" pid="4" name="_dlc_DocId">
    <vt:lpwstr>372YA7RW7CNW-1147-385</vt:lpwstr>
  </property>
  <property fmtid="{D5CDD505-2E9C-101B-9397-08002B2CF9AE}" pid="5" name="_dlc_DocIdUrl">
    <vt:lpwstr>https://mybfk.battelleforkids.org/projects/FDOE/_layouts/DocIdRedir.aspx?ID=372YA7RW7CNW-1147-385, 372YA7RW7CNW-1147-385</vt:lpwstr>
  </property>
</Properties>
</file>