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745" r:id="rId4"/>
    <p:sldMasterId id="2147483802" r:id="rId5"/>
    <p:sldMasterId id="2147483850" r:id="rId6"/>
    <p:sldMasterId id="2147483862" r:id="rId7"/>
  </p:sldMasterIdLst>
  <p:notesMasterIdLst>
    <p:notesMasterId r:id="rId41"/>
  </p:notesMasterIdLst>
  <p:handoutMasterIdLst>
    <p:handoutMasterId r:id="rId42"/>
  </p:handoutMasterIdLst>
  <p:sldIdLst>
    <p:sldId id="283" r:id="rId8"/>
    <p:sldId id="369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361" r:id="rId39"/>
    <p:sldId id="280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240"/>
    <a:srgbClr val="334B5E"/>
    <a:srgbClr val="9CB63C"/>
    <a:srgbClr val="EAEAEA"/>
    <a:srgbClr val="CD9D2C"/>
    <a:srgbClr val="00689B"/>
    <a:srgbClr val="262A63"/>
    <a:srgbClr val="00A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2635" autoAdjust="0"/>
  </p:normalViewPr>
  <p:slideViewPr>
    <p:cSldViewPr snapToGrid="0">
      <p:cViewPr varScale="1">
        <p:scale>
          <a:sx n="108" d="100"/>
          <a:sy n="108" d="100"/>
        </p:scale>
        <p:origin x="20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B31A2-0633-4286-8834-8977143677AC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7481F-B6A8-4764-947C-430DD937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93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E60B-BCE4-4D88-9FC1-C41C70393E4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E6B2A-68DB-41E6-9B97-18CF5D79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FE453-08B0-456D-B480-88BA8637D8E4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0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878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FE453-08B0-456D-B480-88BA8637D8E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8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B3C99-F713-4E7B-95BA-596F6F9F13C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67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B3C99-F713-4E7B-95BA-596F6F9F13C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99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B3C99-F713-4E7B-95BA-596F6F9F13C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5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B3C99-F713-4E7B-95BA-596F6F9F13C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00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B3C99-F713-4E7B-95BA-596F6F9F13C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00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FE453-08B0-456D-B480-88BA8637D8E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8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ducationFL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s://www.facebook.com/EducationFL" TargetMode="Externa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ducationFL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hyperlink" Target="https://www.facebook.com/EducationFL" TargetMode="Externa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ducationFL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hyperlink" Target="https://www.facebook.com/EducationFL" TargetMode="Externa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2557463" y="5462588"/>
            <a:ext cx="4029075" cy="1081087"/>
            <a:chOff x="2652642" y="5417601"/>
            <a:chExt cx="4028469" cy="1082293"/>
          </a:xfrm>
        </p:grpSpPr>
        <p:pic>
          <p:nvPicPr>
            <p:cNvPr id="10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188" y="5560247"/>
              <a:ext cx="1263923" cy="939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642" y="5417601"/>
              <a:ext cx="1082293" cy="108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377" y="5606480"/>
              <a:ext cx="1029369" cy="893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35363" y="4944147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27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38275" y="3344863"/>
            <a:ext cx="6267450" cy="1076325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23"/>
          <p:cNvSpPr txBox="1">
            <a:spLocks noChangeArrowheads="1"/>
          </p:cNvSpPr>
          <p:nvPr userDrawn="1"/>
        </p:nvSpPr>
        <p:spPr bwMode="auto">
          <a:xfrm>
            <a:off x="1450975" y="3556000"/>
            <a:ext cx="6242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 smtClean="0">
                <a:solidFill>
                  <a:prstClr val="white"/>
                </a:solidFill>
              </a:rPr>
              <a:t>www.floridacollegesystem.com</a:t>
            </a:r>
            <a:endParaRPr lang="en-US" altLang="en-US" sz="3200" b="1" dirty="0" smtClean="0">
              <a:solidFill>
                <a:prstClr val="white"/>
              </a:solidFill>
            </a:endParaRPr>
          </a:p>
        </p:txBody>
      </p:sp>
      <p:pic>
        <p:nvPicPr>
          <p:cNvPr id="11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76238"/>
            <a:ext cx="34099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935289" y="5942012"/>
            <a:ext cx="1273422" cy="395288"/>
            <a:chOff x="4159250" y="5942012"/>
            <a:chExt cx="1273422" cy="395288"/>
          </a:xfrm>
        </p:grpSpPr>
        <p:grpSp>
          <p:nvGrpSpPr>
            <p:cNvPr id="7" name="Group 18"/>
            <p:cNvGrpSpPr>
              <a:grpSpLocks/>
            </p:cNvGrpSpPr>
            <p:nvPr userDrawn="1"/>
          </p:nvGrpSpPr>
          <p:grpSpPr bwMode="auto">
            <a:xfrm>
              <a:off x="4159250" y="5942013"/>
              <a:ext cx="825500" cy="395287"/>
              <a:chOff x="3718117" y="5713390"/>
              <a:chExt cx="826348" cy="525628"/>
            </a:xfrm>
          </p:grpSpPr>
          <p:pic>
            <p:nvPicPr>
              <p:cNvPr id="8" name="Picture 19">
                <a:hlinkClick r:id="rId3"/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7636" y="5713390"/>
                <a:ext cx="386829" cy="5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0">
                <a:hlinkClick r:id="rId5"/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8117" y="5713390"/>
                <a:ext cx="386829" cy="5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385" y="5942012"/>
              <a:ext cx="395287" cy="395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31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90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4/3/2019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1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4"/>
          </p:nvPr>
        </p:nvSpPr>
        <p:spPr>
          <a:xfrm>
            <a:off x="3535363" y="4944147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20649" y="5461851"/>
            <a:ext cx="5116965" cy="1081087"/>
            <a:chOff x="1920649" y="5461851"/>
            <a:chExt cx="5116965" cy="1081087"/>
          </a:xfrm>
        </p:grpSpPr>
        <p:pic>
          <p:nvPicPr>
            <p:cNvPr id="10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611" y="5604338"/>
              <a:ext cx="1264113" cy="9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649" y="5461851"/>
              <a:ext cx="1082456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596" y="5650520"/>
              <a:ext cx="1029524" cy="89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196" y="5604338"/>
              <a:ext cx="892418" cy="892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94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590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60350"/>
            <a:ext cx="26987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287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38275" y="3344863"/>
            <a:ext cx="6267450" cy="1076325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23"/>
          <p:cNvSpPr txBox="1">
            <a:spLocks noChangeArrowheads="1"/>
          </p:cNvSpPr>
          <p:nvPr userDrawn="1"/>
        </p:nvSpPr>
        <p:spPr bwMode="auto">
          <a:xfrm>
            <a:off x="1450975" y="3556000"/>
            <a:ext cx="6242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 smtClean="0">
                <a:solidFill>
                  <a:prstClr val="white"/>
                </a:solidFill>
              </a:rPr>
              <a:t>www.floridacollegesystem.com</a:t>
            </a:r>
            <a:endParaRPr lang="en-US" altLang="en-US" sz="3200" b="1" dirty="0" smtClean="0">
              <a:solidFill>
                <a:prstClr val="white"/>
              </a:solidFill>
            </a:endParaRPr>
          </a:p>
        </p:txBody>
      </p:sp>
      <p:pic>
        <p:nvPicPr>
          <p:cNvPr id="11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76238"/>
            <a:ext cx="34099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935289" y="5942012"/>
            <a:ext cx="1273422" cy="395288"/>
            <a:chOff x="4159250" y="5942012"/>
            <a:chExt cx="1273422" cy="395288"/>
          </a:xfrm>
        </p:grpSpPr>
        <p:grpSp>
          <p:nvGrpSpPr>
            <p:cNvPr id="7" name="Group 18"/>
            <p:cNvGrpSpPr>
              <a:grpSpLocks/>
            </p:cNvGrpSpPr>
            <p:nvPr userDrawn="1"/>
          </p:nvGrpSpPr>
          <p:grpSpPr bwMode="auto">
            <a:xfrm>
              <a:off x="4159250" y="5942013"/>
              <a:ext cx="825500" cy="395287"/>
              <a:chOff x="3718117" y="5713390"/>
              <a:chExt cx="826348" cy="525628"/>
            </a:xfrm>
          </p:grpSpPr>
          <p:pic>
            <p:nvPicPr>
              <p:cNvPr id="8" name="Picture 19">
                <a:hlinkClick r:id="rId3"/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7636" y="5713390"/>
                <a:ext cx="386829" cy="5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0">
                <a:hlinkClick r:id="rId5"/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8117" y="5713390"/>
                <a:ext cx="386829" cy="5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385" y="5942012"/>
              <a:ext cx="395287" cy="395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6709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45700" rIns="91425" bIns="4570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/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228600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prstClr val="black"/>
                </a:solidFill>
              </a:rPr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1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5957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334B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262A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28650" y="1906348"/>
            <a:ext cx="7886700" cy="435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A6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89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88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D9D2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8448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849969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17272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5938-3808-4BEB-B763-08F588CA3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FC4-4246-4CB3-9FB2-FAD72C4CA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76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5938-3808-4BEB-B763-08F588CA3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FC4-4246-4CB3-9FB2-FAD72C4CA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46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5938-3808-4BEB-B763-08F588CA3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FC4-4246-4CB3-9FB2-FAD72C4CA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7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5938-3808-4BEB-B763-08F588CA3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FC4-4246-4CB3-9FB2-FAD72C4CA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38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5938-3808-4BEB-B763-08F588CA3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FC4-4246-4CB3-9FB2-FAD72C4CA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48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5938-3808-4BEB-B763-08F588CA3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FC4-4246-4CB3-9FB2-FAD72C4CA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01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5938-3808-4BEB-B763-08F588CA3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FC4-4246-4CB3-9FB2-FAD72C4CA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87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5938-3808-4BEB-B763-08F588CA3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FC4-4246-4CB3-9FB2-FAD72C4CA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4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60350"/>
            <a:ext cx="26987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40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5938-3808-4BEB-B763-08F588CA3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FC4-4246-4CB3-9FB2-FAD72C4CA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03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5938-3808-4BEB-B763-08F588CA3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FC4-4246-4CB3-9FB2-FAD72C4CA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29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5938-3808-4BEB-B763-08F588CA32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1FC4-4246-4CB3-9FB2-FAD72C4CA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75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43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28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04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68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75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84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6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438275" y="3344863"/>
            <a:ext cx="6267450" cy="1076325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23"/>
          <p:cNvSpPr txBox="1">
            <a:spLocks noChangeArrowheads="1"/>
          </p:cNvSpPr>
          <p:nvPr userDrawn="1"/>
        </p:nvSpPr>
        <p:spPr bwMode="auto">
          <a:xfrm>
            <a:off x="1450975" y="3556000"/>
            <a:ext cx="6242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>www.floridacollegesystem.com</a:t>
            </a:r>
            <a:endParaRPr lang="en-US" altLang="en-US" sz="3200" b="1" dirty="0" smtClean="0">
              <a:solidFill>
                <a:schemeClr val="bg1"/>
              </a:solidFill>
            </a:endParaRPr>
          </a:p>
        </p:txBody>
      </p:sp>
      <p:pic>
        <p:nvPicPr>
          <p:cNvPr id="11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76238"/>
            <a:ext cx="34099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935289" y="5942012"/>
            <a:ext cx="1273422" cy="395288"/>
            <a:chOff x="4159250" y="5942012"/>
            <a:chExt cx="1273422" cy="395288"/>
          </a:xfrm>
        </p:grpSpPr>
        <p:grpSp>
          <p:nvGrpSpPr>
            <p:cNvPr id="7" name="Group 18"/>
            <p:cNvGrpSpPr>
              <a:grpSpLocks/>
            </p:cNvGrpSpPr>
            <p:nvPr userDrawn="1"/>
          </p:nvGrpSpPr>
          <p:grpSpPr bwMode="auto">
            <a:xfrm>
              <a:off x="4159250" y="5942013"/>
              <a:ext cx="825500" cy="395287"/>
              <a:chOff x="3718117" y="5713390"/>
              <a:chExt cx="826348" cy="525628"/>
            </a:xfrm>
          </p:grpSpPr>
          <p:pic>
            <p:nvPicPr>
              <p:cNvPr id="8" name="Picture 19">
                <a:hlinkClick r:id="rId3"/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7636" y="5713390"/>
                <a:ext cx="386829" cy="5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0">
                <a:hlinkClick r:id="rId5"/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8117" y="5713390"/>
                <a:ext cx="386829" cy="525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385" y="5942012"/>
              <a:ext cx="395287" cy="395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113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71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91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86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69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5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15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5285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71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384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93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42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5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4"/>
          </p:nvPr>
        </p:nvSpPr>
        <p:spPr>
          <a:xfrm>
            <a:off x="3535363" y="4944147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20649" y="5461851"/>
            <a:ext cx="5116965" cy="1081087"/>
            <a:chOff x="1920649" y="5461851"/>
            <a:chExt cx="5116965" cy="1081087"/>
          </a:xfrm>
        </p:grpSpPr>
        <p:pic>
          <p:nvPicPr>
            <p:cNvPr id="10" name="Picture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611" y="5604338"/>
              <a:ext cx="1264113" cy="9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649" y="5461851"/>
              <a:ext cx="1082456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596" y="5650520"/>
              <a:ext cx="1029524" cy="89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196" y="5604338"/>
              <a:ext cx="892418" cy="892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617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1348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9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3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334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60350"/>
            <a:ext cx="26987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55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oridacollegesystem.com/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.xml"/><Relationship Id="rId10" Type="http://schemas.openxmlformats.org/officeDocument/2006/relationships/hyperlink" Target="http://www.floridacollegesystem.com/" TargetMode="Externa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hyperlink" Target="http://www.floridacollegesystem.com/" TargetMode="Externa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906588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8650" y="6400800"/>
            <a:ext cx="7886700" cy="38735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  <a:hlinkClick r:id="rId6"/>
              </a:rPr>
              <a:t>www.floridacollegesystem.com</a:t>
            </a: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6711950"/>
            <a:ext cx="3217863" cy="0"/>
          </a:xfrm>
          <a:prstGeom prst="line">
            <a:avLst/>
          </a:prstGeom>
          <a:ln w="15875">
            <a:solidFill>
              <a:srgbClr val="87B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0" y="442913"/>
            <a:ext cx="3657600" cy="0"/>
          </a:xfrm>
          <a:prstGeom prst="line">
            <a:avLst/>
          </a:prstGeom>
          <a:ln w="63500">
            <a:solidFill>
              <a:srgbClr val="33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86400" y="442913"/>
            <a:ext cx="3657600" cy="0"/>
          </a:xfrm>
          <a:prstGeom prst="line">
            <a:avLst/>
          </a:prstGeom>
          <a:ln w="63500">
            <a:solidFill>
              <a:srgbClr val="33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953125" y="6711950"/>
            <a:ext cx="3190875" cy="0"/>
          </a:xfrm>
          <a:prstGeom prst="line">
            <a:avLst/>
          </a:prstGeom>
          <a:ln w="15875">
            <a:solidFill>
              <a:srgbClr val="87B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8628063" y="6324600"/>
            <a:ext cx="479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0283813E-A32E-4E05-9E85-FC650DBF6F60}" type="slidenum">
              <a:rPr lang="en-US" altLang="en-US" sz="1600" smtClean="0">
                <a:solidFill>
                  <a:srgbClr val="7F7F7F"/>
                </a:solidFill>
              </a:rPr>
              <a:pPr eaLnBrk="1" hangingPunct="1">
                <a:defRPr/>
              </a:pPr>
              <a:t>‹#›</a:t>
            </a:fld>
            <a:endParaRPr lang="en-US" altLang="en-US" sz="1600" smtClean="0">
              <a:solidFill>
                <a:srgbClr val="7F7F7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0"/>
            <a:ext cx="13017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1" r:id="rId2"/>
    <p:sldLayoutId id="2147483724" r:id="rId3"/>
    <p:sldLayoutId id="2147483730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334B5E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panose="020B0604020202020204" pitchFamily="34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906588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8650" y="6400800"/>
            <a:ext cx="7886700" cy="38735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  <a:hlinkClick r:id="rId10"/>
              </a:rPr>
              <a:t>www.floridacollegesystem.com</a:t>
            </a: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6711950"/>
            <a:ext cx="3217863" cy="0"/>
          </a:xfrm>
          <a:prstGeom prst="line">
            <a:avLst/>
          </a:prstGeom>
          <a:ln w="15875">
            <a:solidFill>
              <a:srgbClr val="87B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0" y="442913"/>
            <a:ext cx="3657600" cy="0"/>
          </a:xfrm>
          <a:prstGeom prst="line">
            <a:avLst/>
          </a:prstGeom>
          <a:ln w="63500">
            <a:solidFill>
              <a:srgbClr val="33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86400" y="442913"/>
            <a:ext cx="3657600" cy="0"/>
          </a:xfrm>
          <a:prstGeom prst="line">
            <a:avLst/>
          </a:prstGeom>
          <a:ln w="63500">
            <a:solidFill>
              <a:srgbClr val="33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953125" y="6711950"/>
            <a:ext cx="3190875" cy="0"/>
          </a:xfrm>
          <a:prstGeom prst="line">
            <a:avLst/>
          </a:prstGeom>
          <a:ln w="15875">
            <a:solidFill>
              <a:srgbClr val="87B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8628063" y="6324600"/>
            <a:ext cx="479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0283813E-A32E-4E05-9E85-FC650DBF6F60}" type="slidenum">
              <a:rPr lang="en-US" altLang="en-US" sz="1600" smtClean="0">
                <a:solidFill>
                  <a:srgbClr val="7F7F7F"/>
                </a:solidFill>
              </a:rPr>
              <a:pPr eaLnBrk="1" hangingPunct="1">
                <a:defRPr/>
              </a:pPr>
              <a:t>‹#›</a:t>
            </a:fld>
            <a:endParaRPr lang="en-US" altLang="en-US" sz="1600" smtClean="0">
              <a:solidFill>
                <a:srgbClr val="7F7F7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0"/>
            <a:ext cx="13017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57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334B5E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panose="020B0604020202020204" pitchFamily="34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906588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8650" y="6400800"/>
            <a:ext cx="7886700" cy="38735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  <a:hlinkClick r:id="rId11"/>
              </a:rPr>
              <a:t>www.floridacollegesystem.com</a:t>
            </a: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6711950"/>
            <a:ext cx="3217863" cy="0"/>
          </a:xfrm>
          <a:prstGeom prst="line">
            <a:avLst/>
          </a:prstGeom>
          <a:ln w="15875">
            <a:solidFill>
              <a:srgbClr val="87B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0" y="442913"/>
            <a:ext cx="3657600" cy="0"/>
          </a:xfrm>
          <a:prstGeom prst="line">
            <a:avLst/>
          </a:prstGeom>
          <a:ln w="63500">
            <a:solidFill>
              <a:srgbClr val="33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86400" y="442913"/>
            <a:ext cx="3657600" cy="0"/>
          </a:xfrm>
          <a:prstGeom prst="line">
            <a:avLst/>
          </a:prstGeom>
          <a:ln w="63500">
            <a:solidFill>
              <a:srgbClr val="334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953125" y="6711950"/>
            <a:ext cx="3190875" cy="0"/>
          </a:xfrm>
          <a:prstGeom prst="line">
            <a:avLst/>
          </a:prstGeom>
          <a:ln w="15875">
            <a:solidFill>
              <a:srgbClr val="87B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8628063" y="6324600"/>
            <a:ext cx="479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0283813E-A32E-4E05-9E85-FC650DBF6F60}" type="slidenum">
              <a:rPr lang="en-US" altLang="en-US" sz="1600" smtClean="0">
                <a:solidFill>
                  <a:srgbClr val="7F7F7F"/>
                </a:solidFill>
              </a:rPr>
              <a:pPr eaLnBrk="1" hangingPunct="1">
                <a:defRPr/>
              </a:pPr>
              <a:t>‹#›</a:t>
            </a:fld>
            <a:endParaRPr lang="en-US" altLang="en-US" sz="1600" smtClean="0">
              <a:solidFill>
                <a:srgbClr val="7F7F7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0"/>
            <a:ext cx="13017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4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334B5E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panose="020B0604020202020204" pitchFamily="34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6515938-3808-4BEB-B763-08F588CA32F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2611FC4-4246-4CB3-9FB2-FAD72C4CA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51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837A243-2186-41E3-86CD-2C2EB2EB7CC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entury Gothic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entury Gothic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entury Gothic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AB1CB1A-08D1-4AA6-997B-188E39F5C37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entury Gothic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126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.ebscohost.com/login.aspx" TargetMode="Externa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412750" y="3307319"/>
            <a:ext cx="8318500" cy="9794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150" dirty="0" smtClean="0"/>
              <a:t>Best Practice Programs in Developmental and Gateway Writing Courses</a:t>
            </a:r>
            <a:endParaRPr altLang="en-US" sz="315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4286806"/>
            <a:ext cx="8839200" cy="93757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AFC </a:t>
            </a:r>
            <a:r>
              <a:rPr lang="en-US" sz="2400" dirty="0" smtClean="0">
                <a:solidFill>
                  <a:schemeClr val="tx1"/>
                </a:solidFill>
              </a:rPr>
              <a:t>Teaching and Learning Conference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April 5, 2019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academic support and writing centers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campuses (Daytona Beach, New Smyrna, Deltona,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Flagler/Palm Coast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SH&amp;C offers gateway composition sequence in a variety of course delivery modalities: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face-to-face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online, hybrid, accelerated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16-week.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 (founded in 2010) staffed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professional writing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 to support pre-gateway developmental coursework in math, reading and writing.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ASC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writing specialists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 are credentialed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teach developmental reading and/or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2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Studio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orks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Students: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Encourages academic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upport usage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Builds confidence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critical thinking skills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process-oriented and genre based pedagogy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Fosters relationships and community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Daytona State: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Encourages institutional collaboration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Center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 Center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Humanities and Communication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Advising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Revised Two-Semester Composition Sequence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Learning Outcomes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ENC1101: Introduction to Composition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of this course, the student will be able to: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critical thinking and reading skills.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an understanding of the elements of writing processes to various genres.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strategies for composing in different rhetorical situations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ENC1102: Writing with Research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of this course, the student will be able to: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 ideas from a variety of sources.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inquiry-based research into writing processes.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analytic texts that effectively address different rhetorical situations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54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 Data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98214413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304896346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403509839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846778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Success in: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ENC1101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ENC1101&amp;Studio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Studio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2093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 2013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69% 1779/2570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0887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 2014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70% 1940/2771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62% 221/354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71% 254/356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129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 2015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74% 1962/2657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67% 273/409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79% 322/410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8893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 2016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75% 1983/2652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68% 267/390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74% 293/394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9710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 2017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75% 2002/2667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67% 171/256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75% 192/257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3573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 2018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77% 1840/2394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76% 162/214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84% 179/214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0528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163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Reform: Encouraging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45" y="1295400"/>
            <a:ext cx="8229600" cy="3911183"/>
          </a:xfrm>
        </p:spPr>
        <p:txBody>
          <a:bodyPr>
            <a:normAutofit fontScale="77500" lnSpcReduction="20000"/>
          </a:bodyPr>
          <a:lstStyle/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getting into gateway classes more quickly, spending less money to get there, and succeeding at higher rates than they did pre-reform.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who were taking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4-8 hours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Reading and Writing can now take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one-hour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English Studio (ENC0055L) while they are enrolled in Introduction to College Composition (ENC1101).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took the majority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 2 or more semesters to complete ENC1101 pre-reform. Now they’re doing it in one semester.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35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Voices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studio really helped me.  It made me feel as though I had a safe place to go and get positive yet constructive criticism on my writing.”​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the best thing about my studio is that it was small and intimate.  I would suggest that all classes be that way because it forces students to contribute to conversation, socialize, and connect.”​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English Studio for me was great.  I would recommend it to first time college students.  My instructor was very helpful and I learned a lot not only about reading and writing but I also learned some things that you wouldn’t learn in a normal classroom.”​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being out of school for more than thirty years, I was nervous about getting good grades and being able to flow into my classwork.  I do have to work as well, and this class and instructor were very helpful in my transition.”​</a:t>
            </a:r>
          </a:p>
        </p:txBody>
      </p:sp>
    </p:spTree>
    <p:extLst>
      <p:ext uri="{BB962C8B-B14F-4D97-AF65-F5344CB8AC3E}">
        <p14:creationId xmlns:p14="http://schemas.microsoft.com/office/powerpoint/2010/main" val="329918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&amp; Program Management Challenges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1369"/>
            <a:ext cx="8229600" cy="35021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correlations and causes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ENC1101 student success trends.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collaboration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partners (advising, faculty, ASC, and Writing Center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Assessing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opt-in (choice) element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education reform on student success and retention.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7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412750" y="3307319"/>
            <a:ext cx="8318500" cy="9794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150" dirty="0"/>
              <a:t>The </a:t>
            </a:r>
            <a:r>
              <a:rPr lang="en-US" altLang="en-US" sz="3150" dirty="0" smtClean="0"/>
              <a:t>Writing Emporium</a:t>
            </a:r>
            <a:endParaRPr altLang="en-US" sz="315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4286806"/>
            <a:ext cx="8839200" cy="93757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Lake-Sumter State College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Dr. Scott Hopkins, Dean of Arts and Letters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b="1" dirty="0"/>
              <a:t>Best-Practice </a:t>
            </a:r>
            <a:r>
              <a:rPr lang="en-US" sz="3300" b="1" dirty="0"/>
              <a:t>Programs in Developmental and Gateway Writing Courses</a:t>
            </a:r>
            <a:r>
              <a:rPr lang="en-US" sz="3300" dirty="0"/>
              <a:t>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000" dirty="0"/>
              <a:t>Radically Redesigning the ENC 1101 Curriculum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cap="small" dirty="0">
                <a:solidFill>
                  <a:schemeClr val="tx1">
                    <a:lumMod val="95000"/>
                  </a:schemeClr>
                </a:solidFill>
              </a:rPr>
              <a:t>An </a:t>
            </a:r>
            <a:r>
              <a:rPr lang="en-US" sz="1800" cap="small" dirty="0">
                <a:solidFill>
                  <a:schemeClr val="tx1">
                    <a:lumMod val="95000"/>
                  </a:schemeClr>
                </a:solidFill>
              </a:rPr>
              <a:t>Evidence-based </a:t>
            </a:r>
            <a:r>
              <a:rPr lang="en-US" sz="1800" cap="small" dirty="0">
                <a:solidFill>
                  <a:schemeClr val="tx1">
                    <a:lumMod val="95000"/>
                  </a:schemeClr>
                </a:solidFill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3087183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756611"/>
            <a:ext cx="6619243" cy="2683675"/>
          </a:xfrm>
        </p:spPr>
        <p:txBody>
          <a:bodyPr/>
          <a:lstStyle/>
          <a:p>
            <a:r>
              <a:rPr lang="en-US" sz="2400" b="1" dirty="0"/>
              <a:t>Disclaimer* </a:t>
            </a:r>
            <a:br>
              <a:rPr lang="en-US" sz="2400" b="1" dirty="0"/>
            </a:br>
            <a:r>
              <a:rPr lang="en-US" sz="1800" dirty="0"/>
              <a:t>The </a:t>
            </a:r>
            <a:r>
              <a:rPr lang="en-US" sz="1800" dirty="0"/>
              <a:t>contents of this presentation were developed in partnership with a grant from the Department of Education. However, the content does not necessarily represent the policy of the Department of Education, and you should not assume endorsement by the Federal Government</a:t>
            </a:r>
            <a:r>
              <a:rPr lang="en-US" sz="1800" dirty="0"/>
              <a:t>.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421" y="4759123"/>
            <a:ext cx="6619244" cy="645300"/>
          </a:xfrm>
        </p:spPr>
        <p:txBody>
          <a:bodyPr>
            <a:normAutofit/>
          </a:bodyPr>
          <a:lstStyle/>
          <a:p>
            <a:pPr algn="r"/>
            <a:r>
              <a:rPr lang="en-US" sz="1200" cap="none" dirty="0"/>
              <a:t>* Not a real disclaimer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982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4383" y="4604224"/>
            <a:ext cx="3140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Professor </a:t>
            </a:r>
            <a:r>
              <a:rPr lang="en-US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Liz Barnes</a:t>
            </a:r>
            <a:endParaRPr lang="en-US" b="1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cs typeface="Calibri" panose="020F0502020204030204" pitchFamily="34" charset="0"/>
              </a:rPr>
              <a:t>School of Humanities and Communication</a:t>
            </a:r>
            <a:endParaRPr lang="en-US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cs typeface="Calibri" panose="020F0502020204030204" pitchFamily="34" charset="0"/>
              </a:rPr>
              <a:t>Daytona State College</a:t>
            </a: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0781" y="4742723"/>
            <a:ext cx="2659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Dr. </a:t>
            </a:r>
            <a:r>
              <a:rPr lang="en-US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Scott Hopkins</a:t>
            </a:r>
            <a:endParaRPr lang="en-US" b="1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cs typeface="Calibri" panose="020F0502020204030204" pitchFamily="34" charset="0"/>
              </a:rPr>
              <a:t>Dean of Arts and Letters, Lake-Sumter State College</a:t>
            </a:r>
            <a:endParaRPr lang="en-US" dirty="0" smtClean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xmlns="" id="{B12FF088-2D3F-0349-8517-B40EB9A78BF5}"/>
              </a:ext>
            </a:extLst>
          </p:cNvPr>
          <p:cNvSpPr/>
          <p:nvPr/>
        </p:nvSpPr>
        <p:spPr>
          <a:xfrm>
            <a:off x="909791" y="1879597"/>
            <a:ext cx="2719931" cy="2613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B12FF088-2D3F-0349-8517-B40EB9A78BF5}"/>
              </a:ext>
            </a:extLst>
          </p:cNvPr>
          <p:cNvSpPr/>
          <p:nvPr/>
        </p:nvSpPr>
        <p:spPr>
          <a:xfrm>
            <a:off x="5450781" y="1885737"/>
            <a:ext cx="2603157" cy="2718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pic>
        <p:nvPicPr>
          <p:cNvPr id="14" name="Picture 13" descr="C:\Users\angela.long\AppData\Local\Microsoft\Windows\Temporary Internet Files\Content.Outlook\YKWNTAU9\Liz2018-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5"/>
          <a:stretch/>
        </p:blipFill>
        <p:spPr bwMode="auto">
          <a:xfrm>
            <a:off x="1297743" y="2077376"/>
            <a:ext cx="1944025" cy="2112428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5" name="Picture 14" descr="C:\Users\Angela.Long\AppData\Local\Microsoft\Windows\Temporary Internet Files\Content.Outlook\8BL9WTWI\Scott-Hopkins-Headshot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6" t="8512" r="25802" b="24830"/>
          <a:stretch/>
        </p:blipFill>
        <p:spPr bwMode="auto">
          <a:xfrm>
            <a:off x="5791632" y="2201661"/>
            <a:ext cx="1977859" cy="1981297"/>
          </a:xfrm>
          <a:prstGeom prst="flowChartConnec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00" y="70410"/>
            <a:ext cx="2544760" cy="10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</a:t>
            </a:r>
            <a:r>
              <a:rPr lang="en-US" dirty="0"/>
              <a:t>Key Problems in </a:t>
            </a:r>
            <a:r>
              <a:rPr lang="en-US" dirty="0" smtClean="0"/>
              <a:t>ENC1101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endParaRPr lang="en-US" sz="2025" dirty="0"/>
          </a:p>
          <a:p>
            <a:pPr>
              <a:buFont typeface="+mj-lt"/>
              <a:buAutoNum type="arabicPeriod"/>
            </a:pPr>
            <a:r>
              <a:rPr lang="en-US" sz="2025" dirty="0"/>
              <a:t>Information literacy</a:t>
            </a:r>
            <a:endParaRPr lang="en-US" sz="2025" dirty="0"/>
          </a:p>
          <a:p>
            <a:pPr>
              <a:buFont typeface="+mj-lt"/>
              <a:buAutoNum type="arabicPeriod"/>
            </a:pPr>
            <a:r>
              <a:rPr lang="en-US" sz="2025" dirty="0"/>
              <a:t>College-level </a:t>
            </a:r>
            <a:r>
              <a:rPr lang="en-US" sz="2025" dirty="0"/>
              <a:t>writing</a:t>
            </a:r>
          </a:p>
          <a:p>
            <a:pPr>
              <a:buFont typeface="+mj-lt"/>
              <a:buAutoNum type="arabicPeriod"/>
            </a:pPr>
            <a:r>
              <a:rPr lang="en-US" sz="2025" dirty="0"/>
              <a:t>Unprepared</a:t>
            </a:r>
            <a:endParaRPr lang="en-US" sz="2025" dirty="0"/>
          </a:p>
          <a:p>
            <a:pPr>
              <a:buFont typeface="+mj-lt"/>
              <a:buAutoNum type="arabicPeriod"/>
            </a:pPr>
            <a:r>
              <a:rPr lang="en-US" sz="2025" dirty="0"/>
              <a:t>Motivation</a:t>
            </a:r>
            <a:endParaRPr lang="en-US" sz="2025" dirty="0"/>
          </a:p>
        </p:txBody>
      </p:sp>
      <p:pic>
        <p:nvPicPr>
          <p:cNvPr id="5" name="Content Placeholder 4" descr="problems-1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0" r="12640"/>
          <a:stretch>
            <a:fillRect/>
          </a:stretch>
        </p:blipFill>
        <p:spPr>
          <a:xfrm>
            <a:off x="4416944" y="2247186"/>
            <a:ext cx="3297256" cy="3150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3389" y="5435570"/>
            <a:ext cx="15119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/>
                </a:solidFill>
                <a:latin typeface="Century Gothic"/>
                <a:cs typeface="+mn-cs"/>
              </a:rPr>
              <a:t>Source: Marla Cummins</a:t>
            </a:r>
          </a:p>
        </p:txBody>
      </p:sp>
    </p:spTree>
    <p:extLst>
      <p:ext uri="{BB962C8B-B14F-4D97-AF65-F5344CB8AC3E}">
        <p14:creationId xmlns:p14="http://schemas.microsoft.com/office/powerpoint/2010/main" val="1200264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Evidence-Based Solutions</a:t>
            </a:r>
            <a:r>
              <a:rPr lang="en-US" sz="3300" cap="small" dirty="0"/>
              <a:t>: </a:t>
            </a:r>
            <a:br>
              <a:rPr lang="en-US" sz="3300" cap="small" dirty="0"/>
            </a:b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u"/>
            </a:pPr>
            <a:endParaRPr lang="en-US" sz="1800" dirty="0"/>
          </a:p>
          <a:p>
            <a:pPr>
              <a:buFont typeface="Wingdings" charset="2"/>
              <a:buChar char="u"/>
            </a:pPr>
            <a:r>
              <a:rPr lang="en-US" sz="1800" dirty="0"/>
              <a:t>1: Librarian Interventions</a:t>
            </a:r>
            <a:endParaRPr lang="en-US" sz="1800" dirty="0"/>
          </a:p>
          <a:p>
            <a:pPr lvl="2">
              <a:buFont typeface="Wingdings" charset="2"/>
              <a:buChar char="u"/>
            </a:pPr>
            <a:r>
              <a:rPr lang="en-US" sz="1500" dirty="0"/>
              <a:t>ACLR standards</a:t>
            </a:r>
          </a:p>
          <a:p>
            <a:pPr lvl="2">
              <a:buFont typeface="Wingdings" charset="2"/>
              <a:buChar char="u"/>
            </a:pPr>
            <a:r>
              <a:rPr lang="en-US" sz="1500" dirty="0"/>
              <a:t>Personalized librarians</a:t>
            </a:r>
          </a:p>
          <a:p>
            <a:pPr>
              <a:buFont typeface="Wingdings" charset="2"/>
              <a:buChar char="u"/>
            </a:pPr>
            <a:r>
              <a:rPr lang="en-US" sz="1800" dirty="0"/>
              <a:t>2: Tools for Processes</a:t>
            </a:r>
          </a:p>
          <a:p>
            <a:pPr>
              <a:buFont typeface="Wingdings" charset="2"/>
              <a:buChar char="u"/>
            </a:pPr>
            <a:r>
              <a:rPr lang="en-US" sz="1800" dirty="0"/>
              <a:t>3: Mastery Paths / UDL</a:t>
            </a:r>
          </a:p>
          <a:p>
            <a:pPr>
              <a:buFont typeface="Wingdings" charset="2"/>
              <a:buChar char="u"/>
            </a:pPr>
            <a:r>
              <a:rPr lang="en-US" sz="1800" dirty="0"/>
              <a:t>4: Choice, Interventions, and Agency</a:t>
            </a:r>
          </a:p>
          <a:p>
            <a:pPr>
              <a:buFont typeface="Wingdings" charset="2"/>
              <a:buChar char="u"/>
            </a:pPr>
            <a:endParaRPr lang="en-US" sz="1800" dirty="0"/>
          </a:p>
          <a:p>
            <a:pPr>
              <a:buFont typeface="Wingdings" charset="2"/>
              <a:buChar char="u"/>
            </a:pPr>
            <a:endParaRPr lang="en-US" sz="1800" dirty="0"/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57" y="2407849"/>
            <a:ext cx="4647031" cy="3007895"/>
          </a:xfrm>
        </p:spPr>
      </p:pic>
      <p:sp>
        <p:nvSpPr>
          <p:cNvPr id="12" name="TextBox 11"/>
          <p:cNvSpPr txBox="1"/>
          <p:nvPr/>
        </p:nvSpPr>
        <p:spPr>
          <a:xfrm>
            <a:off x="4783560" y="5415744"/>
            <a:ext cx="36166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white"/>
                </a:solidFill>
                <a:latin typeface="Century Gothic"/>
                <a:cs typeface="+mn-cs"/>
              </a:rPr>
              <a:t>Source: Powerful Learning Practice</a:t>
            </a:r>
          </a:p>
        </p:txBody>
      </p:sp>
    </p:spTree>
    <p:extLst>
      <p:ext uri="{BB962C8B-B14F-4D97-AF65-F5344CB8AC3E}">
        <p14:creationId xmlns:p14="http://schemas.microsoft.com/office/powerpoint/2010/main" val="2116643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84580" y="2504412"/>
          <a:ext cx="8214251" cy="27473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9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042">
                  <a:extLst>
                    <a:ext uri="{9D8B030D-6E8A-4147-A177-3AD203B41FA5}">
                      <a16:colId xmlns:a16="http://schemas.microsoft.com/office/drawing/2014/main" xmlns="" val="3009981681"/>
                    </a:ext>
                  </a:extLst>
                </a:gridCol>
                <a:gridCol w="13690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90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90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5253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# Students (N)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Pass Rate</a:t>
                      </a:r>
                    </a:p>
                    <a:p>
                      <a:pPr algn="ctr"/>
                      <a:r>
                        <a:rPr lang="en-US" sz="900" dirty="0" smtClean="0"/>
                        <a:t>%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DF Rate</a:t>
                      </a:r>
                    </a:p>
                    <a:p>
                      <a:pPr algn="ctr"/>
                      <a:r>
                        <a:rPr lang="en-US" sz="900" dirty="0" smtClean="0"/>
                        <a:t>%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Withdraw Rate %</a:t>
                      </a:r>
                      <a:endParaRPr lang="en-US" sz="9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984">
                <a:tc rowSpan="2">
                  <a:txBody>
                    <a:bodyPr/>
                    <a:lstStyle/>
                    <a:p>
                      <a:r>
                        <a:rPr lang="en-US" sz="1200" b="1" dirty="0" smtClean="0"/>
                        <a:t>Emporium </a:t>
                      </a:r>
                    </a:p>
                    <a:p>
                      <a:r>
                        <a:rPr lang="en-US" sz="1200" b="0" dirty="0" smtClean="0"/>
                        <a:t>(Fall</a:t>
                      </a:r>
                      <a:r>
                        <a:rPr lang="en-US" sz="1200" b="0" baseline="0" dirty="0" smtClean="0"/>
                        <a:t> 2018)</a:t>
                      </a:r>
                      <a:endParaRPr lang="en-US" sz="1200" b="0" dirty="0"/>
                    </a:p>
                  </a:txBody>
                  <a:tcPr marL="68580" marR="68580" marT="34290" marB="3429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Fully-Seated</a:t>
                      </a:r>
                      <a:endParaRPr lang="en-US" sz="1200" dirty="0"/>
                    </a:p>
                  </a:txBody>
                  <a:tcPr marL="68580" marR="68580" marT="34290" marB="3429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8000"/>
                          </a:solidFill>
                        </a:rPr>
                        <a:t>951</a:t>
                      </a:r>
                      <a:endParaRPr lang="en-US" sz="1400" b="0" dirty="0">
                        <a:solidFill>
                          <a:srgbClr val="008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1"/>
                          </a:solidFill>
                        </a:rPr>
                        <a:t>77.9</a:t>
                      </a:r>
                      <a:endParaRPr lang="en-US" sz="1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1"/>
                          </a:solidFill>
                        </a:rPr>
                        <a:t>17.0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</a:rPr>
                        <a:t>5.1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98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Online</a:t>
                      </a:r>
                      <a:endParaRPr lang="en-US" sz="1200" dirty="0"/>
                    </a:p>
                  </a:txBody>
                  <a:tcPr marL="68580" marR="68580" marT="34290" marB="3429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8000"/>
                          </a:solidFill>
                        </a:rPr>
                        <a:t>91</a:t>
                      </a:r>
                      <a:endParaRPr lang="en-US" sz="1400" b="0" dirty="0">
                        <a:solidFill>
                          <a:srgbClr val="008000"/>
                        </a:solidFill>
                      </a:endParaRPr>
                    </a:p>
                  </a:txBody>
                  <a:tcPr marL="68580" marR="68580" marT="34290" marB="3429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70.3</a:t>
                      </a:r>
                      <a:endParaRPr lang="en-US" sz="1400" b="0" dirty="0">
                        <a:solidFill>
                          <a:srgbClr val="008000"/>
                        </a:solidFill>
                      </a:endParaRPr>
                    </a:p>
                  </a:txBody>
                  <a:tcPr marL="68580" marR="68580" marT="34290" marB="3429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22.0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 marL="68580" marR="68580" marT="34290" marB="3429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7.7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237">
                <a:tc rowSpan="3">
                  <a:txBody>
                    <a:bodyPr/>
                    <a:lstStyle/>
                    <a:p>
                      <a:r>
                        <a:rPr lang="en-US" sz="1200" b="1" dirty="0" smtClean="0"/>
                        <a:t>Historical </a:t>
                      </a:r>
                    </a:p>
                    <a:p>
                      <a:r>
                        <a:rPr lang="en-US" sz="1200" b="0" dirty="0" smtClean="0"/>
                        <a:t>(Fall 2012 – 2017)</a:t>
                      </a:r>
                      <a:endParaRPr lang="en-US" sz="1200" b="0" dirty="0"/>
                    </a:p>
                  </a:txBody>
                  <a:tcPr marL="68580" marR="68580" marT="34290" marB="3429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Fully-Seated</a:t>
                      </a:r>
                      <a:endParaRPr lang="en-US" sz="1200" dirty="0"/>
                    </a:p>
                  </a:txBody>
                  <a:tcPr marL="68580" marR="68580" marT="34290" marB="3429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81.3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13.97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4.73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Hybrid</a:t>
                      </a:r>
                      <a:endParaRPr lang="en-US" sz="1200" dirty="0"/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69.72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38.44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7.22</a:t>
                      </a:r>
                      <a:endParaRPr lang="en-US" sz="1200" dirty="0"/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8842508"/>
                  </a:ext>
                </a:extLst>
              </a:tr>
              <a:tr h="471711">
                <a:tc v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Online</a:t>
                      </a:r>
                      <a:endParaRPr lang="en-US" sz="1200" dirty="0"/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67.51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20.87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11.63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6149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407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77" y="857250"/>
            <a:ext cx="7053542" cy="1050398"/>
          </a:xfrm>
        </p:spPr>
        <p:txBody>
          <a:bodyPr/>
          <a:lstStyle/>
          <a:p>
            <a:r>
              <a:rPr lang="en-US" dirty="0"/>
              <a:t>Works Consulted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942" y="1593185"/>
            <a:ext cx="859491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Brunk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-Chavez, Beth, and Elaine 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Fredericksen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. “Predicting Success: Increasing Retention and Pass Rates in College Composition.” </a:t>
            </a:r>
            <a:r>
              <a:rPr lang="en-US" sz="1650" i="1" dirty="0">
                <a:solidFill>
                  <a:prstClr val="white"/>
                </a:solidFill>
                <a:latin typeface="Century Gothic"/>
                <a:cs typeface="+mn-cs"/>
              </a:rPr>
              <a:t>WPA: Writing Program Administration - Journal of the Council of Writing Program Administrators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, vol. 32, no. 1/2, 2008, pp. 76–96. </a:t>
            </a:r>
            <a:r>
              <a:rPr lang="en-US" sz="1650" i="1" dirty="0">
                <a:solidFill>
                  <a:prstClr val="white"/>
                </a:solidFill>
                <a:latin typeface="Century Gothic"/>
                <a:cs typeface="+mn-cs"/>
              </a:rPr>
              <a:t>Education Source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, db14.linccweb.org/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login?url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=http://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search.ebscohost.com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/ 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login.aspx?direct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=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true&amp;db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=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eue&amp;AN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=41978206&amp;site=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ehost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-live. Accessed 4 Apr. 2017.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Bunn, Michael. “Motivation and Connection: Teaching Reading (and Writing) in the Composition Classroom.” </a:t>
            </a:r>
            <a:r>
              <a:rPr lang="en-US" sz="1650" i="1" dirty="0">
                <a:solidFill>
                  <a:prstClr val="white"/>
                </a:solidFill>
                <a:latin typeface="Century Gothic"/>
                <a:cs typeface="+mn-cs"/>
              </a:rPr>
              <a:t>College Composition and Communication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, vol. 64, no. 3, 1 Feb. 2013, pp. 496–516. </a:t>
            </a:r>
            <a:r>
              <a:rPr lang="en-US" sz="1650" i="1" dirty="0">
                <a:solidFill>
                  <a:prstClr val="white"/>
                </a:solidFill>
                <a:latin typeface="Century Gothic"/>
                <a:cs typeface="+mn-cs"/>
              </a:rPr>
              <a:t>ERIC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, db14.linccweb.org/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login?url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=http://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search.ebscohost.com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/ 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login.aspx?direct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=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true&amp;db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=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eric&amp;AN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=EJ1008559&amp;site=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ehost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-live. Accessed 4 Apr. 2017.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Cho, 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Kwangsu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, and Charles Macarthur. “Learning by Reviewing.” </a:t>
            </a:r>
            <a:r>
              <a:rPr lang="en-US" sz="1650" i="1" dirty="0">
                <a:solidFill>
                  <a:prstClr val="white"/>
                </a:solidFill>
                <a:latin typeface="Century Gothic"/>
                <a:cs typeface="+mn-cs"/>
              </a:rPr>
              <a:t>Journal of Educational Psychology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, vol. 103, no. 1, Feb. 2011, pp. 73–84. </a:t>
            </a:r>
            <a:r>
              <a:rPr lang="en-US" sz="1650" i="1" dirty="0">
                <a:solidFill>
                  <a:prstClr val="white"/>
                </a:solidFill>
                <a:latin typeface="Century Gothic"/>
                <a:cs typeface="+mn-cs"/>
              </a:rPr>
              <a:t>Education Source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, db14.linccweb.org/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login?url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=http://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search.ebscohost.com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/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login.aspx?direct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=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true&amp;db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=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eue&amp;AN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=508183339&amp;site=</a:t>
            </a:r>
            <a:r>
              <a:rPr lang="en-US" sz="1650" dirty="0" err="1">
                <a:solidFill>
                  <a:prstClr val="white"/>
                </a:solidFill>
                <a:latin typeface="Century Gothic"/>
                <a:cs typeface="+mn-cs"/>
              </a:rPr>
              <a:t>ehost</a:t>
            </a:r>
            <a:r>
              <a:rPr lang="en-US" sz="1650" dirty="0">
                <a:solidFill>
                  <a:prstClr val="white"/>
                </a:solidFill>
                <a:latin typeface="Century Gothic"/>
                <a:cs typeface="+mn-cs"/>
              </a:rPr>
              <a:t>-live. Accessed 4 Apr. 2017.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prstClr val="white"/>
              </a:solidFill>
              <a:latin typeface="Century Gothic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white"/>
              </a:solidFill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277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Consulted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Combs, Stephen M. “In Search of a Proper Role for First-Year </a:t>
            </a:r>
            <a:r>
              <a:rPr lang="en-US" dirty="0" smtClean="0"/>
              <a:t>	Composition </a:t>
            </a:r>
            <a:r>
              <a:rPr lang="en-US" dirty="0"/>
              <a:t>in the Two-Year Open-Enrollment College.” </a:t>
            </a:r>
            <a:r>
              <a:rPr lang="en-US" i="1" dirty="0"/>
              <a:t>Academic </a:t>
            </a:r>
            <a:r>
              <a:rPr lang="en-US" i="1" dirty="0" smtClean="0"/>
              <a:t>	Leadership </a:t>
            </a:r>
            <a:r>
              <a:rPr lang="en-US" i="1" dirty="0"/>
              <a:t>Journal in Student Research</a:t>
            </a:r>
            <a:r>
              <a:rPr lang="en-US" dirty="0"/>
              <a:t>, vol. 4, 1 Jan. 2016. </a:t>
            </a:r>
            <a:r>
              <a:rPr lang="en-US" i="1" dirty="0"/>
              <a:t>ERIC</a:t>
            </a:r>
            <a:r>
              <a:rPr lang="en-US" dirty="0"/>
              <a:t>, </a:t>
            </a:r>
            <a:r>
              <a:rPr lang="en-US" dirty="0" smtClean="0"/>
              <a:t>	db14</a:t>
            </a:r>
            <a:r>
              <a:rPr lang="en-US" dirty="0"/>
              <a:t>.linccweb.org/</a:t>
            </a:r>
            <a:r>
              <a:rPr lang="en-US" dirty="0" err="1"/>
              <a:t>login?url</a:t>
            </a:r>
            <a:r>
              <a:rPr lang="en-US" dirty="0"/>
              <a:t>=http://</a:t>
            </a:r>
            <a:r>
              <a:rPr lang="en-US" dirty="0" err="1"/>
              <a:t>search.ebscohost.com</a:t>
            </a:r>
            <a:r>
              <a:rPr lang="en-US" dirty="0"/>
              <a:t>/ </a:t>
            </a:r>
            <a:r>
              <a:rPr lang="en-US" dirty="0" smtClean="0"/>
              <a:t>	</a:t>
            </a:r>
            <a:r>
              <a:rPr lang="en-US" dirty="0" err="1" smtClean="0"/>
              <a:t>login.aspx</a:t>
            </a:r>
            <a:r>
              <a:rPr lang="en-US" dirty="0" err="1"/>
              <a:t>?direct</a:t>
            </a:r>
            <a:r>
              <a:rPr lang="en-US" dirty="0"/>
              <a:t>=</a:t>
            </a:r>
            <a:r>
              <a:rPr lang="en-US" dirty="0" err="1"/>
              <a:t>true&amp;db</a:t>
            </a:r>
            <a:r>
              <a:rPr lang="en-US" dirty="0"/>
              <a:t>=</a:t>
            </a:r>
            <a:r>
              <a:rPr lang="en-US" dirty="0" err="1"/>
              <a:t>eric&amp;AN</a:t>
            </a:r>
            <a:r>
              <a:rPr lang="en-US" dirty="0"/>
              <a:t>=EJ1100740&amp;site=</a:t>
            </a:r>
            <a:r>
              <a:rPr lang="en-US" dirty="0" err="1"/>
              <a:t>ehost</a:t>
            </a:r>
            <a:r>
              <a:rPr lang="en-US" dirty="0"/>
              <a:t>-live. </a:t>
            </a:r>
            <a:r>
              <a:rPr lang="en-US" dirty="0" smtClean="0"/>
              <a:t>	Accessed </a:t>
            </a:r>
            <a:r>
              <a:rPr lang="en-US" dirty="0"/>
              <a:t>4 Apr. 2017. </a:t>
            </a:r>
          </a:p>
          <a:p>
            <a:pPr marL="0" indent="0">
              <a:buNone/>
            </a:pPr>
            <a:r>
              <a:rPr lang="en-US" dirty="0"/>
              <a:t>Conway, Brittney, et al. “An Alternative Path for Academic Success: </a:t>
            </a:r>
            <a:r>
              <a:rPr lang="en-US" dirty="0" smtClean="0"/>
              <a:t>	Evaluating </a:t>
            </a:r>
            <a:r>
              <a:rPr lang="en-US" dirty="0"/>
              <a:t>the Role of Mental Skills in an English Composition </a:t>
            </a:r>
            <a:r>
              <a:rPr lang="en-US" dirty="0" smtClean="0"/>
              <a:t>	Course</a:t>
            </a:r>
            <a:r>
              <a:rPr lang="en-US" dirty="0"/>
              <a:t>.” </a:t>
            </a:r>
            <a:r>
              <a:rPr lang="en-US" i="1" dirty="0"/>
              <a:t>Journal of College Student Development</a:t>
            </a:r>
            <a:r>
              <a:rPr lang="en-US" dirty="0"/>
              <a:t>, vol. 57, no. 3, </a:t>
            </a:r>
            <a:r>
              <a:rPr lang="en-US" dirty="0" smtClean="0"/>
              <a:t>	Apr</a:t>
            </a:r>
            <a:r>
              <a:rPr lang="en-US" dirty="0"/>
              <a:t>. 2016, pp. 321–325. </a:t>
            </a:r>
            <a:r>
              <a:rPr lang="en-US" i="1" dirty="0" err="1"/>
              <a:t>Proquest</a:t>
            </a:r>
            <a:r>
              <a:rPr lang="en-US" i="1" dirty="0"/>
              <a:t> Social Science Premium </a:t>
            </a:r>
            <a:r>
              <a:rPr lang="en-US" i="1" dirty="0" smtClean="0"/>
              <a:t>	Collection</a:t>
            </a:r>
            <a:r>
              <a:rPr lang="en-US" dirty="0"/>
              <a:t>, db14.linccweb.org/</a:t>
            </a:r>
            <a:r>
              <a:rPr lang="en-US" dirty="0" err="1"/>
              <a:t>login?url</a:t>
            </a:r>
            <a:r>
              <a:rPr lang="en-US" dirty="0"/>
              <a:t>=http:/</a:t>
            </a:r>
            <a:r>
              <a:rPr lang="en-US" dirty="0" smtClean="0"/>
              <a:t>/	</a:t>
            </a:r>
            <a:r>
              <a:rPr lang="en-US" dirty="0" err="1" smtClean="0"/>
              <a:t>search.ebscohost.com</a:t>
            </a:r>
            <a:r>
              <a:rPr lang="en-US" dirty="0"/>
              <a:t>/</a:t>
            </a:r>
            <a:r>
              <a:rPr lang="en-US" dirty="0" err="1"/>
              <a:t>login.aspx</a:t>
            </a:r>
            <a:r>
              <a:rPr lang="en-US" dirty="0"/>
              <a:t>? </a:t>
            </a:r>
            <a:r>
              <a:rPr lang="en-US" dirty="0" smtClean="0"/>
              <a:t>	direct</a:t>
            </a:r>
            <a:r>
              <a:rPr lang="en-US" dirty="0"/>
              <a:t>=</a:t>
            </a:r>
            <a:r>
              <a:rPr lang="en-US" dirty="0" err="1"/>
              <a:t>true&amp;db</a:t>
            </a:r>
            <a:r>
              <a:rPr lang="en-US" dirty="0"/>
              <a:t>=</a:t>
            </a:r>
            <a:r>
              <a:rPr lang="en-US" dirty="0" err="1"/>
              <a:t>eric&amp;AN</a:t>
            </a:r>
            <a:r>
              <a:rPr lang="en-US" dirty="0"/>
              <a:t>=EJ1101575&amp;site=</a:t>
            </a:r>
            <a:r>
              <a:rPr lang="en-US" dirty="0" err="1"/>
              <a:t>ehost</a:t>
            </a:r>
            <a:r>
              <a:rPr lang="en-US" dirty="0"/>
              <a:t>-live. Accessed 4 </a:t>
            </a:r>
            <a:r>
              <a:rPr lang="en-US" dirty="0" smtClean="0"/>
              <a:t>	Apr</a:t>
            </a:r>
            <a:r>
              <a:rPr lang="en-US" dirty="0"/>
              <a:t>. 2017.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44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Consulted Continued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7446" y="2396938"/>
            <a:ext cx="8017436" cy="33656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Corbett</a:t>
            </a:r>
            <a:r>
              <a:rPr lang="en-US" dirty="0"/>
              <a:t>, Patrick. “What about the 'Google Effect'? Improving the Library Research </a:t>
            </a:r>
            <a:r>
              <a:rPr lang="en-US" dirty="0" smtClean="0"/>
              <a:t>	Habits </a:t>
            </a:r>
            <a:r>
              <a:rPr lang="en-US" dirty="0"/>
              <a:t>of First-Year Composition Students.” </a:t>
            </a:r>
            <a:r>
              <a:rPr lang="en-US" i="1" dirty="0"/>
              <a:t>Teaching English in the Two-Year </a:t>
            </a:r>
            <a:r>
              <a:rPr lang="en-US" i="1" dirty="0" smtClean="0"/>
              <a:t>	College</a:t>
            </a:r>
            <a:r>
              <a:rPr lang="en-US" dirty="0"/>
              <a:t>, vol. 37, no. 3, Mar. 2010, pp. 265–277. </a:t>
            </a:r>
            <a:r>
              <a:rPr lang="en-US" i="1" dirty="0" err="1"/>
              <a:t>Proquest</a:t>
            </a:r>
            <a:r>
              <a:rPr lang="en-US" i="1" dirty="0"/>
              <a:t> Social Science Premium </a:t>
            </a:r>
            <a:r>
              <a:rPr lang="en-US" i="1" dirty="0" smtClean="0"/>
              <a:t>	Collection</a:t>
            </a:r>
            <a:r>
              <a:rPr lang="en-US" dirty="0"/>
              <a:t>, Accessed 7 Apr. 2017.  </a:t>
            </a:r>
          </a:p>
          <a:p>
            <a:pPr marL="0" indent="0">
              <a:buNone/>
            </a:pPr>
            <a:r>
              <a:rPr lang="en-US" dirty="0" err="1"/>
              <a:t>Dahlman</a:t>
            </a:r>
            <a:r>
              <a:rPr lang="en-US" dirty="0"/>
              <a:t>, Jill. “Student Self-Efficacy and the Composition Classroom: Affecting </a:t>
            </a:r>
            <a:r>
              <a:rPr lang="en-US" dirty="0" smtClean="0"/>
              <a:t>	Success </a:t>
            </a:r>
            <a:r>
              <a:rPr lang="en-US" dirty="0"/>
              <a:t>through Self-Regulated Strategy Development (SRSD), Assessment, </a:t>
            </a:r>
            <a:r>
              <a:rPr lang="en-US" dirty="0" smtClean="0"/>
              <a:t>	Assignments</a:t>
            </a:r>
            <a:r>
              <a:rPr lang="en-US" dirty="0"/>
              <a:t>, and Teacher Practice.” </a:t>
            </a:r>
            <a:r>
              <a:rPr lang="en-US" i="1" dirty="0" err="1"/>
              <a:t>ProQuest</a:t>
            </a:r>
            <a:r>
              <a:rPr lang="en-US" i="1" dirty="0"/>
              <a:t> LLC</a:t>
            </a:r>
            <a:r>
              <a:rPr lang="en-US" dirty="0"/>
              <a:t>, </a:t>
            </a:r>
            <a:r>
              <a:rPr lang="en-US" i="1" dirty="0" err="1"/>
              <a:t>ProQuest</a:t>
            </a:r>
            <a:r>
              <a:rPr lang="en-US" i="1" dirty="0"/>
              <a:t> LLC</a:t>
            </a:r>
            <a:r>
              <a:rPr lang="en-US" dirty="0"/>
              <a:t>, 1 Jan. 2010. </a:t>
            </a:r>
            <a:r>
              <a:rPr lang="en-US" dirty="0" smtClean="0"/>
              <a:t>	</a:t>
            </a:r>
            <a:r>
              <a:rPr lang="en-US" i="1" dirty="0" smtClean="0"/>
              <a:t>ERIC</a:t>
            </a:r>
            <a:r>
              <a:rPr lang="en-US" dirty="0"/>
              <a:t>, db14.linccweb.org/</a:t>
            </a:r>
            <a:r>
              <a:rPr lang="en-US" dirty="0" err="1"/>
              <a:t>login?url</a:t>
            </a:r>
            <a:r>
              <a:rPr lang="en-US" dirty="0"/>
              <a:t>=http://</a:t>
            </a:r>
            <a:r>
              <a:rPr lang="en-US" dirty="0" err="1"/>
              <a:t>search.ebscohost.com</a:t>
            </a:r>
            <a:r>
              <a:rPr lang="en-US" dirty="0"/>
              <a:t>/</a:t>
            </a:r>
            <a:r>
              <a:rPr lang="en-US" dirty="0" err="1"/>
              <a:t>login.aspx</a:t>
            </a:r>
            <a:r>
              <a:rPr lang="en-US" dirty="0" smtClean="0"/>
              <a:t>?	direct</a:t>
            </a:r>
            <a:r>
              <a:rPr lang="en-US" dirty="0"/>
              <a:t>=</a:t>
            </a:r>
            <a:r>
              <a:rPr lang="en-US" dirty="0" err="1"/>
              <a:t>true&amp;db</a:t>
            </a:r>
            <a:r>
              <a:rPr lang="en-US" dirty="0"/>
              <a:t>=</a:t>
            </a:r>
            <a:r>
              <a:rPr lang="en-US" dirty="0" err="1"/>
              <a:t>eric&amp;AN</a:t>
            </a:r>
            <a:r>
              <a:rPr lang="en-US" dirty="0"/>
              <a:t>=ED523666&amp;site=</a:t>
            </a:r>
            <a:r>
              <a:rPr lang="en-US" dirty="0" err="1"/>
              <a:t>ehost</a:t>
            </a:r>
            <a:r>
              <a:rPr lang="en-US" dirty="0"/>
              <a:t>-live. Accessed 4 Apr. 2017. </a:t>
            </a:r>
          </a:p>
          <a:p>
            <a:pPr marL="0" indent="0">
              <a:buNone/>
            </a:pPr>
            <a:r>
              <a:rPr lang="en-US" dirty="0"/>
              <a:t>Hart, Mary, et al. </a:t>
            </a:r>
            <a:r>
              <a:rPr lang="en-US" i="1" dirty="0"/>
              <a:t>Interactive Freshman Composition: Using </a:t>
            </a:r>
            <a:r>
              <a:rPr lang="en-US" i="1" dirty="0" err="1"/>
              <a:t>Toolbook</a:t>
            </a:r>
            <a:r>
              <a:rPr lang="en-US" i="1" dirty="0"/>
              <a:t> to Write It Right.</a:t>
            </a:r>
            <a:r>
              <a:rPr lang="en-US" dirty="0"/>
              <a:t> </a:t>
            </a:r>
            <a:r>
              <a:rPr lang="en-US" dirty="0" smtClean="0"/>
              <a:t>	1996</a:t>
            </a:r>
            <a:r>
              <a:rPr lang="en-US" dirty="0"/>
              <a:t>, </a:t>
            </a:r>
            <a:r>
              <a:rPr lang="en-US" i="1" dirty="0"/>
              <a:t>Interactive Freshman Composition: Using </a:t>
            </a:r>
            <a:r>
              <a:rPr lang="en-US" i="1" dirty="0" err="1"/>
              <a:t>Toolbook</a:t>
            </a:r>
            <a:r>
              <a:rPr lang="en-US" i="1" dirty="0"/>
              <a:t> to Write It Right.</a:t>
            </a:r>
            <a:r>
              <a:rPr lang="en-US" dirty="0"/>
              <a:t>, </a:t>
            </a:r>
            <a:r>
              <a:rPr lang="en-US" dirty="0" smtClean="0"/>
              <a:t>	db14</a:t>
            </a:r>
            <a:r>
              <a:rPr lang="en-US" dirty="0"/>
              <a:t>.linccweb.org/</a:t>
            </a:r>
            <a:r>
              <a:rPr lang="en-US" dirty="0" err="1"/>
              <a:t>login?url</a:t>
            </a:r>
            <a:r>
              <a:rPr lang="en-US" dirty="0"/>
              <a:t>=http://</a:t>
            </a:r>
            <a:r>
              <a:rPr lang="en-US" dirty="0" err="1"/>
              <a:t>search.ebscohost.com</a:t>
            </a:r>
            <a:r>
              <a:rPr lang="en-US" dirty="0"/>
              <a:t>/</a:t>
            </a:r>
            <a:r>
              <a:rPr lang="en-US" dirty="0" err="1"/>
              <a:t>login.aspx</a:t>
            </a:r>
            <a:r>
              <a:rPr lang="en-US" dirty="0" smtClean="0"/>
              <a:t>?	direct</a:t>
            </a:r>
            <a:r>
              <a:rPr lang="en-US" dirty="0"/>
              <a:t>=</a:t>
            </a:r>
            <a:r>
              <a:rPr lang="en-US" dirty="0" err="1"/>
              <a:t>true&amp;db</a:t>
            </a:r>
            <a:r>
              <a:rPr lang="en-US" dirty="0"/>
              <a:t>=</a:t>
            </a:r>
            <a:r>
              <a:rPr lang="en-US" dirty="0" err="1"/>
              <a:t>eric&amp;AN</a:t>
            </a:r>
            <a:r>
              <a:rPr lang="en-US" dirty="0"/>
              <a:t>=ED404662&amp;site=</a:t>
            </a:r>
            <a:r>
              <a:rPr lang="en-US" dirty="0" err="1"/>
              <a:t>ehost</a:t>
            </a:r>
            <a:r>
              <a:rPr lang="en-US" dirty="0"/>
              <a:t>-live. Accessed 4 Apr. 2017. </a:t>
            </a:r>
          </a:p>
        </p:txBody>
      </p:sp>
    </p:spTree>
    <p:extLst>
      <p:ext uri="{BB962C8B-B14F-4D97-AF65-F5344CB8AC3E}">
        <p14:creationId xmlns:p14="http://schemas.microsoft.com/office/powerpoint/2010/main" val="731149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Consulted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99" y="2037376"/>
            <a:ext cx="7548331" cy="3696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Hyland, Theresa. “Reflections on Teaching Referencing: What Four Case Studies </a:t>
            </a:r>
            <a:r>
              <a:rPr lang="en-US" dirty="0" smtClean="0"/>
              <a:t>	Can </a:t>
            </a:r>
            <a:r>
              <a:rPr lang="en-US" dirty="0"/>
              <a:t>Tell Us About Developing Effective Teaching Strategies.” </a:t>
            </a:r>
            <a:r>
              <a:rPr lang="en-US" i="1" dirty="0"/>
              <a:t>TESL Canada </a:t>
            </a:r>
            <a:r>
              <a:rPr lang="en-US" i="1" dirty="0" smtClean="0"/>
              <a:t>	Journal</a:t>
            </a:r>
            <a:r>
              <a:rPr lang="en-US" dirty="0"/>
              <a:t>, vol. 27, no. 2, 2010, pp. 51–67. </a:t>
            </a:r>
            <a:r>
              <a:rPr lang="en-US" i="1" dirty="0"/>
              <a:t>Education Source</a:t>
            </a:r>
            <a:r>
              <a:rPr lang="en-US" dirty="0"/>
              <a:t>, </a:t>
            </a:r>
            <a:r>
              <a:rPr lang="en-US" dirty="0" smtClean="0"/>
              <a:t>	db14</a:t>
            </a:r>
            <a:r>
              <a:rPr lang="en-US" dirty="0"/>
              <a:t>.linccweb.org/</a:t>
            </a:r>
            <a:r>
              <a:rPr lang="en-US" dirty="0" err="1"/>
              <a:t>login?url</a:t>
            </a:r>
            <a:r>
              <a:rPr lang="en-US" dirty="0"/>
              <a:t>= </a:t>
            </a:r>
            <a:r>
              <a:rPr lang="en-US" dirty="0">
                <a:hlinkClick r:id="rId2"/>
              </a:rPr>
              <a:t>http://search.ebscohost.com/login.aspx</a:t>
            </a:r>
            <a:r>
              <a:rPr lang="en-US" dirty="0" smtClean="0"/>
              <a:t>?	direct</a:t>
            </a:r>
            <a:r>
              <a:rPr lang="en-US" dirty="0"/>
              <a:t>=</a:t>
            </a:r>
            <a:r>
              <a:rPr lang="en-US" dirty="0" err="1"/>
              <a:t>true&amp;db</a:t>
            </a:r>
            <a:r>
              <a:rPr lang="en-US" dirty="0"/>
              <a:t>=</a:t>
            </a:r>
            <a:r>
              <a:rPr lang="en-US" dirty="0" err="1"/>
              <a:t>eue&amp;AN</a:t>
            </a:r>
            <a:r>
              <a:rPr lang="en-US" dirty="0"/>
              <a:t>=508158709&amp;site=</a:t>
            </a:r>
            <a:r>
              <a:rPr lang="en-US" dirty="0" err="1"/>
              <a:t>ehost</a:t>
            </a:r>
            <a:r>
              <a:rPr lang="en-US" dirty="0"/>
              <a:t>-live. Accessed 4 Apr. 2017. </a:t>
            </a:r>
          </a:p>
          <a:p>
            <a:pPr marL="0" indent="0">
              <a:buNone/>
            </a:pPr>
            <a:r>
              <a:rPr lang="en-US" dirty="0" err="1"/>
              <a:t>Janssens-Bevernage</a:t>
            </a:r>
            <a:r>
              <a:rPr lang="en-US" dirty="0"/>
              <a:t>, </a:t>
            </a:r>
            <a:r>
              <a:rPr lang="en-US" dirty="0" err="1"/>
              <a:t>Anouk</a:t>
            </a:r>
            <a:r>
              <a:rPr lang="en-US" dirty="0"/>
              <a:t>.  “Are You a ‘Guide on the Side’ or ‘Sage on Stage’ </a:t>
            </a:r>
            <a:r>
              <a:rPr lang="en-US" dirty="0" smtClean="0"/>
              <a:t>	e</a:t>
            </a:r>
            <a:r>
              <a:rPr lang="en-US" dirty="0"/>
              <a:t>-Learning Designer?”  </a:t>
            </a:r>
            <a:r>
              <a:rPr lang="en-US" i="1" dirty="0"/>
              <a:t>The e-Learning Nomad</a:t>
            </a:r>
            <a:r>
              <a:rPr lang="en-US" dirty="0"/>
              <a:t>, 13 Nov. 2014, </a:t>
            </a:r>
            <a:r>
              <a:rPr lang="en-US" dirty="0" err="1"/>
              <a:t>dynamind</a:t>
            </a:r>
            <a:r>
              <a:rPr lang="en-US" dirty="0" smtClean="0"/>
              <a:t>-	</a:t>
            </a:r>
            <a:r>
              <a:rPr lang="en-US" dirty="0" err="1" smtClean="0"/>
              <a:t>elearning.com</a:t>
            </a:r>
            <a:r>
              <a:rPr lang="en-US" dirty="0"/>
              <a:t>/2014/11/are-you-a-guide-on-the-side-or-a-sage-on-stage-e</a:t>
            </a:r>
            <a:r>
              <a:rPr lang="en-US" dirty="0" smtClean="0"/>
              <a:t>-	learning</a:t>
            </a:r>
            <a:r>
              <a:rPr lang="en-US" dirty="0"/>
              <a:t>-designer/.  Accessed 1 Feb. 2018.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---.  “Can We Develop e-Learning that Respects Adult Learning Principles?” </a:t>
            </a:r>
            <a:r>
              <a:rPr lang="en-US" i="1" dirty="0"/>
              <a:t>The </a:t>
            </a:r>
            <a:r>
              <a:rPr lang="en-US" i="1" dirty="0" smtClean="0"/>
              <a:t>	e</a:t>
            </a:r>
            <a:r>
              <a:rPr lang="en-US" i="1" dirty="0"/>
              <a:t>-Learning Nomad</a:t>
            </a:r>
            <a:r>
              <a:rPr lang="en-US" dirty="0"/>
              <a:t>, 22 Nov. 2013, </a:t>
            </a:r>
            <a:r>
              <a:rPr lang="en-US" dirty="0" err="1"/>
              <a:t>dynamind-elearning.com</a:t>
            </a:r>
            <a:r>
              <a:rPr lang="en-US" dirty="0"/>
              <a:t>/2014/11/are</a:t>
            </a:r>
            <a:r>
              <a:rPr lang="en-US" dirty="0" smtClean="0"/>
              <a:t>-	you</a:t>
            </a:r>
            <a:r>
              <a:rPr lang="en-US" dirty="0"/>
              <a:t>-a-guide-	on-the-side-or-a-sage-on-stage-e-learning-designer/.  </a:t>
            </a:r>
            <a:r>
              <a:rPr lang="en-US" dirty="0" smtClean="0"/>
              <a:t>	Accessed </a:t>
            </a:r>
            <a:r>
              <a:rPr lang="en-US" dirty="0"/>
              <a:t>1 Feb. 2018. </a:t>
            </a:r>
          </a:p>
          <a:p>
            <a:pPr marL="342900" indent="-34290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96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Consulted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75" y="2080032"/>
            <a:ext cx="8244882" cy="34635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Kellogg, Ronald T., et al. “Does Automated Feedback Help Students Learn to Write?” </a:t>
            </a:r>
            <a:r>
              <a:rPr lang="en-US" dirty="0" smtClean="0"/>
              <a:t>	</a:t>
            </a:r>
            <a:r>
              <a:rPr lang="en-US" i="1" dirty="0" smtClean="0"/>
              <a:t>Journal </a:t>
            </a:r>
            <a:r>
              <a:rPr lang="en-US" i="1" dirty="0"/>
              <a:t>of Educational Computing Research</a:t>
            </a:r>
            <a:r>
              <a:rPr lang="en-US" dirty="0"/>
              <a:t>, vol. 42, no. 2, Mar. 2010, pp. 173–	196. </a:t>
            </a:r>
            <a:r>
              <a:rPr lang="en-US" i="1" dirty="0"/>
              <a:t>Education Source</a:t>
            </a:r>
            <a:r>
              <a:rPr lang="en-US" dirty="0"/>
              <a:t>, db14.linccweb.org/</a:t>
            </a:r>
            <a:r>
              <a:rPr lang="en-US" dirty="0" err="1"/>
              <a:t>login?url</a:t>
            </a:r>
            <a:r>
              <a:rPr lang="en-US" dirty="0"/>
              <a:t>=http://</a:t>
            </a:r>
            <a:r>
              <a:rPr lang="en-US" dirty="0" err="1"/>
              <a:t>search.ebscohost.com</a:t>
            </a:r>
            <a:r>
              <a:rPr lang="en-US" dirty="0" smtClean="0"/>
              <a:t>/	</a:t>
            </a:r>
            <a:r>
              <a:rPr lang="en-US" dirty="0" err="1" smtClean="0"/>
              <a:t>login.aspx</a:t>
            </a:r>
            <a:r>
              <a:rPr lang="en-US" dirty="0" err="1"/>
              <a:t>?direct</a:t>
            </a:r>
            <a:r>
              <a:rPr lang="en-US" dirty="0"/>
              <a:t>=</a:t>
            </a:r>
            <a:r>
              <a:rPr lang="en-US" dirty="0" err="1"/>
              <a:t>true&amp;db</a:t>
            </a:r>
            <a:r>
              <a:rPr lang="en-US" dirty="0"/>
              <a:t>=</a:t>
            </a:r>
            <a:r>
              <a:rPr lang="en-US" dirty="0" err="1"/>
              <a:t>eue&amp;AN</a:t>
            </a:r>
            <a:r>
              <a:rPr lang="en-US" dirty="0"/>
              <a:t>=508130153&amp;site=</a:t>
            </a:r>
            <a:r>
              <a:rPr lang="en-US" dirty="0" err="1"/>
              <a:t>ehost</a:t>
            </a:r>
            <a:r>
              <a:rPr lang="en-US" dirty="0"/>
              <a:t>-live. </a:t>
            </a:r>
            <a:r>
              <a:rPr lang="en-US" dirty="0" smtClean="0"/>
              <a:t>Accessed </a:t>
            </a:r>
            <a:r>
              <a:rPr lang="en-US" dirty="0"/>
              <a:t>4 Apr. </a:t>
            </a:r>
            <a:r>
              <a:rPr lang="en-US" dirty="0" smtClean="0"/>
              <a:t>	2017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McDermott</a:t>
            </a:r>
            <a:r>
              <a:rPr lang="en-US" dirty="0"/>
              <a:t>, Mark, and Mason Kuhn. “Using Writing for Alternative Audiences in a </a:t>
            </a:r>
            <a:r>
              <a:rPr lang="en-US" dirty="0" smtClean="0"/>
              <a:t>	College </a:t>
            </a:r>
            <a:r>
              <a:rPr lang="en-US" dirty="0"/>
              <a:t>Integrated Science Course.” </a:t>
            </a:r>
            <a:r>
              <a:rPr lang="en-US" i="1" dirty="0"/>
              <a:t>Journal of College Science Teaching</a:t>
            </a:r>
            <a:r>
              <a:rPr lang="en-US" dirty="0"/>
              <a:t>, vol. 41, 	no. 1, Sept. 2011, pp. 40–45. </a:t>
            </a:r>
            <a:r>
              <a:rPr lang="en-US" i="1" dirty="0"/>
              <a:t>Education Source</a:t>
            </a:r>
            <a:r>
              <a:rPr lang="en-US" dirty="0"/>
              <a:t>, db14.linccweb.org/login? </a:t>
            </a:r>
            <a:r>
              <a:rPr lang="en-US" dirty="0" err="1"/>
              <a:t>url</a:t>
            </a:r>
            <a:r>
              <a:rPr lang="en-US" dirty="0"/>
              <a:t>=http:/</a:t>
            </a:r>
            <a:r>
              <a:rPr lang="en-US" dirty="0" smtClean="0"/>
              <a:t>/	</a:t>
            </a:r>
            <a:r>
              <a:rPr lang="en-US" dirty="0" err="1" smtClean="0"/>
              <a:t>search.ebscohost.com</a:t>
            </a:r>
            <a:r>
              <a:rPr lang="en-US" dirty="0"/>
              <a:t>/</a:t>
            </a:r>
            <a:r>
              <a:rPr lang="en-US" dirty="0" err="1"/>
              <a:t>login.aspx</a:t>
            </a:r>
            <a:r>
              <a:rPr lang="en-US" dirty="0"/>
              <a:t> 	direct=</a:t>
            </a:r>
            <a:r>
              <a:rPr lang="en-US" dirty="0" err="1"/>
              <a:t>true&amp;db</a:t>
            </a:r>
            <a:r>
              <a:rPr lang="en-US" dirty="0"/>
              <a:t>=</a:t>
            </a:r>
            <a:r>
              <a:rPr lang="en-US" dirty="0" err="1"/>
              <a:t>eue&amp;AN</a:t>
            </a:r>
            <a:r>
              <a:rPr lang="en-US" dirty="0"/>
              <a:t>=525474970&amp;site=</a:t>
            </a:r>
            <a:r>
              <a:rPr lang="en-US" dirty="0" err="1"/>
              <a:t>ehost</a:t>
            </a:r>
            <a:r>
              <a:rPr lang="en-US" dirty="0"/>
              <a:t>-live. Accessed 4 Apr. 2017. </a:t>
            </a:r>
          </a:p>
          <a:p>
            <a:pPr marL="0" indent="0">
              <a:buNone/>
            </a:pPr>
            <a:r>
              <a:rPr lang="en-US" dirty="0"/>
              <a:t>Mills, Roxanne. “Does Using An Internet Based Program for Improving Student </a:t>
            </a:r>
            <a:r>
              <a:rPr lang="en-US" dirty="0" smtClean="0"/>
              <a:t>	Performance </a:t>
            </a:r>
            <a:r>
              <a:rPr lang="en-US" dirty="0"/>
              <a:t>in Grammar and Punctuation Really Work in a College Composition 	Course?” </a:t>
            </a:r>
            <a:r>
              <a:rPr lang="en-US" i="1" dirty="0"/>
              <a:t>Education</a:t>
            </a:r>
            <a:r>
              <a:rPr lang="en-US" dirty="0"/>
              <a:t>, vol. 130, no. 4, 2010, pp. 652–656. </a:t>
            </a:r>
            <a:r>
              <a:rPr lang="en-US" i="1" dirty="0"/>
              <a:t>Education Source</a:t>
            </a:r>
            <a:r>
              <a:rPr lang="en-US" dirty="0"/>
              <a:t>, </a:t>
            </a:r>
            <a:r>
              <a:rPr lang="en-US" dirty="0" smtClean="0"/>
              <a:t>	db14</a:t>
            </a:r>
            <a:r>
              <a:rPr lang="en-US" dirty="0"/>
              <a:t>.linccweb.org/</a:t>
            </a:r>
            <a:r>
              <a:rPr lang="en-US" dirty="0" err="1"/>
              <a:t>login?url</a:t>
            </a:r>
            <a:r>
              <a:rPr lang="en-US" dirty="0"/>
              <a:t>=http://</a:t>
            </a:r>
            <a:r>
              <a:rPr lang="en-US" dirty="0" err="1"/>
              <a:t>search.ebscohost.com</a:t>
            </a:r>
            <a:r>
              <a:rPr lang="en-US" dirty="0"/>
              <a:t>/</a:t>
            </a:r>
            <a:r>
              <a:rPr lang="en-US" dirty="0" err="1"/>
              <a:t>login.aspx</a:t>
            </a:r>
            <a:r>
              <a:rPr lang="en-US" dirty="0"/>
              <a:t>?	direct=</a:t>
            </a:r>
            <a:r>
              <a:rPr lang="en-US" dirty="0" err="1"/>
              <a:t>true&amp;db</a:t>
            </a:r>
            <a:r>
              <a:rPr lang="en-US" dirty="0"/>
              <a:t>=</a:t>
            </a:r>
            <a:r>
              <a:rPr lang="en-US" dirty="0" err="1"/>
              <a:t>eue&amp;AN</a:t>
            </a:r>
            <a:r>
              <a:rPr lang="en-US" dirty="0"/>
              <a:t>=508174710&amp;site=</a:t>
            </a:r>
            <a:r>
              <a:rPr lang="en-US" dirty="0" err="1"/>
              <a:t>ehost</a:t>
            </a:r>
            <a:r>
              <a:rPr lang="en-US" dirty="0"/>
              <a:t>-live. Accessed 4 Apr. 2017.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40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Consulted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91" y="1966285"/>
            <a:ext cx="7050795" cy="3548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Nussbaum-Beach, Cheryl.  “The Key to Making the Shift to Active Learning </a:t>
            </a:r>
            <a:r>
              <a:rPr lang="en-US" dirty="0" smtClean="0"/>
              <a:t>	(</a:t>
            </a:r>
            <a:r>
              <a:rPr lang="en-US" dirty="0"/>
              <a:t>and Why Technology Is Not Enough).”  </a:t>
            </a:r>
            <a:r>
              <a:rPr lang="en-US" i="1" dirty="0"/>
              <a:t>Powerful Learning Practice</a:t>
            </a:r>
            <a:r>
              <a:rPr lang="en-US" dirty="0"/>
              <a:t>, 10 </a:t>
            </a:r>
            <a:r>
              <a:rPr lang="en-US" dirty="0" smtClean="0"/>
              <a:t>	Mar</a:t>
            </a:r>
            <a:r>
              <a:rPr lang="en-US" dirty="0"/>
              <a:t>. 2015, 	</a:t>
            </a:r>
            <a:r>
              <a:rPr lang="en-US" dirty="0" err="1"/>
              <a:t>plpnetwork.com</a:t>
            </a:r>
            <a:r>
              <a:rPr lang="en-US" dirty="0"/>
              <a:t>/2015/03/10/shift-active-learning</a:t>
            </a:r>
            <a:r>
              <a:rPr lang="en-US" dirty="0" smtClean="0"/>
              <a:t>-	technology</a:t>
            </a:r>
            <a:r>
              <a:rPr lang="en-US" dirty="0"/>
              <a:t>-answer/.  Accessed 1 Feb. 2018.  </a:t>
            </a:r>
          </a:p>
          <a:p>
            <a:pPr marL="0" indent="0">
              <a:buNone/>
            </a:pPr>
            <a:r>
              <a:rPr lang="en-US" dirty="0"/>
              <a:t>Nielsen, Danielle. “Universal Design in First-Year Composition--Why Do We </a:t>
            </a:r>
            <a:r>
              <a:rPr lang="en-US" dirty="0" smtClean="0"/>
              <a:t>	Need </a:t>
            </a:r>
            <a:r>
              <a:rPr lang="en-US" dirty="0"/>
              <a:t>It, How Can We Do It?” </a:t>
            </a:r>
            <a:r>
              <a:rPr lang="en-US" i="1" dirty="0"/>
              <a:t>CEA Forum</a:t>
            </a:r>
            <a:r>
              <a:rPr lang="en-US" dirty="0"/>
              <a:t>, vol. 42, no. 2, 1 June 2013, </a:t>
            </a:r>
            <a:r>
              <a:rPr lang="en-US" dirty="0" smtClean="0"/>
              <a:t>	pp</a:t>
            </a:r>
            <a:r>
              <a:rPr lang="en-US" dirty="0"/>
              <a:t>. 3–29. </a:t>
            </a:r>
            <a:r>
              <a:rPr lang="en-US" i="1" dirty="0"/>
              <a:t>ERIC</a:t>
            </a:r>
            <a:r>
              <a:rPr lang="en-US" dirty="0"/>
              <a:t>, 	db14.</a:t>
            </a:r>
            <a:r>
              <a:rPr lang="en-US" dirty="0" smtClean="0"/>
              <a:t>linccweb.org/	login?	</a:t>
            </a:r>
            <a:r>
              <a:rPr lang="en-US" dirty="0" err="1" smtClean="0"/>
              <a:t>url</a:t>
            </a:r>
            <a:r>
              <a:rPr lang="en-US" dirty="0"/>
              <a:t>=</a:t>
            </a:r>
            <a:r>
              <a:rPr lang="en-US" dirty="0" err="1"/>
              <a:t>http</a:t>
            </a:r>
            <a:r>
              <a:rPr lang="en-US" dirty="0" err="1" smtClean="0"/>
              <a:t>:search.ebscohost.comlogin.aspxdirect</a:t>
            </a:r>
            <a:r>
              <a:rPr lang="en-US" dirty="0"/>
              <a:t>=</a:t>
            </a:r>
            <a:r>
              <a:rPr lang="en-US" dirty="0" err="1"/>
              <a:t>true&amp;db</a:t>
            </a:r>
            <a:r>
              <a:rPr lang="en-US" dirty="0"/>
              <a:t>=</a:t>
            </a:r>
            <a:r>
              <a:rPr lang="en-US" dirty="0" err="1"/>
              <a:t>eric&amp;AN</a:t>
            </a:r>
            <a:r>
              <a:rPr lang="en-US" dirty="0"/>
              <a:t>=</a:t>
            </a:r>
            <a:r>
              <a:rPr lang="en-US" dirty="0" smtClean="0"/>
              <a:t>EJ1018	262</a:t>
            </a:r>
            <a:r>
              <a:rPr lang="en-US" dirty="0"/>
              <a:t>&amp;site=</a:t>
            </a:r>
            <a:r>
              <a:rPr lang="en-US" dirty="0" err="1"/>
              <a:t>ehost</a:t>
            </a:r>
            <a:r>
              <a:rPr lang="en-US" dirty="0"/>
              <a:t>-live. Accessed 4 Apr. 2017. </a:t>
            </a:r>
          </a:p>
          <a:p>
            <a:pPr marL="0" indent="0">
              <a:buNone/>
            </a:pPr>
            <a:r>
              <a:rPr lang="en-US" dirty="0"/>
              <a:t>Pagano, Neil, et al. “An Inter-Institutional Model for College Writing </a:t>
            </a:r>
            <a:r>
              <a:rPr lang="en-US" dirty="0" smtClean="0"/>
              <a:t>	Assessment</a:t>
            </a:r>
            <a:r>
              <a:rPr lang="en-US" dirty="0"/>
              <a:t>.” </a:t>
            </a:r>
            <a:r>
              <a:rPr lang="en-US" i="1" dirty="0"/>
              <a:t>College Composition &amp; Communication</a:t>
            </a:r>
            <a:r>
              <a:rPr lang="en-US" dirty="0"/>
              <a:t>, vol. 60, no. 2, </a:t>
            </a:r>
            <a:r>
              <a:rPr lang="en-US" dirty="0" smtClean="0"/>
              <a:t>	Dec</a:t>
            </a:r>
            <a:r>
              <a:rPr lang="en-US" dirty="0"/>
              <a:t>. 2008, pp. 285–320. 	</a:t>
            </a:r>
            <a:r>
              <a:rPr lang="en-US" i="1" dirty="0"/>
              <a:t>Education Source</a:t>
            </a:r>
            <a:r>
              <a:rPr lang="en-US" dirty="0"/>
              <a:t>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77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Consulted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46" y="1980503"/>
            <a:ext cx="7463039" cy="3563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Pappas, Christopher.  “The Adult Learning </a:t>
            </a:r>
            <a:r>
              <a:rPr lang="en-US" dirty="0" err="1"/>
              <a:t>Theorgy</a:t>
            </a:r>
            <a:r>
              <a:rPr lang="en-US" dirty="0"/>
              <a:t>—Andragogy—of Malcolm </a:t>
            </a:r>
            <a:r>
              <a:rPr lang="en-US" dirty="0" smtClean="0"/>
              <a:t>	Knowles</a:t>
            </a:r>
            <a:r>
              <a:rPr lang="en-US" dirty="0"/>
              <a:t>.”  </a:t>
            </a:r>
            <a:r>
              <a:rPr lang="en-US" i="1" dirty="0"/>
              <a:t>e-Learning Industry</a:t>
            </a:r>
            <a:r>
              <a:rPr lang="en-US" dirty="0"/>
              <a:t>, 9 May 2013, 	</a:t>
            </a:r>
            <a:r>
              <a:rPr lang="en-US" dirty="0" err="1" smtClean="0"/>
              <a:t>elearningindustry.com</a:t>
            </a:r>
            <a:r>
              <a:rPr lang="en-US" dirty="0"/>
              <a:t>/the-adult-	learning-theory-andragogy-of-</a:t>
            </a:r>
            <a:r>
              <a:rPr lang="en-US" dirty="0" err="1"/>
              <a:t>malcolm</a:t>
            </a:r>
            <a:r>
              <a:rPr lang="en-US" dirty="0"/>
              <a:t>-Knowles.  Accessed 2 Feb. 2018.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---.  “9 Tips to Apply Adult Learning Theory to eLearning.” </a:t>
            </a:r>
            <a:r>
              <a:rPr lang="en-US" i="1" dirty="0"/>
              <a:t>e-Learning Industry</a:t>
            </a:r>
            <a:r>
              <a:rPr lang="en-US" dirty="0"/>
              <a:t>, 15 </a:t>
            </a:r>
            <a:r>
              <a:rPr lang="en-US" dirty="0" smtClean="0"/>
              <a:t>	Aug</a:t>
            </a:r>
            <a:r>
              <a:rPr lang="en-US" dirty="0"/>
              <a:t>. 2014, </a:t>
            </a:r>
            <a:r>
              <a:rPr lang="en-US" dirty="0" smtClean="0"/>
              <a:t>elearningindustry.com</a:t>
            </a:r>
            <a:r>
              <a:rPr lang="en-US" dirty="0"/>
              <a:t>/the-adult-learning-theory-andragogy-of-	</a:t>
            </a:r>
            <a:r>
              <a:rPr lang="en-US" dirty="0" err="1"/>
              <a:t>malcolm</a:t>
            </a:r>
            <a:r>
              <a:rPr lang="en-US" dirty="0"/>
              <a:t>-Knowles.  	Accessed 2 Feb. 2018. </a:t>
            </a:r>
          </a:p>
          <a:p>
            <a:pPr marL="0" indent="0">
              <a:buNone/>
            </a:pPr>
            <a:r>
              <a:rPr lang="en-US" dirty="0"/>
              <a:t>Prince, Michael B. “A New Beginning in College Writing.” </a:t>
            </a:r>
            <a:r>
              <a:rPr lang="en-US" i="1" dirty="0"/>
              <a:t>Journal of Education</a:t>
            </a:r>
            <a:r>
              <a:rPr lang="en-US" dirty="0"/>
              <a:t>, vol. </a:t>
            </a:r>
            <a:r>
              <a:rPr lang="en-US" dirty="0" smtClean="0"/>
              <a:t>	188</a:t>
            </a:r>
            <a:r>
              <a:rPr lang="en-US" dirty="0"/>
              <a:t>, no. 3, Sept. 2007, pp. 1–27. </a:t>
            </a:r>
            <a:r>
              <a:rPr lang="en-US" i="1" dirty="0"/>
              <a:t>Academic Search Complete</a:t>
            </a:r>
            <a:r>
              <a:rPr lang="en-US" dirty="0"/>
              <a:t>, db14.linccweb.org/	</a:t>
            </a:r>
            <a:r>
              <a:rPr lang="en-US" dirty="0" err="1"/>
              <a:t>login?url</a:t>
            </a:r>
            <a:r>
              <a:rPr lang="en-US" dirty="0"/>
              <a:t>=http://</a:t>
            </a:r>
            <a:r>
              <a:rPr lang="en-US" dirty="0" err="1"/>
              <a:t>search.ebscohost.com</a:t>
            </a:r>
            <a:r>
              <a:rPr lang="en-US" dirty="0"/>
              <a:t>/</a:t>
            </a:r>
            <a:r>
              <a:rPr lang="en-US" dirty="0" err="1"/>
              <a:t>login.aspx</a:t>
            </a:r>
            <a:r>
              <a:rPr lang="en-US" dirty="0" smtClean="0"/>
              <a:t>?	direct</a:t>
            </a:r>
            <a:r>
              <a:rPr lang="en-US" dirty="0"/>
              <a:t>=</a:t>
            </a:r>
            <a:r>
              <a:rPr lang="en-US" dirty="0" err="1"/>
              <a:t>true&amp;db</a:t>
            </a:r>
            <a:r>
              <a:rPr lang="en-US" dirty="0"/>
              <a:t>=a9h&amp;AN=44087968&amp;site=</a:t>
            </a:r>
            <a:r>
              <a:rPr lang="en-US" dirty="0" err="1"/>
              <a:t>ehost</a:t>
            </a:r>
            <a:r>
              <a:rPr lang="en-US" dirty="0"/>
              <a:t>-live. Accessed 4 Apr. 2017.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412750" y="3307319"/>
            <a:ext cx="8318500" cy="9794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150" dirty="0"/>
              <a:t>The English Studio</a:t>
            </a:r>
            <a:endParaRPr altLang="en-US" sz="315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4286806"/>
            <a:ext cx="8839200" cy="93757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Daytona State College</a:t>
            </a:r>
            <a:endParaRPr lang="en-US" sz="2400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Professor Elizabeth Barnes, School of Humanities and Communication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Consulted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Sommers</a:t>
            </a:r>
            <a:r>
              <a:rPr lang="en-US" dirty="0"/>
              <a:t>, Jeff. “Self-Designed Points: Turning Responsibility for Learning </a:t>
            </a:r>
            <a:r>
              <a:rPr lang="en-US" dirty="0" smtClean="0"/>
              <a:t>	over </a:t>
            </a:r>
            <a:r>
              <a:rPr lang="en-US" dirty="0"/>
              <a:t>to Students.” </a:t>
            </a:r>
            <a:r>
              <a:rPr lang="en-US" i="1" dirty="0"/>
              <a:t>Teaching English in the Two-Year College</a:t>
            </a:r>
            <a:r>
              <a:rPr lang="en-US" dirty="0"/>
              <a:t>, vol. 38, </a:t>
            </a:r>
            <a:r>
              <a:rPr lang="en-US" dirty="0" smtClean="0"/>
              <a:t>	no</a:t>
            </a:r>
            <a:r>
              <a:rPr lang="en-US" dirty="0"/>
              <a:t>. 4, 1 May 2011, pp. </a:t>
            </a:r>
            <a:r>
              <a:rPr lang="en-US" dirty="0" smtClean="0"/>
              <a:t>403</a:t>
            </a:r>
            <a:r>
              <a:rPr lang="en-US" dirty="0"/>
              <a:t>–413. </a:t>
            </a:r>
            <a:r>
              <a:rPr lang="en-US" i="1" dirty="0"/>
              <a:t>ERIC</a:t>
            </a:r>
            <a:r>
              <a:rPr lang="en-US" dirty="0"/>
              <a:t>, db14.linccweb.org/login</a:t>
            </a:r>
            <a:r>
              <a:rPr lang="en-US" dirty="0" smtClean="0"/>
              <a:t>?	</a:t>
            </a:r>
            <a:r>
              <a:rPr lang="en-US" dirty="0" err="1" smtClean="0"/>
              <a:t>url</a:t>
            </a:r>
            <a:r>
              <a:rPr lang="en-US" dirty="0"/>
              <a:t>=http://</a:t>
            </a:r>
            <a:r>
              <a:rPr lang="en-US" dirty="0" err="1"/>
              <a:t>search.ebscohost.com</a:t>
            </a:r>
            <a:r>
              <a:rPr lang="en-US" dirty="0"/>
              <a:t>/ </a:t>
            </a:r>
            <a:r>
              <a:rPr lang="en-US" dirty="0" err="1"/>
              <a:t>login.aspx</a:t>
            </a:r>
            <a:r>
              <a:rPr lang="en-US" dirty="0" smtClean="0"/>
              <a:t>?	direct</a:t>
            </a:r>
            <a:r>
              <a:rPr lang="en-US" dirty="0"/>
              <a:t>=</a:t>
            </a:r>
            <a:r>
              <a:rPr lang="en-US" dirty="0" err="1"/>
              <a:t>true&amp;db</a:t>
            </a:r>
            <a:r>
              <a:rPr lang="en-US" dirty="0"/>
              <a:t>=</a:t>
            </a:r>
            <a:r>
              <a:rPr lang="en-US" dirty="0" err="1"/>
              <a:t>eric&amp;AN</a:t>
            </a:r>
            <a:r>
              <a:rPr lang="en-US" dirty="0"/>
              <a:t>=EJ927076&amp;site=</a:t>
            </a:r>
            <a:r>
              <a:rPr lang="en-US" dirty="0" err="1"/>
              <a:t>ehost</a:t>
            </a:r>
            <a:r>
              <a:rPr lang="en-US" dirty="0"/>
              <a:t>-live. Accessed 4 Apr. 	2017. </a:t>
            </a:r>
          </a:p>
          <a:p>
            <a:pPr marL="0" indent="0">
              <a:buNone/>
            </a:pPr>
            <a:r>
              <a:rPr lang="en-US" dirty="0" err="1"/>
              <a:t>Treglia</a:t>
            </a:r>
            <a:r>
              <a:rPr lang="en-US" dirty="0"/>
              <a:t>, Maria O. “Teacher-Written Commentary in College Writing </a:t>
            </a:r>
            <a:r>
              <a:rPr lang="en-US" dirty="0" smtClean="0"/>
              <a:t>	Composition</a:t>
            </a:r>
            <a:r>
              <a:rPr lang="en-US" dirty="0"/>
              <a:t>: How Does It Impact Student Revisions?” </a:t>
            </a:r>
            <a:r>
              <a:rPr lang="en-US" i="1" dirty="0"/>
              <a:t>Composition </a:t>
            </a:r>
            <a:r>
              <a:rPr lang="en-US" i="1" dirty="0" smtClean="0"/>
              <a:t>	Studies</a:t>
            </a:r>
            <a:r>
              <a:rPr lang="en-US" dirty="0"/>
              <a:t>, vol. 37, no. 1, 1 Mar. 	2009, pp. 67–86. </a:t>
            </a:r>
            <a:r>
              <a:rPr lang="en-US" i="1" dirty="0"/>
              <a:t>ERIC</a:t>
            </a:r>
            <a:r>
              <a:rPr lang="en-US" dirty="0"/>
              <a:t>, </a:t>
            </a:r>
            <a:r>
              <a:rPr lang="en-US" dirty="0" smtClean="0"/>
              <a:t>	db14</a:t>
            </a:r>
            <a:r>
              <a:rPr lang="en-US" dirty="0"/>
              <a:t>.linccweb.org/</a:t>
            </a:r>
            <a:r>
              <a:rPr lang="en-US" dirty="0" err="1"/>
              <a:t>login?url</a:t>
            </a:r>
            <a:r>
              <a:rPr lang="en-US" dirty="0"/>
              <a:t>=http://</a:t>
            </a:r>
            <a:r>
              <a:rPr lang="en-US" dirty="0" err="1"/>
              <a:t>search.ebscohost.com</a:t>
            </a:r>
            <a:r>
              <a:rPr lang="en-US" dirty="0"/>
              <a:t>/ </a:t>
            </a:r>
            <a:r>
              <a:rPr lang="en-US" dirty="0" smtClean="0"/>
              <a:t>	</a:t>
            </a:r>
            <a:r>
              <a:rPr lang="en-US" dirty="0" err="1" smtClean="0"/>
              <a:t>login.aspx</a:t>
            </a:r>
            <a:r>
              <a:rPr lang="en-US" dirty="0" err="1"/>
              <a:t>?direct</a:t>
            </a:r>
            <a:r>
              <a:rPr lang="en-US" dirty="0"/>
              <a:t>=</a:t>
            </a:r>
            <a:r>
              <a:rPr lang="en-US" dirty="0" err="1"/>
              <a:t>true&amp;db</a:t>
            </a:r>
            <a:r>
              <a:rPr lang="en-US" dirty="0"/>
              <a:t>=</a:t>
            </a:r>
            <a:r>
              <a:rPr lang="en-US" dirty="0" err="1"/>
              <a:t>eric&amp;AN</a:t>
            </a:r>
            <a:r>
              <a:rPr lang="en-US" dirty="0"/>
              <a:t>=EJ862162&amp;site=</a:t>
            </a:r>
            <a:r>
              <a:rPr lang="en-US" dirty="0" err="1"/>
              <a:t>ehost</a:t>
            </a:r>
            <a:r>
              <a:rPr lang="en-US" dirty="0"/>
              <a:t>-live. </a:t>
            </a:r>
            <a:r>
              <a:rPr lang="en-US" dirty="0" smtClean="0"/>
              <a:t>	Accessed </a:t>
            </a:r>
            <a:r>
              <a:rPr lang="en-US" dirty="0"/>
              <a:t>4 </a:t>
            </a:r>
            <a:r>
              <a:rPr lang="en-US" dirty="0" smtClean="0"/>
              <a:t>Apr</a:t>
            </a:r>
            <a:r>
              <a:rPr lang="en-US" dirty="0"/>
              <a:t>. 2017.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67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Consulted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28" y="1937848"/>
            <a:ext cx="6954562" cy="36057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Treglia</a:t>
            </a:r>
            <a:r>
              <a:rPr lang="en-US" dirty="0"/>
              <a:t>, Maria </a:t>
            </a:r>
            <a:r>
              <a:rPr lang="en-US" dirty="0" err="1"/>
              <a:t>Ornella</a:t>
            </a:r>
            <a:r>
              <a:rPr lang="en-US" dirty="0"/>
              <a:t>. “Feedback on Feedback: Exploring Student </a:t>
            </a:r>
            <a:r>
              <a:rPr lang="en-US" dirty="0" smtClean="0"/>
              <a:t>	Responses </a:t>
            </a:r>
            <a:r>
              <a:rPr lang="en-US" dirty="0"/>
              <a:t>to Teachers' Written Commentary.” </a:t>
            </a:r>
            <a:r>
              <a:rPr lang="en-US" i="1" dirty="0"/>
              <a:t>Journal of Basic Writing </a:t>
            </a:r>
            <a:r>
              <a:rPr lang="en-US" i="1" dirty="0" smtClean="0"/>
              <a:t>	(</a:t>
            </a:r>
            <a:r>
              <a:rPr lang="en-US" i="1" dirty="0"/>
              <a:t>CUNY)</a:t>
            </a:r>
            <a:r>
              <a:rPr lang="en-US" dirty="0"/>
              <a:t>, vol. 27, no. 1, 1 Mar. 	2008, pp. 105–137. </a:t>
            </a:r>
            <a:r>
              <a:rPr lang="en-US" i="1" dirty="0"/>
              <a:t>ERIC</a:t>
            </a:r>
            <a:r>
              <a:rPr lang="en-US" dirty="0"/>
              <a:t>, </a:t>
            </a:r>
            <a:r>
              <a:rPr lang="en-US" dirty="0" smtClean="0"/>
              <a:t>	db14</a:t>
            </a:r>
            <a:r>
              <a:rPr lang="en-US" dirty="0"/>
              <a:t>.linccweb.org/</a:t>
            </a:r>
            <a:r>
              <a:rPr lang="en-US" dirty="0" err="1"/>
              <a:t>login?url</a:t>
            </a:r>
            <a:r>
              <a:rPr lang="en-US" dirty="0"/>
              <a:t>=http://</a:t>
            </a:r>
            <a:r>
              <a:rPr lang="en-US" dirty="0" err="1"/>
              <a:t>search.ebscohost.com</a:t>
            </a:r>
            <a:r>
              <a:rPr lang="en-US" dirty="0"/>
              <a:t>/ </a:t>
            </a:r>
            <a:r>
              <a:rPr lang="en-US" dirty="0" smtClean="0"/>
              <a:t>	</a:t>
            </a:r>
            <a:r>
              <a:rPr lang="en-US" dirty="0" err="1" smtClean="0"/>
              <a:t>login.aspx</a:t>
            </a:r>
            <a:r>
              <a:rPr lang="en-US" dirty="0" err="1"/>
              <a:t>?direct</a:t>
            </a:r>
            <a:r>
              <a:rPr lang="en-US" dirty="0"/>
              <a:t>=</a:t>
            </a:r>
            <a:r>
              <a:rPr lang="en-US" dirty="0" err="1"/>
              <a:t>true&amp;db</a:t>
            </a:r>
            <a:r>
              <a:rPr lang="en-US" dirty="0"/>
              <a:t>=</a:t>
            </a:r>
            <a:r>
              <a:rPr lang="en-US" dirty="0" err="1"/>
              <a:t>eric&amp;AN</a:t>
            </a:r>
            <a:r>
              <a:rPr lang="en-US" dirty="0"/>
              <a:t>=EJ830548&amp;site=</a:t>
            </a:r>
            <a:r>
              <a:rPr lang="en-US" dirty="0" err="1"/>
              <a:t>ehost</a:t>
            </a:r>
            <a:r>
              <a:rPr lang="en-US" dirty="0"/>
              <a:t>-live. </a:t>
            </a:r>
            <a:r>
              <a:rPr lang="en-US" dirty="0" smtClean="0"/>
              <a:t>	Accessed </a:t>
            </a:r>
            <a:r>
              <a:rPr lang="en-US" dirty="0"/>
              <a:t>	4 Apr. 2017.  </a:t>
            </a:r>
          </a:p>
          <a:p>
            <a:pPr marL="0" indent="0">
              <a:buNone/>
            </a:pPr>
            <a:r>
              <a:rPr lang="en-US" dirty="0"/>
              <a:t>Virtue, Alicia.  “‘Guide on the Side’:  Active Learning Tutorials in </a:t>
            </a:r>
            <a:r>
              <a:rPr lang="en-US" dirty="0" smtClean="0"/>
              <a:t>	Information </a:t>
            </a:r>
            <a:r>
              <a:rPr lang="en-US" dirty="0"/>
              <a:t>Literacy Instruction</a:t>
            </a:r>
            <a:r>
              <a:rPr lang="en-US" dirty="0" smtClean="0"/>
              <a:t>.”  </a:t>
            </a:r>
            <a:r>
              <a:rPr lang="en-US" i="1" dirty="0" err="1"/>
              <a:t>Slideshare</a:t>
            </a:r>
            <a:r>
              <a:rPr lang="en-US" dirty="0"/>
              <a:t>, Apr. 2014, </a:t>
            </a:r>
            <a:r>
              <a:rPr lang="en-US" dirty="0" smtClean="0"/>
              <a:t>	</a:t>
            </a:r>
            <a:r>
              <a:rPr lang="en-US" dirty="0" err="1" smtClean="0"/>
              <a:t>www.slideshare.net</a:t>
            </a:r>
            <a:r>
              <a:rPr lang="en-US" dirty="0"/>
              <a:t>/AliciaVirtue/guide-	on-the-side-	active</a:t>
            </a:r>
            <a:r>
              <a:rPr lang="en-US" dirty="0" smtClean="0"/>
              <a:t>-	learning</a:t>
            </a:r>
            <a:r>
              <a:rPr lang="en-US" dirty="0"/>
              <a:t>-tutorials-in-information-literacy-instruction.  Accessed 2 Feb. </a:t>
            </a:r>
            <a:r>
              <a:rPr lang="en-US" dirty="0" smtClean="0"/>
              <a:t>	2018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86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5136" y="2681288"/>
            <a:ext cx="7886700" cy="79375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04" y="88776"/>
            <a:ext cx="2757009" cy="11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8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1029" y="4669971"/>
            <a:ext cx="4294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Thank you!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8" y="579400"/>
            <a:ext cx="6918373" cy="1932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128" y="1368772"/>
            <a:ext cx="7772400" cy="1209421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Practice Programs in Developmental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Gateway Writing Courses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" y="5982588"/>
            <a:ext cx="7940040" cy="77482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Liz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Barnes,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 in the School of Humanities and Communication and Chair of Academic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10512" y="501425"/>
            <a:ext cx="5437632" cy="1013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English Studio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7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Daytona State College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84320"/>
          <a:ext cx="82296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704">
                  <a:extLst>
                    <a:ext uri="{9D8B030D-6E8A-4147-A177-3AD203B41FA5}">
                      <a16:colId xmlns:a16="http://schemas.microsoft.com/office/drawing/2014/main" xmlns="" val="816319802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xmlns="" val="360064419"/>
                    </a:ext>
                  </a:extLst>
                </a:gridCol>
                <a:gridCol w="2414016">
                  <a:extLst>
                    <a:ext uri="{9D8B030D-6E8A-4147-A177-3AD203B41FA5}">
                      <a16:colId xmlns:a16="http://schemas.microsoft.com/office/drawing/2014/main" xmlns="" val="1605362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Campus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Headcount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33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 Technology College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2,649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460.3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963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Daytona  Beach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23,118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8,700.7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323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DeLand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3,094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851.8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1425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Deltona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2,216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535.2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282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Flagler/Palm Coast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1,902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622.3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925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Smyrna Beach/Edgewater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1,262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235.3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5831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26,045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11,405.6</a:t>
                      </a:r>
                    </a:p>
                    <a:p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8602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69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ENC0055L: The English Studio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Co-Requisite (Contextualized) Support for ENC1101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English Studio (ENC0055L) is a one-credit, weekly, guided lab made up of a facilitator and a group of 12 student peers, who are also enrolled in various sections of ENC1101: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Composition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group workshop is designed to help students navigate course requirements, build critical thinking skills, and complete complex writing and reading assignments.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 established, nationally recognized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pedagogical model in composition studies designed to help underprepared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writers.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Studios are facilitated by Academic Support Center (ASC) Learning Specialists, Writing Center Specialists and faculty volunteers (who satisfy a service requirement or teach a one-hour overload).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designed for students who qualify for placement in developmental education courses in reading and/or writing. </a:t>
            </a:r>
          </a:p>
        </p:txBody>
      </p:sp>
    </p:spTree>
    <p:extLst>
      <p:ext uri="{BB962C8B-B14F-4D97-AF65-F5344CB8AC3E}">
        <p14:creationId xmlns:p14="http://schemas.microsoft.com/office/powerpoint/2010/main" val="164197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ENC0055L: The English Studio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Learning Outcomes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641"/>
            <a:ext cx="8229600" cy="37398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 completion of this course, the student will be able to: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critical thinking, reading, and writing skills.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the elements of writing processes and various genres.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strategies for composing in different rhetorical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One-Hour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developmental education credit.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Pass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attendance.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5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45" y="289326"/>
            <a:ext cx="7044309" cy="627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7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Studio Concept?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Studio program organizes small groups of students to meet frequently and regularly to bring to the table the assignments they are working on for a writing course.”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studio learning environment is one where others are working and discussing their work simultaneously, where teachers provide, along with other students, guidance, suggestions, input.”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Studio is a configuration of relationships that can emerge from different contexts.”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Grego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Rhonda, and Nancy Thompson.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Teaching/Writing in Third Spaces: The Studio Model.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Studies in Writing and Rhetoric. Carbondale:  Southern Illinois University Press, 2008. Print. </a:t>
            </a:r>
          </a:p>
        </p:txBody>
      </p:sp>
    </p:spTree>
    <p:extLst>
      <p:ext uri="{BB962C8B-B14F-4D97-AF65-F5344CB8AC3E}">
        <p14:creationId xmlns:p14="http://schemas.microsoft.com/office/powerpoint/2010/main" val="1142409882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FDOE_PPT_templat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DD5E37C-6C2F-46FA-BFC9-1C0F105173D8}" vid="{789741E5-CF7B-4966-B95F-7F2796114790}"/>
    </a:ext>
  </a:extLst>
</a:theme>
</file>

<file path=ppt/theme/theme2.xml><?xml version="1.0" encoding="utf-8"?>
<a:theme xmlns:a="http://schemas.openxmlformats.org/drawingml/2006/main" name="3_FDOE_PPT_templat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DD5E37C-6C2F-46FA-BFC9-1C0F105173D8}" vid="{789741E5-CF7B-4966-B95F-7F2796114790}"/>
    </a:ext>
  </a:extLst>
</a:theme>
</file>

<file path=ppt/theme/theme3.xml><?xml version="1.0" encoding="utf-8"?>
<a:theme xmlns:a="http://schemas.openxmlformats.org/drawingml/2006/main" name="1_FDOE_PPT_templat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DD5E37C-6C2F-46FA-BFC9-1C0F105173D8}" vid="{789741E5-CF7B-4966-B95F-7F2796114790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9E23A80A7D444B9E59CF5CCFED13F" ma:contentTypeVersion="0" ma:contentTypeDescription="Create a new document." ma:contentTypeScope="" ma:versionID="c99bd74755515ad6017e14daa878c6b7">
  <xsd:schema xmlns:xsd="http://www.w3.org/2001/XMLSchema" xmlns:xs="http://www.w3.org/2001/XMLSchema" xmlns:p="http://schemas.microsoft.com/office/2006/metadata/properties" xmlns:ns2="1c375291-bfca-42fa-8c4a-5ccc0a7430f4" targetNamespace="http://schemas.microsoft.com/office/2006/metadata/properties" ma:root="true" ma:fieldsID="bd1e8fb3b08bff3425a49f94c7fa242d" ns2:_="">
    <xsd:import namespace="1c375291-bfca-42fa-8c4a-5ccc0a7430f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75291-bfca-42fa-8c4a-5ccc0a7430f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6189C3-F84D-4F71-83BC-798CDC040E48}">
  <ds:schemaRefs>
    <ds:schemaRef ds:uri="http://schemas.microsoft.com/office/2006/metadata/properties"/>
    <ds:schemaRef ds:uri="1c375291-bfca-42fa-8c4a-5ccc0a7430f4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89FB84-027C-4EC3-859C-93EB5CFAB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75291-bfca-42fa-8c4a-5ccc0a7430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FDOE_PPT_template_Standard</Template>
  <TotalTime>5982</TotalTime>
  <Words>1501</Words>
  <Application>Microsoft Office PowerPoint</Application>
  <PresentationFormat>On-screen Show (4:3)</PresentationFormat>
  <Paragraphs>238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Wingdings</vt:lpstr>
      <vt:lpstr>Wingdings 3</vt:lpstr>
      <vt:lpstr>FDOE_PPT_template_Standard</vt:lpstr>
      <vt:lpstr>3_FDOE_PPT_template_Standard</vt:lpstr>
      <vt:lpstr>1_FDOE_PPT_template_Standard</vt:lpstr>
      <vt:lpstr>1_Office Theme</vt:lpstr>
      <vt:lpstr>Ion</vt:lpstr>
      <vt:lpstr>Best Practice Programs in Developmental and Gateway Writing Courses</vt:lpstr>
      <vt:lpstr>Presenters</vt:lpstr>
      <vt:lpstr>The English Studio</vt:lpstr>
      <vt:lpstr>Best Practice Programs in Developmental  and Gateway Writing Courses</vt:lpstr>
      <vt:lpstr>Daytona State College</vt:lpstr>
      <vt:lpstr>ENC0055L: The English Studio Co-Requisite (Contextualized) Support for ENC1101</vt:lpstr>
      <vt:lpstr>ENC0055L: The English Studio Student Learning Outcomes</vt:lpstr>
      <vt:lpstr>PowerPoint Presentation</vt:lpstr>
      <vt:lpstr>What is the Studio Concept?</vt:lpstr>
      <vt:lpstr>Local Context</vt:lpstr>
      <vt:lpstr>Why the Studio Model Works</vt:lpstr>
      <vt:lpstr>Revised Two-Semester Composition Sequence Student Learning Outcomes</vt:lpstr>
      <vt:lpstr>Success Data </vt:lpstr>
      <vt:lpstr>Post DevEd Reform: Encouraging Results</vt:lpstr>
      <vt:lpstr>Student Voices </vt:lpstr>
      <vt:lpstr>Assessment &amp; Program Management Challenges</vt:lpstr>
      <vt:lpstr>The Writing Emporium</vt:lpstr>
      <vt:lpstr>Best-Practice Programs in Developmental and Gateway Writing Courses: Radically Redesigning the ENC 1101 Curriculum</vt:lpstr>
      <vt:lpstr>Disclaimer*  The contents of this presentation were developed in partnership with a grant from the Department of Education. However, the content does not necessarily represent the policy of the Department of Education, and you should not assume endorsement by the Federal Government.</vt:lpstr>
      <vt:lpstr>Four Key Problems in ENC1101</vt:lpstr>
      <vt:lpstr>Evidence-Based Solutions:  </vt:lpstr>
      <vt:lpstr>Data</vt:lpstr>
      <vt:lpstr>Works Consulted</vt:lpstr>
      <vt:lpstr>Works Consulted Continued</vt:lpstr>
      <vt:lpstr>Works Consulted Continued</vt:lpstr>
      <vt:lpstr>Works Consulted Continued</vt:lpstr>
      <vt:lpstr>Works Consulted Continued</vt:lpstr>
      <vt:lpstr>Works Consulted Continued</vt:lpstr>
      <vt:lpstr>Works Consulted Continued</vt:lpstr>
      <vt:lpstr>Works Consulted Continued</vt:lpstr>
      <vt:lpstr>Works Consulted Continued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Penik, Megan</dc:creator>
  <cp:lastModifiedBy>Long, Angela</cp:lastModifiedBy>
  <cp:revision>70</cp:revision>
  <dcterms:created xsi:type="dcterms:W3CDTF">2015-06-03T15:39:07Z</dcterms:created>
  <dcterms:modified xsi:type="dcterms:W3CDTF">2019-04-03T17:45:22Z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917e4c49-9b6b-485f-9f91-2b7b643feae2</vt:lpwstr>
  </property>
  <property fmtid="{D5CDD505-2E9C-101B-9397-08002B2CF9AE}" pid="3" name="ContentTypeId">
    <vt:lpwstr>0x0101001D49E23A80A7D444B9E59CF5CCFED13F</vt:lpwstr>
  </property>
  <property fmtid="{D5CDD505-2E9C-101B-9397-08002B2CF9AE}" pid="4" name="_dlc_DocId">
    <vt:lpwstr>372YA7RW7CNW-1147-385</vt:lpwstr>
  </property>
  <property fmtid="{D5CDD505-2E9C-101B-9397-08002B2CF9AE}" pid="5" name="_dlc_DocIdUrl">
    <vt:lpwstr>https://mybfk.battelleforkids.org/projects/FDOE/_layouts/DocIdRedir.aspx?ID=372YA7RW7CNW-1147-385, 372YA7RW7CNW-1147-385</vt:lpwstr>
  </property>
</Properties>
</file>