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753600" cy="54864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entium Book Basic" panose="020B0604020202020204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Muli" panose="020B0604020202020204" charset="0"/>
      <p:regular r:id="rId34"/>
      <p:bold r:id="rId35"/>
      <p:italic r:id="rId36"/>
      <p:boldItalic r:id="rId37"/>
    </p:embeddedFont>
    <p:embeddedFont>
      <p:font typeface="Playfair Display" panose="00000500000000000000" pitchFamily="2" charset="0"/>
      <p:regular r:id="rId38"/>
      <p:bold r:id="rId39"/>
      <p:italic r:id="rId40"/>
      <p:boldItalic r:id="rId41"/>
    </p:embeddedFont>
    <p:embeddedFont>
      <p:font typeface="Questrial" panose="020B0604020202020204" charset="0"/>
      <p:regular r:id="rId42"/>
    </p:embeddedFont>
    <p:embeddedFont>
      <p:font typeface="Salsa" panose="020B0604020202020204" charset="0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3465"/>
  </p:normalViewPr>
  <p:slideViewPr>
    <p:cSldViewPr snapToGrid="0" snapToObjects="1">
      <p:cViewPr varScale="1">
        <p:scale>
          <a:sx n="81" d="100"/>
          <a:sy n="81" d="100"/>
        </p:scale>
        <p:origin x="129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theme" Target="theme/theme1.xml"/><Relationship Id="rId20" Type="http://schemas.openxmlformats.org/officeDocument/2006/relationships/font" Target="fonts/font5.fntdata"/><Relationship Id="rId41" Type="http://schemas.openxmlformats.org/officeDocument/2006/relationships/font" Target="fonts/font2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53" y="936861"/>
            <a:ext cx="6487795" cy="1992983"/>
          </a:xfrm>
        </p:spPr>
        <p:txBody>
          <a:bodyPr anchor="b"/>
          <a:lstStyle>
            <a:lvl1pPr algn="ctr">
              <a:defRPr sz="5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088" y="3006701"/>
            <a:ext cx="5724525" cy="1382101"/>
          </a:xfrm>
        </p:spPr>
        <p:txBody>
          <a:bodyPr/>
          <a:lstStyle>
            <a:lvl1pPr marL="0" indent="0" algn="ctr">
              <a:buNone/>
              <a:defRPr sz="2003"/>
            </a:lvl1pPr>
            <a:lvl2pPr marL="381625" indent="0" algn="ctr">
              <a:buNone/>
              <a:defRPr sz="1669"/>
            </a:lvl2pPr>
            <a:lvl3pPr marL="763250" indent="0" algn="ctr">
              <a:buNone/>
              <a:defRPr sz="1502"/>
            </a:lvl3pPr>
            <a:lvl4pPr marL="1144875" indent="0" algn="ctr">
              <a:buNone/>
              <a:defRPr sz="1336"/>
            </a:lvl4pPr>
            <a:lvl5pPr marL="1526499" indent="0" algn="ctr">
              <a:buNone/>
              <a:defRPr sz="1336"/>
            </a:lvl5pPr>
            <a:lvl6pPr marL="1908124" indent="0" algn="ctr">
              <a:buNone/>
              <a:defRPr sz="1336"/>
            </a:lvl6pPr>
            <a:lvl7pPr marL="2289749" indent="0" algn="ctr">
              <a:buNone/>
              <a:defRPr sz="1336"/>
            </a:lvl7pPr>
            <a:lvl8pPr marL="2671374" indent="0" algn="ctr">
              <a:buNone/>
              <a:defRPr sz="1336"/>
            </a:lvl8pPr>
            <a:lvl9pPr marL="3052999" indent="0" algn="ctr">
              <a:buNone/>
              <a:defRPr sz="13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0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2151" y="304778"/>
            <a:ext cx="1645801" cy="485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749" y="304778"/>
            <a:ext cx="4841994" cy="48512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73" y="1427158"/>
            <a:ext cx="6583204" cy="2381243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73" y="3830928"/>
            <a:ext cx="6583204" cy="1252239"/>
          </a:xfrm>
        </p:spPr>
        <p:txBody>
          <a:bodyPr/>
          <a:lstStyle>
            <a:lvl1pPr marL="0" indent="0">
              <a:buNone/>
              <a:defRPr sz="2003">
                <a:solidFill>
                  <a:schemeClr val="tx1"/>
                </a:solidFill>
              </a:defRPr>
            </a:lvl1pPr>
            <a:lvl2pPr marL="381625" indent="0">
              <a:buNone/>
              <a:defRPr sz="1669">
                <a:solidFill>
                  <a:schemeClr val="tx1">
                    <a:tint val="75000"/>
                  </a:schemeClr>
                </a:solidFill>
              </a:defRPr>
            </a:lvl2pPr>
            <a:lvl3pPr marL="763250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3pPr>
            <a:lvl4pPr marL="1144875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4pPr>
            <a:lvl5pPr marL="152649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5pPr>
            <a:lvl6pPr marL="1908124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6pPr>
            <a:lvl7pPr marL="228974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7pPr>
            <a:lvl8pPr marL="2671374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8pPr>
            <a:lvl9pPr marL="305299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748" y="1523890"/>
            <a:ext cx="3243898" cy="363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4054" y="1523890"/>
            <a:ext cx="3243898" cy="363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04779"/>
            <a:ext cx="6583204" cy="11064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43" y="1403304"/>
            <a:ext cx="3228989" cy="687738"/>
          </a:xfrm>
        </p:spPr>
        <p:txBody>
          <a:bodyPr anchor="b"/>
          <a:lstStyle>
            <a:lvl1pPr marL="0" indent="0">
              <a:buNone/>
              <a:defRPr sz="2003" b="1"/>
            </a:lvl1pPr>
            <a:lvl2pPr marL="381625" indent="0">
              <a:buNone/>
              <a:defRPr sz="1669" b="1"/>
            </a:lvl2pPr>
            <a:lvl3pPr marL="763250" indent="0">
              <a:buNone/>
              <a:defRPr sz="1502" b="1"/>
            </a:lvl3pPr>
            <a:lvl4pPr marL="1144875" indent="0">
              <a:buNone/>
              <a:defRPr sz="1336" b="1"/>
            </a:lvl4pPr>
            <a:lvl5pPr marL="1526499" indent="0">
              <a:buNone/>
              <a:defRPr sz="1336" b="1"/>
            </a:lvl5pPr>
            <a:lvl6pPr marL="1908124" indent="0">
              <a:buNone/>
              <a:defRPr sz="1336" b="1"/>
            </a:lvl6pPr>
            <a:lvl7pPr marL="2289749" indent="0">
              <a:buNone/>
              <a:defRPr sz="1336" b="1"/>
            </a:lvl7pPr>
            <a:lvl8pPr marL="2671374" indent="0">
              <a:buNone/>
              <a:defRPr sz="1336" b="1"/>
            </a:lvl8pPr>
            <a:lvl9pPr marL="3052999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43" y="2091042"/>
            <a:ext cx="3228989" cy="3075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4055" y="1403304"/>
            <a:ext cx="3244892" cy="687738"/>
          </a:xfrm>
        </p:spPr>
        <p:txBody>
          <a:bodyPr anchor="b"/>
          <a:lstStyle>
            <a:lvl1pPr marL="0" indent="0">
              <a:buNone/>
              <a:defRPr sz="2003" b="1"/>
            </a:lvl1pPr>
            <a:lvl2pPr marL="381625" indent="0">
              <a:buNone/>
              <a:defRPr sz="1669" b="1"/>
            </a:lvl2pPr>
            <a:lvl3pPr marL="763250" indent="0">
              <a:buNone/>
              <a:defRPr sz="1502" b="1"/>
            </a:lvl3pPr>
            <a:lvl4pPr marL="1144875" indent="0">
              <a:buNone/>
              <a:defRPr sz="1336" b="1"/>
            </a:lvl4pPr>
            <a:lvl5pPr marL="1526499" indent="0">
              <a:buNone/>
              <a:defRPr sz="1336" b="1"/>
            </a:lvl5pPr>
            <a:lvl6pPr marL="1908124" indent="0">
              <a:buNone/>
              <a:defRPr sz="1336" b="1"/>
            </a:lvl6pPr>
            <a:lvl7pPr marL="2289749" indent="0">
              <a:buNone/>
              <a:defRPr sz="1336" b="1"/>
            </a:lvl7pPr>
            <a:lvl8pPr marL="2671374" indent="0">
              <a:buNone/>
              <a:defRPr sz="1336" b="1"/>
            </a:lvl8pPr>
            <a:lvl9pPr marL="3052999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4055" y="2091042"/>
            <a:ext cx="3244892" cy="3075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</p:spPr>
        <p:txBody>
          <a:bodyPr anchor="b"/>
          <a:lstStyle>
            <a:lvl1pPr>
              <a:defRPr sz="26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892" y="824227"/>
            <a:ext cx="3864054" cy="4068123"/>
          </a:xfrm>
        </p:spPr>
        <p:txBody>
          <a:bodyPr/>
          <a:lstStyle>
            <a:lvl1pPr>
              <a:defRPr sz="2671"/>
            </a:lvl1pPr>
            <a:lvl2pPr>
              <a:defRPr sz="2337"/>
            </a:lvl2pPr>
            <a:lvl3pPr>
              <a:defRPr sz="2003"/>
            </a:lvl3pPr>
            <a:lvl4pPr>
              <a:defRPr sz="1669"/>
            </a:lvl4pPr>
            <a:lvl5pPr>
              <a:defRPr sz="1669"/>
            </a:lvl5pPr>
            <a:lvl6pPr>
              <a:defRPr sz="1669"/>
            </a:lvl6pPr>
            <a:lvl7pPr>
              <a:defRPr sz="1669"/>
            </a:lvl7pPr>
            <a:lvl8pPr>
              <a:defRPr sz="1669"/>
            </a:lvl8pPr>
            <a:lvl9pPr>
              <a:defRPr sz="16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42" y="1717358"/>
            <a:ext cx="2461744" cy="3181617"/>
          </a:xfrm>
        </p:spPr>
        <p:txBody>
          <a:bodyPr/>
          <a:lstStyle>
            <a:lvl1pPr marL="0" indent="0">
              <a:buNone/>
              <a:defRPr sz="1336"/>
            </a:lvl1pPr>
            <a:lvl2pPr marL="381625" indent="0">
              <a:buNone/>
              <a:defRPr sz="1169"/>
            </a:lvl2pPr>
            <a:lvl3pPr marL="763250" indent="0">
              <a:buNone/>
              <a:defRPr sz="1002"/>
            </a:lvl3pPr>
            <a:lvl4pPr marL="1144875" indent="0">
              <a:buNone/>
              <a:defRPr sz="835"/>
            </a:lvl4pPr>
            <a:lvl5pPr marL="1526499" indent="0">
              <a:buNone/>
              <a:defRPr sz="835"/>
            </a:lvl5pPr>
            <a:lvl6pPr marL="1908124" indent="0">
              <a:buNone/>
              <a:defRPr sz="835"/>
            </a:lvl6pPr>
            <a:lvl7pPr marL="2289749" indent="0">
              <a:buNone/>
              <a:defRPr sz="835"/>
            </a:lvl7pPr>
            <a:lvl8pPr marL="2671374" indent="0">
              <a:buNone/>
              <a:defRPr sz="835"/>
            </a:lvl8pPr>
            <a:lvl9pPr marL="3052999" indent="0">
              <a:buNone/>
              <a:defRPr sz="8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</p:spPr>
        <p:txBody>
          <a:bodyPr anchor="b"/>
          <a:lstStyle>
            <a:lvl1pPr>
              <a:defRPr sz="26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44892" y="824227"/>
            <a:ext cx="3864054" cy="4068123"/>
          </a:xfrm>
        </p:spPr>
        <p:txBody>
          <a:bodyPr anchor="t"/>
          <a:lstStyle>
            <a:lvl1pPr marL="0" indent="0">
              <a:buNone/>
              <a:defRPr sz="2671"/>
            </a:lvl1pPr>
            <a:lvl2pPr marL="381625" indent="0">
              <a:buNone/>
              <a:defRPr sz="2337"/>
            </a:lvl2pPr>
            <a:lvl3pPr marL="763250" indent="0">
              <a:buNone/>
              <a:defRPr sz="2003"/>
            </a:lvl3pPr>
            <a:lvl4pPr marL="1144875" indent="0">
              <a:buNone/>
              <a:defRPr sz="1669"/>
            </a:lvl4pPr>
            <a:lvl5pPr marL="1526499" indent="0">
              <a:buNone/>
              <a:defRPr sz="1669"/>
            </a:lvl5pPr>
            <a:lvl6pPr marL="1908124" indent="0">
              <a:buNone/>
              <a:defRPr sz="1669"/>
            </a:lvl6pPr>
            <a:lvl7pPr marL="2289749" indent="0">
              <a:buNone/>
              <a:defRPr sz="1669"/>
            </a:lvl7pPr>
            <a:lvl8pPr marL="2671374" indent="0">
              <a:buNone/>
              <a:defRPr sz="1669"/>
            </a:lvl8pPr>
            <a:lvl9pPr marL="3052999" indent="0">
              <a:buNone/>
              <a:defRPr sz="16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42" y="1717358"/>
            <a:ext cx="2461744" cy="3181617"/>
          </a:xfrm>
        </p:spPr>
        <p:txBody>
          <a:bodyPr/>
          <a:lstStyle>
            <a:lvl1pPr marL="0" indent="0">
              <a:buNone/>
              <a:defRPr sz="1336"/>
            </a:lvl1pPr>
            <a:lvl2pPr marL="381625" indent="0">
              <a:buNone/>
              <a:defRPr sz="1169"/>
            </a:lvl2pPr>
            <a:lvl3pPr marL="763250" indent="0">
              <a:buNone/>
              <a:defRPr sz="1002"/>
            </a:lvl3pPr>
            <a:lvl4pPr marL="1144875" indent="0">
              <a:buNone/>
              <a:defRPr sz="835"/>
            </a:lvl4pPr>
            <a:lvl5pPr marL="1526499" indent="0">
              <a:buNone/>
              <a:defRPr sz="835"/>
            </a:lvl5pPr>
            <a:lvl6pPr marL="1908124" indent="0">
              <a:buNone/>
              <a:defRPr sz="835"/>
            </a:lvl6pPr>
            <a:lvl7pPr marL="2289749" indent="0">
              <a:buNone/>
              <a:defRPr sz="835"/>
            </a:lvl7pPr>
            <a:lvl8pPr marL="2671374" indent="0">
              <a:buNone/>
              <a:defRPr sz="835"/>
            </a:lvl8pPr>
            <a:lvl9pPr marL="3052999" indent="0">
              <a:buNone/>
              <a:defRPr sz="8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748" y="304779"/>
            <a:ext cx="6583204" cy="110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748" y="1523890"/>
            <a:ext cx="6583204" cy="363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50DF-CD20-6846-B942-C3FE0C0FE0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0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3250" rtl="0" eaLnBrk="1" latinLnBrk="0" hangingPunct="1">
        <a:lnSpc>
          <a:spcPct val="90000"/>
        </a:lnSpc>
        <a:spcBef>
          <a:spcPct val="0"/>
        </a:spcBef>
        <a:buNone/>
        <a:defRPr sz="36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12" indent="-190812" algn="l" defTabSz="763250" rtl="0" eaLnBrk="1" latinLnBrk="0" hangingPunct="1">
        <a:lnSpc>
          <a:spcPct val="90000"/>
        </a:lnSpc>
        <a:spcBef>
          <a:spcPts val="835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7243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3" kern="1200">
          <a:solidFill>
            <a:schemeClr val="tx1"/>
          </a:solidFill>
          <a:latin typeface="+mn-lt"/>
          <a:ea typeface="+mn-ea"/>
          <a:cs typeface="+mn-cs"/>
        </a:defRPr>
      </a:lvl2pPr>
      <a:lvl3pPr marL="954062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3pPr>
      <a:lvl4pPr marL="133568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717312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209893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480561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862186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243811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1pPr>
      <a:lvl2pPr marL="381625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2pPr>
      <a:lvl3pPr marL="763250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3pPr>
      <a:lvl4pPr marL="1144875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52649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1908124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28974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671374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05299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8B4">
                <a:alpha val="10000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1800000">
            <a:off x="3127904" y="1051120"/>
            <a:ext cx="3810091" cy="3810091"/>
            <a:chOff x="3127904" y="1051120"/>
            <a:chExt cx="3810091" cy="3810091"/>
          </a:xfrm>
        </p:grpSpPr>
        <p:sp>
          <p:nvSpPr>
            <p:cNvPr id="4" name="Freeform 4"/>
            <p:cNvSpPr/>
            <p:nvPr/>
          </p:nvSpPr>
          <p:spPr>
            <a:xfrm>
              <a:off x="3127904" y="1051120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36134" r="-36134" b="-14846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1800000">
            <a:off x="7771342" y="2765620"/>
            <a:ext cx="3810091" cy="3810091"/>
            <a:chOff x="7771342" y="2765620"/>
            <a:chExt cx="3810091" cy="3810091"/>
          </a:xfrm>
        </p:grpSpPr>
        <p:sp>
          <p:nvSpPr>
            <p:cNvPr id="6" name="Freeform 6"/>
            <p:cNvSpPr/>
            <p:nvPr/>
          </p:nvSpPr>
          <p:spPr>
            <a:xfrm>
              <a:off x="7771342" y="2765620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 rot="21600000">
            <a:off x="5565775" y="12700"/>
            <a:ext cx="5473700" cy="5473700"/>
            <a:chOff x="5565775" y="12700"/>
            <a:chExt cx="5473700" cy="5473700"/>
          </a:xfrm>
        </p:grpSpPr>
        <p:sp>
          <p:nvSpPr>
            <p:cNvPr id="8" name="Freeform 8"/>
            <p:cNvSpPr/>
            <p:nvPr/>
          </p:nvSpPr>
          <p:spPr>
            <a:xfrm>
              <a:off x="5565775" y="12700"/>
              <a:ext cx="5473700" cy="5473700"/>
            </a:xfrm>
            <a:custGeom>
              <a:avLst/>
              <a:gdLst/>
              <a:ahLst/>
              <a:cxnLst/>
              <a:rect l="0" t="0" r="0" b="0"/>
              <a:pathLst>
                <a:path w="304788" h="304800">
                  <a:moveTo>
                    <a:pt x="136602" y="833"/>
                  </a:moveTo>
                  <a:cubicBezTo>
                    <a:pt x="220289" y="-7892"/>
                    <a:pt x="295232" y="52906"/>
                    <a:pt x="303957" y="136593"/>
                  </a:cubicBezTo>
                  <a:cubicBezTo>
                    <a:pt x="312672" y="220299"/>
                    <a:pt x="251884" y="295241"/>
                    <a:pt x="168197" y="303976"/>
                  </a:cubicBezTo>
                  <a:cubicBezTo>
                    <a:pt x="84501" y="312682"/>
                    <a:pt x="9558" y="251893"/>
                    <a:pt x="833" y="168197"/>
                  </a:cubicBezTo>
                  <a:cubicBezTo>
                    <a:pt x="-7892" y="84520"/>
                    <a:pt x="52906" y="9568"/>
                    <a:pt x="136602" y="833"/>
                  </a:cubicBezTo>
                  <a:lnTo>
                    <a:pt x="136602" y="833"/>
                  </a:lnTo>
                  <a:close/>
                  <a:moveTo>
                    <a:pt x="143660" y="68651"/>
                  </a:moveTo>
                  <a:cubicBezTo>
                    <a:pt x="97417" y="73461"/>
                    <a:pt x="63812" y="114885"/>
                    <a:pt x="68632" y="161139"/>
                  </a:cubicBezTo>
                  <a:cubicBezTo>
                    <a:pt x="73452" y="207392"/>
                    <a:pt x="114876" y="241006"/>
                    <a:pt x="161129" y="236177"/>
                  </a:cubicBezTo>
                  <a:cubicBezTo>
                    <a:pt x="207364" y="231348"/>
                    <a:pt x="240987" y="189942"/>
                    <a:pt x="236148" y="143680"/>
                  </a:cubicBezTo>
                  <a:cubicBezTo>
                    <a:pt x="231338" y="97417"/>
                    <a:pt x="189914" y="63812"/>
                    <a:pt x="143660" y="68651"/>
                  </a:cubicBezTo>
                  <a:close/>
                </a:path>
              </a:pathLst>
            </a:custGeom>
            <a:blipFill>
              <a:blip r:embed="rId2">
                <a:alphaModFix/>
              </a:blip>
              <a:stretch>
                <a:fillRect l="-38704" r="-38704" b="-18271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 rot="21600000">
            <a:off x="484113" y="1485900"/>
            <a:ext cx="6131775" cy="1733550"/>
          </a:xfrm>
          <a:prstGeom prst="rect">
            <a:avLst/>
          </a:prstGeom>
        </p:spPr>
        <p:txBody>
          <a:bodyPr lIns="0" tIns="57600" rIns="0" bIns="0" rtlCol="0" anchor="t"/>
          <a:lstStyle/>
          <a:p>
            <a:pPr algn="l">
              <a:lnSpc>
                <a:spcPts val="4538"/>
              </a:lnSpc>
            </a:pPr>
            <a:r>
              <a:rPr lang="en-US" sz="4125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Proposed Fund 1 Fund Balance Calculation &amp; Spending Plans</a:t>
            </a:r>
          </a:p>
        </p:txBody>
      </p:sp>
      <p:grpSp>
        <p:nvGrpSpPr>
          <p:cNvPr id="12" name="Group 12"/>
          <p:cNvGrpSpPr/>
          <p:nvPr/>
        </p:nvGrpSpPr>
        <p:grpSpPr>
          <a:xfrm rot="12600000">
            <a:off x="5890154" y="-1314255"/>
            <a:ext cx="3810091" cy="3810091"/>
            <a:chOff x="5890154" y="-1314255"/>
            <a:chExt cx="3810091" cy="3810091"/>
          </a:xfrm>
        </p:grpSpPr>
        <p:sp>
          <p:nvSpPr>
            <p:cNvPr id="11" name="Freeform 11"/>
            <p:cNvSpPr/>
            <p:nvPr/>
          </p:nvSpPr>
          <p:spPr>
            <a:xfrm>
              <a:off x="5890154" y="-1314255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21600000">
            <a:off x="5372819" y="3656087"/>
            <a:ext cx="1428750" cy="1372939"/>
            <a:chOff x="5372819" y="3656087"/>
            <a:chExt cx="1428750" cy="1372939"/>
          </a:xfrm>
        </p:grpSpPr>
        <p:sp>
          <p:nvSpPr>
            <p:cNvPr id="13" name="Freeform 13"/>
            <p:cNvSpPr/>
            <p:nvPr/>
          </p:nvSpPr>
          <p:spPr>
            <a:xfrm>
              <a:off x="5372819" y="3656087"/>
              <a:ext cx="1428750" cy="1372939"/>
            </a:xfrm>
            <a:custGeom>
              <a:avLst/>
              <a:gdLst/>
              <a:ahLst/>
              <a:cxnLst/>
              <a:rect l="0" t="0" r="0" b="0"/>
              <a:pathLst>
                <a:path w="302895" h="290125">
                  <a:moveTo>
                    <a:pt x="269900" y="208011"/>
                  </a:moveTo>
                  <a:cubicBezTo>
                    <a:pt x="278197" y="214117"/>
                    <a:pt x="280035" y="225823"/>
                    <a:pt x="274015" y="234129"/>
                  </a:cubicBezTo>
                  <a:cubicBezTo>
                    <a:pt x="267910" y="242501"/>
                    <a:pt x="256280" y="244340"/>
                    <a:pt x="247907" y="238310"/>
                  </a:cubicBezTo>
                  <a:cubicBezTo>
                    <a:pt x="239535" y="232205"/>
                    <a:pt x="237687" y="220498"/>
                    <a:pt x="243783" y="212116"/>
                  </a:cubicBezTo>
                  <a:cubicBezTo>
                    <a:pt x="249803" y="203830"/>
                    <a:pt x="261518" y="201991"/>
                    <a:pt x="269900" y="208011"/>
                  </a:cubicBezTo>
                  <a:close/>
                  <a:moveTo>
                    <a:pt x="37395" y="145060"/>
                  </a:moveTo>
                  <a:cubicBezTo>
                    <a:pt x="37395" y="155357"/>
                    <a:pt x="29023" y="163720"/>
                    <a:pt x="18650" y="163720"/>
                  </a:cubicBezTo>
                  <a:cubicBezTo>
                    <a:pt x="8372" y="163729"/>
                    <a:pt x="0" y="155357"/>
                    <a:pt x="0" y="145060"/>
                  </a:cubicBezTo>
                  <a:cubicBezTo>
                    <a:pt x="0" y="134688"/>
                    <a:pt x="8372" y="126315"/>
                    <a:pt x="18659" y="126315"/>
                  </a:cubicBezTo>
                  <a:cubicBezTo>
                    <a:pt x="29023" y="126325"/>
                    <a:pt x="37395" y="134697"/>
                    <a:pt x="37395" y="145060"/>
                  </a:cubicBezTo>
                  <a:close/>
                  <a:moveTo>
                    <a:pt x="33071" y="82119"/>
                  </a:moveTo>
                  <a:cubicBezTo>
                    <a:pt x="24679" y="76004"/>
                    <a:pt x="22841" y="64298"/>
                    <a:pt x="28956" y="55992"/>
                  </a:cubicBezTo>
                  <a:cubicBezTo>
                    <a:pt x="34976" y="47620"/>
                    <a:pt x="46701" y="45781"/>
                    <a:pt x="55074" y="51801"/>
                  </a:cubicBezTo>
                  <a:cubicBezTo>
                    <a:pt x="63370" y="57907"/>
                    <a:pt x="65208" y="69613"/>
                    <a:pt x="59188" y="77919"/>
                  </a:cubicBezTo>
                  <a:cubicBezTo>
                    <a:pt x="53073" y="86301"/>
                    <a:pt x="41443" y="88139"/>
                    <a:pt x="33071" y="82119"/>
                  </a:cubicBezTo>
                  <a:close/>
                  <a:moveTo>
                    <a:pt x="55074" y="238320"/>
                  </a:moveTo>
                  <a:cubicBezTo>
                    <a:pt x="46701" y="244349"/>
                    <a:pt x="34985" y="242501"/>
                    <a:pt x="28956" y="234138"/>
                  </a:cubicBezTo>
                  <a:cubicBezTo>
                    <a:pt x="22841" y="225832"/>
                    <a:pt x="24689" y="214117"/>
                    <a:pt x="33080" y="208021"/>
                  </a:cubicBezTo>
                  <a:cubicBezTo>
                    <a:pt x="41453" y="201991"/>
                    <a:pt x="53083" y="203839"/>
                    <a:pt x="59188" y="212135"/>
                  </a:cubicBezTo>
                  <a:cubicBezTo>
                    <a:pt x="65208" y="220508"/>
                    <a:pt x="63370" y="232214"/>
                    <a:pt x="55074" y="238320"/>
                  </a:cubicBezTo>
                  <a:close/>
                  <a:moveTo>
                    <a:pt x="116167" y="36475"/>
                  </a:moveTo>
                  <a:cubicBezTo>
                    <a:pt x="106385" y="39666"/>
                    <a:pt x="95879" y="34275"/>
                    <a:pt x="92669" y="24483"/>
                  </a:cubicBezTo>
                  <a:cubicBezTo>
                    <a:pt x="89487" y="14616"/>
                    <a:pt x="94812" y="4109"/>
                    <a:pt x="104680" y="919"/>
                  </a:cubicBezTo>
                  <a:cubicBezTo>
                    <a:pt x="114462" y="-2272"/>
                    <a:pt x="125044" y="3119"/>
                    <a:pt x="128235" y="12920"/>
                  </a:cubicBezTo>
                  <a:cubicBezTo>
                    <a:pt x="131426" y="22712"/>
                    <a:pt x="126035" y="33285"/>
                    <a:pt x="116167" y="36475"/>
                  </a:cubicBezTo>
                  <a:close/>
                  <a:moveTo>
                    <a:pt x="104680" y="289202"/>
                  </a:moveTo>
                  <a:cubicBezTo>
                    <a:pt x="94812" y="286011"/>
                    <a:pt x="89487" y="275439"/>
                    <a:pt x="92669" y="265637"/>
                  </a:cubicBezTo>
                  <a:cubicBezTo>
                    <a:pt x="95879" y="255846"/>
                    <a:pt x="106375" y="250455"/>
                    <a:pt x="116243" y="253645"/>
                  </a:cubicBezTo>
                  <a:cubicBezTo>
                    <a:pt x="126035" y="256846"/>
                    <a:pt x="131435" y="267342"/>
                    <a:pt x="128235" y="277210"/>
                  </a:cubicBezTo>
                  <a:cubicBezTo>
                    <a:pt x="125044" y="287002"/>
                    <a:pt x="114462" y="292403"/>
                    <a:pt x="104680" y="289202"/>
                  </a:cubicBezTo>
                  <a:close/>
                  <a:moveTo>
                    <a:pt x="186709" y="36475"/>
                  </a:moveTo>
                  <a:cubicBezTo>
                    <a:pt x="176927" y="33285"/>
                    <a:pt x="171526" y="22712"/>
                    <a:pt x="174717" y="12920"/>
                  </a:cubicBezTo>
                  <a:cubicBezTo>
                    <a:pt x="177908" y="3128"/>
                    <a:pt x="188414" y="-2272"/>
                    <a:pt x="198282" y="919"/>
                  </a:cubicBezTo>
                  <a:cubicBezTo>
                    <a:pt x="208064" y="4109"/>
                    <a:pt x="213484" y="14616"/>
                    <a:pt x="210274" y="24483"/>
                  </a:cubicBezTo>
                  <a:cubicBezTo>
                    <a:pt x="207093" y="34275"/>
                    <a:pt x="196510" y="39676"/>
                    <a:pt x="186709" y="36475"/>
                  </a:cubicBezTo>
                  <a:close/>
                  <a:moveTo>
                    <a:pt x="198282" y="289202"/>
                  </a:moveTo>
                  <a:cubicBezTo>
                    <a:pt x="188414" y="292403"/>
                    <a:pt x="177908" y="287012"/>
                    <a:pt x="174717" y="277210"/>
                  </a:cubicBezTo>
                  <a:cubicBezTo>
                    <a:pt x="171526" y="267342"/>
                    <a:pt x="176917" y="256846"/>
                    <a:pt x="186709" y="253645"/>
                  </a:cubicBezTo>
                  <a:cubicBezTo>
                    <a:pt x="196510" y="250455"/>
                    <a:pt x="207093" y="255836"/>
                    <a:pt x="210274" y="265637"/>
                  </a:cubicBezTo>
                  <a:cubicBezTo>
                    <a:pt x="213484" y="275439"/>
                    <a:pt x="208064" y="286011"/>
                    <a:pt x="198282" y="289202"/>
                  </a:cubicBezTo>
                  <a:close/>
                  <a:moveTo>
                    <a:pt x="269900" y="82119"/>
                  </a:moveTo>
                  <a:cubicBezTo>
                    <a:pt x="261518" y="88149"/>
                    <a:pt x="249812" y="86301"/>
                    <a:pt x="243783" y="77928"/>
                  </a:cubicBezTo>
                  <a:cubicBezTo>
                    <a:pt x="237677" y="69622"/>
                    <a:pt x="239535" y="57916"/>
                    <a:pt x="247907" y="51811"/>
                  </a:cubicBezTo>
                  <a:cubicBezTo>
                    <a:pt x="256280" y="45781"/>
                    <a:pt x="267919" y="47629"/>
                    <a:pt x="274015" y="55992"/>
                  </a:cubicBezTo>
                  <a:cubicBezTo>
                    <a:pt x="280035" y="64298"/>
                    <a:pt x="278197" y="76004"/>
                    <a:pt x="269900" y="82119"/>
                  </a:cubicBezTo>
                  <a:close/>
                  <a:moveTo>
                    <a:pt x="284216" y="163729"/>
                  </a:moveTo>
                  <a:cubicBezTo>
                    <a:pt x="273939" y="163729"/>
                    <a:pt x="265567" y="155357"/>
                    <a:pt x="265567" y="145070"/>
                  </a:cubicBezTo>
                  <a:cubicBezTo>
                    <a:pt x="265567" y="134697"/>
                    <a:pt x="273939" y="126325"/>
                    <a:pt x="284216" y="126325"/>
                  </a:cubicBezTo>
                  <a:cubicBezTo>
                    <a:pt x="294523" y="126325"/>
                    <a:pt x="302895" y="134697"/>
                    <a:pt x="302895" y="145070"/>
                  </a:cubicBezTo>
                  <a:cubicBezTo>
                    <a:pt x="302895" y="155357"/>
                    <a:pt x="294523" y="163729"/>
                    <a:pt x="284216" y="163729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1600000">
            <a:off x="8962951" y="4664025"/>
            <a:ext cx="1428750" cy="1428750"/>
            <a:chOff x="8962951" y="4664025"/>
            <a:chExt cx="1428750" cy="1428750"/>
          </a:xfrm>
        </p:grpSpPr>
        <p:sp>
          <p:nvSpPr>
            <p:cNvPr id="15" name="Freeform 15"/>
            <p:cNvSpPr/>
            <p:nvPr/>
          </p:nvSpPr>
          <p:spPr>
            <a:xfrm>
              <a:off x="8962951" y="4664025"/>
              <a:ext cx="1428750" cy="14287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152400" y="304800"/>
                  </a:moveTo>
                  <a:cubicBezTo>
                    <a:pt x="68361" y="304800"/>
                    <a:pt x="0" y="236439"/>
                    <a:pt x="0" y="152400"/>
                  </a:cubicBezTo>
                  <a:cubicBezTo>
                    <a:pt x="0" y="68361"/>
                    <a:pt x="68361" y="0"/>
                    <a:pt x="152400" y="0"/>
                  </a:cubicBezTo>
                  <a:cubicBezTo>
                    <a:pt x="236439" y="0"/>
                    <a:pt x="304800" y="68370"/>
                    <a:pt x="304800" y="152400"/>
                  </a:cubicBezTo>
                  <a:cubicBezTo>
                    <a:pt x="304800" y="236430"/>
                    <a:pt x="236439" y="304800"/>
                    <a:pt x="152400" y="304800"/>
                  </a:cubicBezTo>
                  <a:close/>
                  <a:moveTo>
                    <a:pt x="152400" y="29880"/>
                  </a:moveTo>
                  <a:cubicBezTo>
                    <a:pt x="84839" y="29880"/>
                    <a:pt x="29880" y="84849"/>
                    <a:pt x="29880" y="152400"/>
                  </a:cubicBezTo>
                  <a:cubicBezTo>
                    <a:pt x="29880" y="219951"/>
                    <a:pt x="84839" y="274920"/>
                    <a:pt x="152400" y="274920"/>
                  </a:cubicBezTo>
                  <a:cubicBezTo>
                    <a:pt x="219961" y="274920"/>
                    <a:pt x="274920" y="219961"/>
                    <a:pt x="274920" y="152400"/>
                  </a:cubicBezTo>
                  <a:cubicBezTo>
                    <a:pt x="274920" y="84839"/>
                    <a:pt x="219961" y="29880"/>
                    <a:pt x="152400" y="29880"/>
                  </a:cubicBezTo>
                  <a:close/>
                  <a:moveTo>
                    <a:pt x="152400" y="234525"/>
                  </a:moveTo>
                  <a:cubicBezTo>
                    <a:pt x="107118" y="234525"/>
                    <a:pt x="70285" y="197691"/>
                    <a:pt x="70285" y="152410"/>
                  </a:cubicBezTo>
                  <a:cubicBezTo>
                    <a:pt x="70285" y="107128"/>
                    <a:pt x="107118" y="70285"/>
                    <a:pt x="152400" y="70285"/>
                  </a:cubicBezTo>
                  <a:cubicBezTo>
                    <a:pt x="197682" y="70285"/>
                    <a:pt x="234515" y="107118"/>
                    <a:pt x="234515" y="152400"/>
                  </a:cubicBezTo>
                  <a:cubicBezTo>
                    <a:pt x="234515" y="197682"/>
                    <a:pt x="197682" y="234525"/>
                    <a:pt x="152400" y="234525"/>
                  </a:cubicBezTo>
                  <a:close/>
                  <a:moveTo>
                    <a:pt x="152400" y="100165"/>
                  </a:moveTo>
                  <a:cubicBezTo>
                    <a:pt x="123596" y="100165"/>
                    <a:pt x="100165" y="123596"/>
                    <a:pt x="100165" y="152400"/>
                  </a:cubicBezTo>
                  <a:cubicBezTo>
                    <a:pt x="100165" y="181204"/>
                    <a:pt x="123596" y="204635"/>
                    <a:pt x="152400" y="204635"/>
                  </a:cubicBezTo>
                  <a:cubicBezTo>
                    <a:pt x="181204" y="204635"/>
                    <a:pt x="204635" y="181204"/>
                    <a:pt x="204635" y="152400"/>
                  </a:cubicBezTo>
                  <a:cubicBezTo>
                    <a:pt x="204635" y="123596"/>
                    <a:pt x="181204" y="100165"/>
                    <a:pt x="152400" y="100165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21600000">
            <a:off x="122163" y="214201"/>
            <a:ext cx="2228850" cy="1095375"/>
            <a:chOff x="122163" y="214201"/>
            <a:chExt cx="2228850" cy="1095375"/>
          </a:xfrm>
        </p:grpSpPr>
        <p:sp>
          <p:nvSpPr>
            <p:cNvPr id="17" name="Freeform 17"/>
            <p:cNvSpPr/>
            <p:nvPr/>
          </p:nvSpPr>
          <p:spPr>
            <a:xfrm>
              <a:off x="122163" y="214201"/>
              <a:ext cx="2228850" cy="1095375"/>
            </a:xfrm>
            <a:custGeom>
              <a:avLst/>
              <a:gdLst/>
              <a:ahLst/>
              <a:cxnLst/>
              <a:rect l="0" t="0" r="0" b="0"/>
              <a:pathLst>
                <a:path w="304800" h="112643">
                  <a:moveTo>
                    <a:pt x="248479" y="0"/>
                  </a:moveTo>
                  <a:lnTo>
                    <a:pt x="56321" y="0"/>
                  </a:lnTo>
                  <a:cubicBezTo>
                    <a:pt x="25346" y="0"/>
                    <a:pt x="0" y="25346"/>
                    <a:pt x="0" y="56321"/>
                  </a:cubicBezTo>
                  <a:cubicBezTo>
                    <a:pt x="0" y="87297"/>
                    <a:pt x="25346" y="112643"/>
                    <a:pt x="56321" y="112643"/>
                  </a:cubicBezTo>
                  <a:lnTo>
                    <a:pt x="248479" y="112643"/>
                  </a:lnTo>
                  <a:cubicBezTo>
                    <a:pt x="279454" y="112643"/>
                    <a:pt x="304800" y="87297"/>
                    <a:pt x="304800" y="56321"/>
                  </a:cubicBezTo>
                  <a:cubicBezTo>
                    <a:pt x="304800" y="25346"/>
                    <a:pt x="279454" y="0"/>
                    <a:pt x="24847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9" name="TextBox 19"/>
          <p:cNvSpPr txBox="1"/>
          <p:nvPr/>
        </p:nvSpPr>
        <p:spPr>
          <a:xfrm rot="21600000">
            <a:off x="911151" y="719026"/>
            <a:ext cx="962875" cy="219075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1733"/>
              </a:lnSpc>
            </a:pPr>
            <a:r>
              <a:rPr lang="en-US" sz="1575" b="1" i="0" spc="75">
                <a:solidFill>
                  <a:srgbClr val="FFFFFF">
                    <a:alpha val="100000"/>
                  </a:srgbClr>
                </a:solidFill>
                <a:latin typeface="Montserrat"/>
              </a:rPr>
              <a:t>LOGO</a:t>
            </a:r>
          </a:p>
        </p:txBody>
      </p:sp>
      <p:sp>
        <p:nvSpPr>
          <p:cNvPr id="20" name="TextBox 20"/>
          <p:cNvSpPr txBox="1"/>
          <p:nvPr/>
        </p:nvSpPr>
        <p:spPr>
          <a:xfrm rot="21600000">
            <a:off x="484113" y="4784613"/>
            <a:ext cx="2359875" cy="1905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485"/>
              </a:lnSpc>
            </a:pPr>
            <a:r>
              <a:rPr lang="en-US" sz="1350" b="1" i="0" spc="75">
                <a:solidFill>
                  <a:srgbClr val="FFFFFF">
                    <a:alpha val="100000"/>
                  </a:srgbClr>
                </a:solidFill>
                <a:latin typeface="Montserrat"/>
              </a:rPr>
              <a:t>December 2021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328613" y="347663"/>
            <a:ext cx="95250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D42">
                <a:alpha val="10000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 rot="21600000">
            <a:off x="434107" y="76994"/>
            <a:ext cx="6111137" cy="409575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3240"/>
              </a:lnSpc>
            </a:pPr>
            <a:r>
              <a:rPr lang="en-US" sz="270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Recommendation</a:t>
            </a: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4348088" y="1794143"/>
            <a:ext cx="4906257" cy="2604770"/>
            <a:chOff x="4348088" y="1794143"/>
            <a:chExt cx="4906257" cy="2604770"/>
          </a:xfrm>
        </p:grpSpPr>
        <p:sp>
          <p:nvSpPr>
            <p:cNvPr id="5" name="Freeform 5"/>
            <p:cNvSpPr/>
            <p:nvPr/>
          </p:nvSpPr>
          <p:spPr>
            <a:xfrm>
              <a:off x="4348088" y="1794143"/>
              <a:ext cx="4906257" cy="260477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 rot="21600000">
            <a:off x="252338" y="1793825"/>
            <a:ext cx="4032338" cy="3411538"/>
            <a:chOff x="252338" y="1793825"/>
            <a:chExt cx="4032338" cy="3411538"/>
          </a:xfrm>
        </p:grpSpPr>
        <p:sp>
          <p:nvSpPr>
            <p:cNvPr id="7" name="Freeform 7"/>
            <p:cNvSpPr/>
            <p:nvPr/>
          </p:nvSpPr>
          <p:spPr>
            <a:xfrm>
              <a:off x="252338" y="1793825"/>
              <a:ext cx="4032338" cy="3411538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5318570">
            <a:off x="4343400" y="1848644"/>
            <a:ext cx="381837" cy="271462"/>
            <a:chOff x="4343400" y="1848644"/>
            <a:chExt cx="381837" cy="271462"/>
          </a:xfrm>
        </p:grpSpPr>
        <p:sp>
          <p:nvSpPr>
            <p:cNvPr id="9" name="Freeform 9"/>
            <p:cNvSpPr/>
            <p:nvPr/>
          </p:nvSpPr>
          <p:spPr>
            <a:xfrm>
              <a:off x="4343400" y="1848644"/>
              <a:ext cx="381837" cy="271462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 rot="5380331">
            <a:off x="263525" y="1858169"/>
            <a:ext cx="381837" cy="271462"/>
            <a:chOff x="263525" y="1858169"/>
            <a:chExt cx="381837" cy="271462"/>
          </a:xfrm>
        </p:grpSpPr>
        <p:sp>
          <p:nvSpPr>
            <p:cNvPr id="11" name="Freeform 11"/>
            <p:cNvSpPr/>
            <p:nvPr/>
          </p:nvSpPr>
          <p:spPr>
            <a:xfrm>
              <a:off x="263525" y="1858169"/>
              <a:ext cx="381837" cy="271462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21600000">
            <a:off x="9039151" y="-701725"/>
            <a:ext cx="1428750" cy="1428750"/>
            <a:chOff x="9039151" y="-701725"/>
            <a:chExt cx="1428750" cy="1428750"/>
          </a:xfrm>
        </p:grpSpPr>
        <p:sp>
          <p:nvSpPr>
            <p:cNvPr id="13" name="Freeform 13"/>
            <p:cNvSpPr/>
            <p:nvPr/>
          </p:nvSpPr>
          <p:spPr>
            <a:xfrm>
              <a:off x="9039151" y="-701725"/>
              <a:ext cx="1428750" cy="14287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152400" y="304800"/>
                  </a:moveTo>
                  <a:cubicBezTo>
                    <a:pt x="68361" y="304800"/>
                    <a:pt x="0" y="236439"/>
                    <a:pt x="0" y="152400"/>
                  </a:cubicBezTo>
                  <a:cubicBezTo>
                    <a:pt x="0" y="68361"/>
                    <a:pt x="68361" y="0"/>
                    <a:pt x="152400" y="0"/>
                  </a:cubicBezTo>
                  <a:cubicBezTo>
                    <a:pt x="236439" y="0"/>
                    <a:pt x="304800" y="68370"/>
                    <a:pt x="304800" y="152400"/>
                  </a:cubicBezTo>
                  <a:cubicBezTo>
                    <a:pt x="304800" y="236430"/>
                    <a:pt x="236439" y="304800"/>
                    <a:pt x="152400" y="304800"/>
                  </a:cubicBezTo>
                  <a:close/>
                  <a:moveTo>
                    <a:pt x="152400" y="29880"/>
                  </a:moveTo>
                  <a:cubicBezTo>
                    <a:pt x="84839" y="29880"/>
                    <a:pt x="29880" y="84849"/>
                    <a:pt x="29880" y="152400"/>
                  </a:cubicBezTo>
                  <a:cubicBezTo>
                    <a:pt x="29880" y="219951"/>
                    <a:pt x="84839" y="274920"/>
                    <a:pt x="152400" y="274920"/>
                  </a:cubicBezTo>
                  <a:cubicBezTo>
                    <a:pt x="219961" y="274920"/>
                    <a:pt x="274920" y="219961"/>
                    <a:pt x="274920" y="152400"/>
                  </a:cubicBezTo>
                  <a:cubicBezTo>
                    <a:pt x="274920" y="84839"/>
                    <a:pt x="219961" y="29880"/>
                    <a:pt x="152400" y="29880"/>
                  </a:cubicBezTo>
                  <a:close/>
                  <a:moveTo>
                    <a:pt x="152400" y="234525"/>
                  </a:moveTo>
                  <a:cubicBezTo>
                    <a:pt x="107118" y="234525"/>
                    <a:pt x="70285" y="197691"/>
                    <a:pt x="70285" y="152410"/>
                  </a:cubicBezTo>
                  <a:cubicBezTo>
                    <a:pt x="70285" y="107128"/>
                    <a:pt x="107118" y="70285"/>
                    <a:pt x="152400" y="70285"/>
                  </a:cubicBezTo>
                  <a:cubicBezTo>
                    <a:pt x="197682" y="70285"/>
                    <a:pt x="234515" y="107118"/>
                    <a:pt x="234515" y="152400"/>
                  </a:cubicBezTo>
                  <a:cubicBezTo>
                    <a:pt x="234515" y="197682"/>
                    <a:pt x="197682" y="234525"/>
                    <a:pt x="152400" y="234525"/>
                  </a:cubicBezTo>
                  <a:close/>
                  <a:moveTo>
                    <a:pt x="152400" y="100165"/>
                  </a:moveTo>
                  <a:cubicBezTo>
                    <a:pt x="123596" y="100165"/>
                    <a:pt x="100165" y="123596"/>
                    <a:pt x="100165" y="152400"/>
                  </a:cubicBezTo>
                  <a:cubicBezTo>
                    <a:pt x="100165" y="181204"/>
                    <a:pt x="123596" y="204635"/>
                    <a:pt x="152400" y="204635"/>
                  </a:cubicBezTo>
                  <a:cubicBezTo>
                    <a:pt x="181204" y="204635"/>
                    <a:pt x="204635" y="181204"/>
                    <a:pt x="204635" y="152400"/>
                  </a:cubicBezTo>
                  <a:cubicBezTo>
                    <a:pt x="204635" y="123596"/>
                    <a:pt x="181204" y="100165"/>
                    <a:pt x="152400" y="100165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1600000">
            <a:off x="7412757" y="-701601"/>
            <a:ext cx="1428750" cy="1372939"/>
            <a:chOff x="7412757" y="-701601"/>
            <a:chExt cx="1428750" cy="1372939"/>
          </a:xfrm>
        </p:grpSpPr>
        <p:sp>
          <p:nvSpPr>
            <p:cNvPr id="15" name="Freeform 15"/>
            <p:cNvSpPr/>
            <p:nvPr/>
          </p:nvSpPr>
          <p:spPr>
            <a:xfrm>
              <a:off x="7412757" y="-701601"/>
              <a:ext cx="1428750" cy="1372939"/>
            </a:xfrm>
            <a:custGeom>
              <a:avLst/>
              <a:gdLst/>
              <a:ahLst/>
              <a:cxnLst/>
              <a:rect l="0" t="0" r="0" b="0"/>
              <a:pathLst>
                <a:path w="302895" h="290125">
                  <a:moveTo>
                    <a:pt x="269900" y="208011"/>
                  </a:moveTo>
                  <a:cubicBezTo>
                    <a:pt x="278197" y="214117"/>
                    <a:pt x="280035" y="225823"/>
                    <a:pt x="274015" y="234129"/>
                  </a:cubicBezTo>
                  <a:cubicBezTo>
                    <a:pt x="267910" y="242501"/>
                    <a:pt x="256280" y="244340"/>
                    <a:pt x="247907" y="238310"/>
                  </a:cubicBezTo>
                  <a:cubicBezTo>
                    <a:pt x="239535" y="232205"/>
                    <a:pt x="237687" y="220498"/>
                    <a:pt x="243783" y="212116"/>
                  </a:cubicBezTo>
                  <a:cubicBezTo>
                    <a:pt x="249803" y="203830"/>
                    <a:pt x="261518" y="201991"/>
                    <a:pt x="269900" y="208011"/>
                  </a:cubicBezTo>
                  <a:close/>
                  <a:moveTo>
                    <a:pt x="37395" y="145060"/>
                  </a:moveTo>
                  <a:cubicBezTo>
                    <a:pt x="37395" y="155357"/>
                    <a:pt x="29023" y="163720"/>
                    <a:pt x="18650" y="163720"/>
                  </a:cubicBezTo>
                  <a:cubicBezTo>
                    <a:pt x="8372" y="163729"/>
                    <a:pt x="0" y="155357"/>
                    <a:pt x="0" y="145060"/>
                  </a:cubicBezTo>
                  <a:cubicBezTo>
                    <a:pt x="0" y="134688"/>
                    <a:pt x="8372" y="126315"/>
                    <a:pt x="18659" y="126315"/>
                  </a:cubicBezTo>
                  <a:cubicBezTo>
                    <a:pt x="29023" y="126325"/>
                    <a:pt x="37395" y="134697"/>
                    <a:pt x="37395" y="145060"/>
                  </a:cubicBezTo>
                  <a:close/>
                  <a:moveTo>
                    <a:pt x="33071" y="82119"/>
                  </a:moveTo>
                  <a:cubicBezTo>
                    <a:pt x="24679" y="76004"/>
                    <a:pt x="22841" y="64298"/>
                    <a:pt x="28956" y="55992"/>
                  </a:cubicBezTo>
                  <a:cubicBezTo>
                    <a:pt x="34976" y="47620"/>
                    <a:pt x="46701" y="45781"/>
                    <a:pt x="55074" y="51801"/>
                  </a:cubicBezTo>
                  <a:cubicBezTo>
                    <a:pt x="63370" y="57907"/>
                    <a:pt x="65208" y="69613"/>
                    <a:pt x="59188" y="77919"/>
                  </a:cubicBezTo>
                  <a:cubicBezTo>
                    <a:pt x="53073" y="86301"/>
                    <a:pt x="41443" y="88139"/>
                    <a:pt x="33071" y="82119"/>
                  </a:cubicBezTo>
                  <a:close/>
                  <a:moveTo>
                    <a:pt x="55074" y="238320"/>
                  </a:moveTo>
                  <a:cubicBezTo>
                    <a:pt x="46701" y="244349"/>
                    <a:pt x="34985" y="242501"/>
                    <a:pt x="28956" y="234138"/>
                  </a:cubicBezTo>
                  <a:cubicBezTo>
                    <a:pt x="22841" y="225832"/>
                    <a:pt x="24689" y="214117"/>
                    <a:pt x="33080" y="208021"/>
                  </a:cubicBezTo>
                  <a:cubicBezTo>
                    <a:pt x="41453" y="201991"/>
                    <a:pt x="53083" y="203839"/>
                    <a:pt x="59188" y="212135"/>
                  </a:cubicBezTo>
                  <a:cubicBezTo>
                    <a:pt x="65208" y="220508"/>
                    <a:pt x="63370" y="232214"/>
                    <a:pt x="55074" y="238320"/>
                  </a:cubicBezTo>
                  <a:close/>
                  <a:moveTo>
                    <a:pt x="116167" y="36475"/>
                  </a:moveTo>
                  <a:cubicBezTo>
                    <a:pt x="106385" y="39666"/>
                    <a:pt x="95879" y="34275"/>
                    <a:pt x="92669" y="24483"/>
                  </a:cubicBezTo>
                  <a:cubicBezTo>
                    <a:pt x="89487" y="14616"/>
                    <a:pt x="94812" y="4109"/>
                    <a:pt x="104680" y="919"/>
                  </a:cubicBezTo>
                  <a:cubicBezTo>
                    <a:pt x="114462" y="-2272"/>
                    <a:pt x="125044" y="3119"/>
                    <a:pt x="128235" y="12920"/>
                  </a:cubicBezTo>
                  <a:cubicBezTo>
                    <a:pt x="131426" y="22712"/>
                    <a:pt x="126035" y="33285"/>
                    <a:pt x="116167" y="36475"/>
                  </a:cubicBezTo>
                  <a:close/>
                  <a:moveTo>
                    <a:pt x="104680" y="289202"/>
                  </a:moveTo>
                  <a:cubicBezTo>
                    <a:pt x="94812" y="286011"/>
                    <a:pt x="89487" y="275439"/>
                    <a:pt x="92669" y="265637"/>
                  </a:cubicBezTo>
                  <a:cubicBezTo>
                    <a:pt x="95879" y="255846"/>
                    <a:pt x="106375" y="250455"/>
                    <a:pt x="116243" y="253645"/>
                  </a:cubicBezTo>
                  <a:cubicBezTo>
                    <a:pt x="126035" y="256846"/>
                    <a:pt x="131435" y="267342"/>
                    <a:pt x="128235" y="277210"/>
                  </a:cubicBezTo>
                  <a:cubicBezTo>
                    <a:pt x="125044" y="287002"/>
                    <a:pt x="114462" y="292403"/>
                    <a:pt x="104680" y="289202"/>
                  </a:cubicBezTo>
                  <a:close/>
                  <a:moveTo>
                    <a:pt x="186709" y="36475"/>
                  </a:moveTo>
                  <a:cubicBezTo>
                    <a:pt x="176927" y="33285"/>
                    <a:pt x="171526" y="22712"/>
                    <a:pt x="174717" y="12920"/>
                  </a:cubicBezTo>
                  <a:cubicBezTo>
                    <a:pt x="177908" y="3128"/>
                    <a:pt x="188414" y="-2272"/>
                    <a:pt x="198282" y="919"/>
                  </a:cubicBezTo>
                  <a:cubicBezTo>
                    <a:pt x="208064" y="4109"/>
                    <a:pt x="213484" y="14616"/>
                    <a:pt x="210274" y="24483"/>
                  </a:cubicBezTo>
                  <a:cubicBezTo>
                    <a:pt x="207093" y="34275"/>
                    <a:pt x="196510" y="39676"/>
                    <a:pt x="186709" y="36475"/>
                  </a:cubicBezTo>
                  <a:close/>
                  <a:moveTo>
                    <a:pt x="198282" y="289202"/>
                  </a:moveTo>
                  <a:cubicBezTo>
                    <a:pt x="188414" y="292403"/>
                    <a:pt x="177908" y="287012"/>
                    <a:pt x="174717" y="277210"/>
                  </a:cubicBezTo>
                  <a:cubicBezTo>
                    <a:pt x="171526" y="267342"/>
                    <a:pt x="176917" y="256846"/>
                    <a:pt x="186709" y="253645"/>
                  </a:cubicBezTo>
                  <a:cubicBezTo>
                    <a:pt x="196510" y="250455"/>
                    <a:pt x="207093" y="255836"/>
                    <a:pt x="210274" y="265637"/>
                  </a:cubicBezTo>
                  <a:cubicBezTo>
                    <a:pt x="213484" y="275439"/>
                    <a:pt x="208064" y="286011"/>
                    <a:pt x="198282" y="289202"/>
                  </a:cubicBezTo>
                  <a:close/>
                  <a:moveTo>
                    <a:pt x="269900" y="82119"/>
                  </a:moveTo>
                  <a:cubicBezTo>
                    <a:pt x="261518" y="88149"/>
                    <a:pt x="249812" y="86301"/>
                    <a:pt x="243783" y="77928"/>
                  </a:cubicBezTo>
                  <a:cubicBezTo>
                    <a:pt x="237677" y="69622"/>
                    <a:pt x="239535" y="57916"/>
                    <a:pt x="247907" y="51811"/>
                  </a:cubicBezTo>
                  <a:cubicBezTo>
                    <a:pt x="256280" y="45781"/>
                    <a:pt x="267919" y="47629"/>
                    <a:pt x="274015" y="55992"/>
                  </a:cubicBezTo>
                  <a:cubicBezTo>
                    <a:pt x="280035" y="64298"/>
                    <a:pt x="278197" y="76004"/>
                    <a:pt x="269900" y="82119"/>
                  </a:cubicBezTo>
                  <a:close/>
                  <a:moveTo>
                    <a:pt x="284216" y="163729"/>
                  </a:moveTo>
                  <a:cubicBezTo>
                    <a:pt x="273939" y="163729"/>
                    <a:pt x="265567" y="155357"/>
                    <a:pt x="265567" y="145070"/>
                  </a:cubicBezTo>
                  <a:cubicBezTo>
                    <a:pt x="265567" y="134697"/>
                    <a:pt x="273939" y="126325"/>
                    <a:pt x="284216" y="126325"/>
                  </a:cubicBezTo>
                  <a:cubicBezTo>
                    <a:pt x="294523" y="126325"/>
                    <a:pt x="302895" y="134697"/>
                    <a:pt x="302895" y="145070"/>
                  </a:cubicBezTo>
                  <a:cubicBezTo>
                    <a:pt x="302895" y="155357"/>
                    <a:pt x="294523" y="163729"/>
                    <a:pt x="284216" y="163729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5318570">
            <a:off x="4346156" y="3217069"/>
            <a:ext cx="381837" cy="271462"/>
            <a:chOff x="4346156" y="3217069"/>
            <a:chExt cx="381837" cy="271462"/>
          </a:xfrm>
        </p:grpSpPr>
        <p:sp>
          <p:nvSpPr>
            <p:cNvPr id="17" name="Freeform 17"/>
            <p:cNvSpPr/>
            <p:nvPr/>
          </p:nvSpPr>
          <p:spPr>
            <a:xfrm>
              <a:off x="4346156" y="3217069"/>
              <a:ext cx="381837" cy="271462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19" name="TextBox 19"/>
          <p:cNvSpPr txBox="1"/>
          <p:nvPr/>
        </p:nvSpPr>
        <p:spPr>
          <a:xfrm rot="21600000">
            <a:off x="219075" y="1457325"/>
            <a:ext cx="4036275" cy="200025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ctr">
              <a:lnSpc>
                <a:spcPts val="1575"/>
              </a:lnSpc>
            </a:pPr>
            <a:r>
              <a:rPr lang="en-US" sz="1575" b="0" i="0" spc="0">
                <a:solidFill>
                  <a:srgbClr val="FFFFFF">
                    <a:alpha val="100000"/>
                  </a:srgbClr>
                </a:solidFill>
                <a:latin typeface="Lato"/>
              </a:rPr>
              <a:t>F.S. 1011.84 (e) - Minimum Fund Balance %</a:t>
            </a:r>
          </a:p>
        </p:txBody>
      </p:sp>
      <p:sp>
        <p:nvSpPr>
          <p:cNvPr id="20" name="TextBox 20"/>
          <p:cNvSpPr txBox="1"/>
          <p:nvPr/>
        </p:nvSpPr>
        <p:spPr>
          <a:xfrm rot="21600000">
            <a:off x="4652963" y="1452563"/>
            <a:ext cx="4036275" cy="200025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ctr">
              <a:lnSpc>
                <a:spcPts val="1575"/>
              </a:lnSpc>
            </a:pPr>
            <a:r>
              <a:rPr lang="en-US" sz="1575" b="0" i="0" spc="0">
                <a:solidFill>
                  <a:srgbClr val="FFFFFF">
                    <a:alpha val="100000"/>
                  </a:srgbClr>
                </a:solidFill>
                <a:latin typeface="Lato"/>
              </a:rPr>
              <a:t>F.S. 1013.841 - Spending Plans</a:t>
            </a:r>
          </a:p>
        </p:txBody>
      </p:sp>
      <p:sp>
        <p:nvSpPr>
          <p:cNvPr id="21" name="TextBox 21"/>
          <p:cNvSpPr txBox="1"/>
          <p:nvPr/>
        </p:nvSpPr>
        <p:spPr>
          <a:xfrm rot="21600000">
            <a:off x="665162" y="1901825"/>
            <a:ext cx="3452075" cy="1619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Remove any reference to FTE</a:t>
            </a:r>
          </a:p>
        </p:txBody>
      </p:sp>
      <p:grpSp>
        <p:nvGrpSpPr>
          <p:cNvPr id="23" name="Group 23"/>
          <p:cNvGrpSpPr/>
          <p:nvPr/>
        </p:nvGrpSpPr>
        <p:grpSpPr>
          <a:xfrm rot="5380331">
            <a:off x="266281" y="2442369"/>
            <a:ext cx="381837" cy="271462"/>
            <a:chOff x="266281" y="2442369"/>
            <a:chExt cx="381837" cy="271462"/>
          </a:xfrm>
        </p:grpSpPr>
        <p:sp>
          <p:nvSpPr>
            <p:cNvPr id="22" name="Freeform 22"/>
            <p:cNvSpPr/>
            <p:nvPr/>
          </p:nvSpPr>
          <p:spPr>
            <a:xfrm>
              <a:off x="266281" y="2442369"/>
              <a:ext cx="381837" cy="271462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24" name="TextBox 24"/>
          <p:cNvSpPr txBox="1"/>
          <p:nvPr/>
        </p:nvSpPr>
        <p:spPr>
          <a:xfrm rot="21600000">
            <a:off x="665162" y="2497138"/>
            <a:ext cx="3452075" cy="1619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Minimum fund balance is 5% for all colleges</a:t>
            </a:r>
          </a:p>
        </p:txBody>
      </p:sp>
      <p:grpSp>
        <p:nvGrpSpPr>
          <p:cNvPr id="26" name="Group 26"/>
          <p:cNvGrpSpPr/>
          <p:nvPr/>
        </p:nvGrpSpPr>
        <p:grpSpPr>
          <a:xfrm rot="5380331">
            <a:off x="266281" y="3020219"/>
            <a:ext cx="381837" cy="271462"/>
            <a:chOff x="266281" y="3020219"/>
            <a:chExt cx="381837" cy="271462"/>
          </a:xfrm>
        </p:grpSpPr>
        <p:sp>
          <p:nvSpPr>
            <p:cNvPr id="25" name="Freeform 25"/>
            <p:cNvSpPr/>
            <p:nvPr/>
          </p:nvSpPr>
          <p:spPr>
            <a:xfrm>
              <a:off x="266281" y="3020219"/>
              <a:ext cx="381837" cy="271462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27" name="TextBox 27"/>
          <p:cNvSpPr txBox="1"/>
          <p:nvPr/>
        </p:nvSpPr>
        <p:spPr>
          <a:xfrm rot="21600000">
            <a:off x="665162" y="3081338"/>
            <a:ext cx="3452075" cy="1619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Calculation remains unchanged</a:t>
            </a:r>
          </a:p>
        </p:txBody>
      </p:sp>
      <p:sp>
        <p:nvSpPr>
          <p:cNvPr id="28" name="TextBox 28"/>
          <p:cNvSpPr txBox="1"/>
          <p:nvPr/>
        </p:nvSpPr>
        <p:spPr>
          <a:xfrm rot="21600000">
            <a:off x="4875213" y="1855788"/>
            <a:ext cx="4125175" cy="4857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Adopt a "New" methodology for triggering a spending plan based on GFOA guidance using 2 month operating expenses as a base</a:t>
            </a:r>
          </a:p>
        </p:txBody>
      </p:sp>
      <p:grpSp>
        <p:nvGrpSpPr>
          <p:cNvPr id="30" name="Group 30"/>
          <p:cNvGrpSpPr/>
          <p:nvPr/>
        </p:nvGrpSpPr>
        <p:grpSpPr>
          <a:xfrm rot="5318570">
            <a:off x="5087260" y="2516447"/>
            <a:ext cx="201380" cy="161406"/>
            <a:chOff x="5087260" y="2516447"/>
            <a:chExt cx="201380" cy="161406"/>
          </a:xfrm>
        </p:grpSpPr>
        <p:sp>
          <p:nvSpPr>
            <p:cNvPr id="29" name="Freeform 29"/>
            <p:cNvSpPr/>
            <p:nvPr/>
          </p:nvSpPr>
          <p:spPr>
            <a:xfrm>
              <a:off x="5087260" y="2516447"/>
              <a:ext cx="201380" cy="161406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31" name="TextBox 31"/>
          <p:cNvSpPr txBox="1"/>
          <p:nvPr/>
        </p:nvSpPr>
        <p:spPr>
          <a:xfrm rot="21600000">
            <a:off x="5351463" y="2455863"/>
            <a:ext cx="3782275" cy="4857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if a college has less than 2 month operating expenses then no spending plan will be required by the college</a:t>
            </a:r>
          </a:p>
        </p:txBody>
      </p:sp>
      <p:sp>
        <p:nvSpPr>
          <p:cNvPr id="32" name="TextBox 32"/>
          <p:cNvSpPr txBox="1"/>
          <p:nvPr/>
        </p:nvSpPr>
        <p:spPr>
          <a:xfrm rot="21600000">
            <a:off x="4735512" y="3262313"/>
            <a:ext cx="4125175" cy="1619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Remove any reference to FTE</a:t>
            </a:r>
          </a:p>
        </p:txBody>
      </p:sp>
      <p:grpSp>
        <p:nvGrpSpPr>
          <p:cNvPr id="34" name="Group 34"/>
          <p:cNvGrpSpPr/>
          <p:nvPr/>
        </p:nvGrpSpPr>
        <p:grpSpPr>
          <a:xfrm rot="5318570">
            <a:off x="4342981" y="3852069"/>
            <a:ext cx="381837" cy="271462"/>
            <a:chOff x="4342981" y="3852069"/>
            <a:chExt cx="381837" cy="271462"/>
          </a:xfrm>
        </p:grpSpPr>
        <p:sp>
          <p:nvSpPr>
            <p:cNvPr id="33" name="Freeform 33"/>
            <p:cNvSpPr/>
            <p:nvPr/>
          </p:nvSpPr>
          <p:spPr>
            <a:xfrm>
              <a:off x="4342981" y="3852069"/>
              <a:ext cx="381837" cy="271462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35" name="TextBox 35"/>
          <p:cNvSpPr txBox="1"/>
          <p:nvPr/>
        </p:nvSpPr>
        <p:spPr>
          <a:xfrm rot="21600000">
            <a:off x="4735513" y="3875088"/>
            <a:ext cx="4125175" cy="3238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Spending plan required ONLY if fund balance exceeds 2 months of operating expenses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8B4">
                <a:alpha val="10000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16200000">
            <a:off x="5776822" y="-1838130"/>
            <a:ext cx="3810091" cy="3810091"/>
            <a:chOff x="5776822" y="-1838130"/>
            <a:chExt cx="3810091" cy="3810091"/>
          </a:xfrm>
        </p:grpSpPr>
        <p:sp>
          <p:nvSpPr>
            <p:cNvPr id="4" name="Freeform 4"/>
            <p:cNvSpPr/>
            <p:nvPr/>
          </p:nvSpPr>
          <p:spPr>
            <a:xfrm>
              <a:off x="5776822" y="-1838130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25000" r="-2500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16200000">
            <a:off x="-1927316" y="3435545"/>
            <a:ext cx="3810091" cy="3810091"/>
            <a:chOff x="-1927316" y="3435545"/>
            <a:chExt cx="3810091" cy="3810091"/>
          </a:xfrm>
        </p:grpSpPr>
        <p:sp>
          <p:nvSpPr>
            <p:cNvPr id="6" name="Freeform 6"/>
            <p:cNvSpPr/>
            <p:nvPr/>
          </p:nvSpPr>
          <p:spPr>
            <a:xfrm>
              <a:off x="-1927316" y="3435545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25000" r="-25000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 rot="21600000">
            <a:off x="472207" y="353219"/>
            <a:ext cx="7857388" cy="409575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3240"/>
              </a:lnSpc>
            </a:pPr>
            <a:r>
              <a:rPr lang="en-US" sz="270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 </a:t>
            </a:r>
            <a:r>
              <a:rPr lang="en-US" sz="27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 Spending Plan Analysis</a:t>
            </a: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5549371" y="1350986"/>
            <a:ext cx="1497400" cy="596620"/>
            <a:chOff x="5549371" y="1350986"/>
            <a:chExt cx="1497400" cy="596620"/>
          </a:xfrm>
        </p:grpSpPr>
        <p:sp>
          <p:nvSpPr>
            <p:cNvPr id="9" name="Freeform 9"/>
            <p:cNvSpPr/>
            <p:nvPr/>
          </p:nvSpPr>
          <p:spPr>
            <a:xfrm>
              <a:off x="5549371" y="1350986"/>
              <a:ext cx="1497400" cy="596620"/>
            </a:xfrm>
            <a:custGeom>
              <a:avLst/>
              <a:gdLst/>
              <a:ahLst/>
              <a:cxnLst/>
              <a:rect l="0" t="0" r="0" b="0"/>
              <a:pathLst>
                <a:path w="304800" h="120015">
                  <a:moveTo>
                    <a:pt x="244621" y="-171"/>
                  </a:moveTo>
                  <a:lnTo>
                    <a:pt x="60179" y="-171"/>
                  </a:lnTo>
                  <a:cubicBezTo>
                    <a:pt x="26946" y="-171"/>
                    <a:pt x="0" y="26775"/>
                    <a:pt x="0" y="60008"/>
                  </a:cubicBezTo>
                  <a:lnTo>
                    <a:pt x="0" y="60008"/>
                  </a:lnTo>
                  <a:cubicBezTo>
                    <a:pt x="0" y="93240"/>
                    <a:pt x="26946" y="120186"/>
                    <a:pt x="60179" y="120186"/>
                  </a:cubicBezTo>
                  <a:lnTo>
                    <a:pt x="244621" y="120186"/>
                  </a:lnTo>
                  <a:cubicBezTo>
                    <a:pt x="277854" y="120186"/>
                    <a:pt x="304800" y="93240"/>
                    <a:pt x="304800" y="60008"/>
                  </a:cubicBezTo>
                  <a:lnTo>
                    <a:pt x="304800" y="60008"/>
                  </a:lnTo>
                  <a:cubicBezTo>
                    <a:pt x="304800" y="26775"/>
                    <a:pt x="277854" y="-171"/>
                    <a:pt x="244621" y="-171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 rot="21600000">
            <a:off x="5576794" y="1465637"/>
            <a:ext cx="1506903" cy="4000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1050" b="1" i="0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Proposed Spending Plan Amounts (GFOA)</a:t>
            </a:r>
          </a:p>
        </p:txBody>
      </p:sp>
      <p:grpSp>
        <p:nvGrpSpPr>
          <p:cNvPr id="13" name="Group 13"/>
          <p:cNvGrpSpPr/>
          <p:nvPr/>
        </p:nvGrpSpPr>
        <p:grpSpPr>
          <a:xfrm rot="21600000">
            <a:off x="4478327" y="2509131"/>
            <a:ext cx="3639513" cy="2713976"/>
            <a:chOff x="4478327" y="2509131"/>
            <a:chExt cx="3639513" cy="2713976"/>
          </a:xfrm>
        </p:grpSpPr>
        <p:sp>
          <p:nvSpPr>
            <p:cNvPr id="12" name="Freeform 12"/>
            <p:cNvSpPr/>
            <p:nvPr/>
          </p:nvSpPr>
          <p:spPr>
            <a:xfrm>
              <a:off x="4478327" y="2509131"/>
              <a:ext cx="3639513" cy="2713976"/>
            </a:xfrm>
            <a:custGeom>
              <a:avLst/>
              <a:gdLst/>
              <a:ahLst/>
              <a:cxnLst/>
              <a:rect l="0" t="0" r="0" b="0"/>
              <a:pathLst>
                <a:path w="304800" h="171450">
                  <a:moveTo>
                    <a:pt x="275958" y="0"/>
                  </a:moveTo>
                  <a:lnTo>
                    <a:pt x="28842" y="0"/>
                  </a:lnTo>
                  <a:cubicBezTo>
                    <a:pt x="12916" y="0"/>
                    <a:pt x="0" y="13497"/>
                    <a:pt x="0" y="30156"/>
                  </a:cubicBezTo>
                  <a:lnTo>
                    <a:pt x="0" y="141303"/>
                  </a:lnTo>
                  <a:cubicBezTo>
                    <a:pt x="0" y="157953"/>
                    <a:pt x="12916" y="171450"/>
                    <a:pt x="28842" y="171450"/>
                  </a:cubicBezTo>
                  <a:lnTo>
                    <a:pt x="275958" y="171450"/>
                  </a:lnTo>
                  <a:cubicBezTo>
                    <a:pt x="291884" y="171450"/>
                    <a:pt x="304800" y="157953"/>
                    <a:pt x="304800" y="141294"/>
                  </a:cubicBezTo>
                  <a:lnTo>
                    <a:pt x="304800" y="30156"/>
                  </a:lnTo>
                  <a:cubicBezTo>
                    <a:pt x="304800" y="13497"/>
                    <a:pt x="291884" y="0"/>
                    <a:pt x="275958" y="0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cxnSp>
        <p:nvCxnSpPr>
          <p:cNvPr id="14" name="Straight Connector 14"/>
          <p:cNvCxnSpPr>
            <a:cxnSpLocks/>
          </p:cNvCxnSpPr>
          <p:nvPr/>
        </p:nvCxnSpPr>
        <p:spPr>
          <a:xfrm rot="5400000">
            <a:off x="6017311" y="2226195"/>
            <a:ext cx="561616" cy="0"/>
          </a:xfrm>
          <a:prstGeom prst="line">
            <a:avLst/>
          </a:prstGeom>
          <a:ln w="23368">
            <a:solidFill>
              <a:srgbClr val="FFE6C2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6"/>
          <p:cNvGrpSpPr/>
          <p:nvPr/>
        </p:nvGrpSpPr>
        <p:grpSpPr>
          <a:xfrm rot="21600000">
            <a:off x="1386003" y="1350986"/>
            <a:ext cx="1497400" cy="596620"/>
            <a:chOff x="1386003" y="1350986"/>
            <a:chExt cx="1497400" cy="596620"/>
          </a:xfrm>
        </p:grpSpPr>
        <p:sp>
          <p:nvSpPr>
            <p:cNvPr id="15" name="Freeform 15"/>
            <p:cNvSpPr/>
            <p:nvPr/>
          </p:nvSpPr>
          <p:spPr>
            <a:xfrm>
              <a:off x="1386003" y="1350986"/>
              <a:ext cx="1497400" cy="596620"/>
            </a:xfrm>
            <a:custGeom>
              <a:avLst/>
              <a:gdLst/>
              <a:ahLst/>
              <a:cxnLst/>
              <a:rect l="0" t="0" r="0" b="0"/>
              <a:pathLst>
                <a:path w="304800" h="120015">
                  <a:moveTo>
                    <a:pt x="244621" y="-171"/>
                  </a:moveTo>
                  <a:lnTo>
                    <a:pt x="60179" y="-171"/>
                  </a:lnTo>
                  <a:cubicBezTo>
                    <a:pt x="26946" y="-171"/>
                    <a:pt x="0" y="26775"/>
                    <a:pt x="0" y="60008"/>
                  </a:cubicBezTo>
                  <a:lnTo>
                    <a:pt x="0" y="60008"/>
                  </a:lnTo>
                  <a:cubicBezTo>
                    <a:pt x="0" y="93240"/>
                    <a:pt x="26946" y="120186"/>
                    <a:pt x="60179" y="120186"/>
                  </a:cubicBezTo>
                  <a:lnTo>
                    <a:pt x="244621" y="120186"/>
                  </a:lnTo>
                  <a:cubicBezTo>
                    <a:pt x="277854" y="120186"/>
                    <a:pt x="304800" y="93240"/>
                    <a:pt x="304800" y="60008"/>
                  </a:cubicBezTo>
                  <a:lnTo>
                    <a:pt x="304800" y="60008"/>
                  </a:lnTo>
                  <a:cubicBezTo>
                    <a:pt x="304800" y="26775"/>
                    <a:pt x="277854" y="-171"/>
                    <a:pt x="244621" y="-171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sp>
        <p:nvSpPr>
          <p:cNvPr id="17" name="TextBox 17"/>
          <p:cNvSpPr txBox="1"/>
          <p:nvPr/>
        </p:nvSpPr>
        <p:spPr>
          <a:xfrm rot="21600000">
            <a:off x="1289603" y="1522787"/>
            <a:ext cx="1592628" cy="2857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125"/>
              </a:lnSpc>
            </a:pPr>
            <a:r>
              <a:rPr lang="en-US" sz="1125" b="1" i="0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Current Spending Plan</a:t>
            </a:r>
          </a:p>
        </p:txBody>
      </p:sp>
      <p:grpSp>
        <p:nvGrpSpPr>
          <p:cNvPr id="19" name="Group 19"/>
          <p:cNvGrpSpPr/>
          <p:nvPr/>
        </p:nvGrpSpPr>
        <p:grpSpPr>
          <a:xfrm rot="21600000">
            <a:off x="314960" y="2509131"/>
            <a:ext cx="3639513" cy="2694926"/>
            <a:chOff x="314960" y="2509131"/>
            <a:chExt cx="3639513" cy="2694926"/>
          </a:xfrm>
        </p:grpSpPr>
        <p:sp>
          <p:nvSpPr>
            <p:cNvPr id="18" name="Freeform 18"/>
            <p:cNvSpPr/>
            <p:nvPr/>
          </p:nvSpPr>
          <p:spPr>
            <a:xfrm>
              <a:off x="314960" y="2509131"/>
              <a:ext cx="3639513" cy="2694926"/>
            </a:xfrm>
            <a:custGeom>
              <a:avLst/>
              <a:gdLst/>
              <a:ahLst/>
              <a:cxnLst/>
              <a:rect l="0" t="0" r="0" b="0"/>
              <a:pathLst>
                <a:path w="304800" h="171450">
                  <a:moveTo>
                    <a:pt x="275958" y="0"/>
                  </a:moveTo>
                  <a:lnTo>
                    <a:pt x="28842" y="0"/>
                  </a:lnTo>
                  <a:cubicBezTo>
                    <a:pt x="12916" y="0"/>
                    <a:pt x="0" y="13497"/>
                    <a:pt x="0" y="30156"/>
                  </a:cubicBezTo>
                  <a:lnTo>
                    <a:pt x="0" y="141303"/>
                  </a:lnTo>
                  <a:cubicBezTo>
                    <a:pt x="0" y="157953"/>
                    <a:pt x="12916" y="171450"/>
                    <a:pt x="28842" y="171450"/>
                  </a:cubicBezTo>
                  <a:lnTo>
                    <a:pt x="275958" y="171450"/>
                  </a:lnTo>
                  <a:cubicBezTo>
                    <a:pt x="291884" y="171450"/>
                    <a:pt x="304800" y="157953"/>
                    <a:pt x="304800" y="141294"/>
                  </a:cubicBezTo>
                  <a:lnTo>
                    <a:pt x="304800" y="30156"/>
                  </a:lnTo>
                  <a:cubicBezTo>
                    <a:pt x="304800" y="13497"/>
                    <a:pt x="291884" y="0"/>
                    <a:pt x="275958" y="0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 rot="21600000">
            <a:off x="572968" y="2795743"/>
            <a:ext cx="3130682" cy="19145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76"/>
              </a:lnSpc>
            </a:pPr>
            <a:r>
              <a:rPr lang="en-US" sz="1290" b="0" i="0" u="sng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Fiscal Year 2021</a:t>
            </a:r>
          </a:p>
          <a:p>
            <a:pPr marL="146154" lvl="0" indent="-120362" algn="l">
              <a:lnSpc>
                <a:spcPts val="1676"/>
              </a:lnSpc>
              <a:buSzPct val="150000"/>
              <a:buFont typeface=""/>
              <a:buChar char="•"/>
            </a:pPr>
            <a:r>
              <a:rPr lang="en-US" sz="1290" b="0" i="0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27 of 28 colleges submitted spending plans</a:t>
            </a:r>
          </a:p>
          <a:p>
            <a:pPr marL="146154" lvl="0" indent="-120362" algn="l">
              <a:lnSpc>
                <a:spcPts val="1676"/>
              </a:lnSpc>
              <a:buSzPct val="150000"/>
              <a:buFont typeface=""/>
              <a:buChar char="•"/>
            </a:pPr>
            <a:r>
              <a:rPr lang="en-US" sz="1290" b="0" i="0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Total amount of spending plans was $266,284,973</a:t>
            </a:r>
          </a:p>
          <a:p>
            <a:pPr algn="l">
              <a:lnSpc>
                <a:spcPts val="1676"/>
              </a:lnSpc>
            </a:pPr>
            <a:endParaRPr lang="en-US" sz="1290" b="0" i="0" spc="0">
              <a:solidFill>
                <a:srgbClr val="111111">
                  <a:alpha val="100000"/>
                </a:srgbClr>
              </a:solidFill>
              <a:latin typeface="Montserrat"/>
            </a:endParaRPr>
          </a:p>
          <a:p>
            <a:pPr algn="l">
              <a:lnSpc>
                <a:spcPts val="1676"/>
              </a:lnSpc>
            </a:pPr>
            <a:endParaRPr lang="en-US" sz="1290" b="0" i="0" spc="0">
              <a:solidFill>
                <a:srgbClr val="111111">
                  <a:alpha val="100000"/>
                </a:srgbClr>
              </a:solidFill>
              <a:latin typeface="Montserrat"/>
            </a:endParaRPr>
          </a:p>
          <a:p>
            <a:pPr algn="l">
              <a:lnSpc>
                <a:spcPts val="1676"/>
              </a:lnSpc>
            </a:pPr>
            <a:r>
              <a:rPr lang="en-US" sz="1290" b="0" i="0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        </a:t>
            </a:r>
          </a:p>
          <a:p>
            <a:pPr algn="l">
              <a:lnSpc>
                <a:spcPts val="1676"/>
              </a:lnSpc>
            </a:pPr>
            <a:r>
              <a:rPr lang="en-US" sz="129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  </a:t>
            </a:r>
          </a:p>
        </p:txBody>
      </p:sp>
      <p:cxnSp>
        <p:nvCxnSpPr>
          <p:cNvPr id="21" name="Straight Connector 21"/>
          <p:cNvCxnSpPr>
            <a:cxnSpLocks/>
          </p:cNvCxnSpPr>
          <p:nvPr/>
        </p:nvCxnSpPr>
        <p:spPr>
          <a:xfrm rot="5400000">
            <a:off x="1853944" y="2226195"/>
            <a:ext cx="561616" cy="0"/>
          </a:xfrm>
          <a:prstGeom prst="line">
            <a:avLst/>
          </a:prstGeom>
          <a:ln w="23368">
            <a:solidFill>
              <a:srgbClr val="FFE6C2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3"/>
          <p:cNvGrpSpPr/>
          <p:nvPr/>
        </p:nvGrpSpPr>
        <p:grpSpPr>
          <a:xfrm rot="21600000">
            <a:off x="3854965" y="1298343"/>
            <a:ext cx="701906" cy="701906"/>
            <a:chOff x="3854965" y="1298343"/>
            <a:chExt cx="701906" cy="701906"/>
          </a:xfrm>
        </p:grpSpPr>
        <p:sp>
          <p:nvSpPr>
            <p:cNvPr id="22" name="Freeform 22"/>
            <p:cNvSpPr/>
            <p:nvPr/>
          </p:nvSpPr>
          <p:spPr>
            <a:xfrm>
              <a:off x="3854965" y="1298343"/>
              <a:ext cx="701906" cy="701906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51448" y="105"/>
                  </a:moveTo>
                  <a:cubicBezTo>
                    <a:pt x="67780" y="105"/>
                    <a:pt x="0" y="67885"/>
                    <a:pt x="0" y="151476"/>
                  </a:cubicBezTo>
                  <a:cubicBezTo>
                    <a:pt x="0" y="235087"/>
                    <a:pt x="67780" y="302790"/>
                    <a:pt x="151448" y="302790"/>
                  </a:cubicBezTo>
                  <a:cubicBezTo>
                    <a:pt x="235058" y="302790"/>
                    <a:pt x="302905" y="235096"/>
                    <a:pt x="302905" y="151486"/>
                  </a:cubicBezTo>
                  <a:cubicBezTo>
                    <a:pt x="302895" y="67885"/>
                    <a:pt x="235048" y="105"/>
                    <a:pt x="151448" y="105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sp>
        <p:nvSpPr>
          <p:cNvPr id="24" name="TextBox 24"/>
          <p:cNvSpPr txBox="1"/>
          <p:nvPr/>
        </p:nvSpPr>
        <p:spPr>
          <a:xfrm rot="21600000">
            <a:off x="3888834" y="1532312"/>
            <a:ext cx="638915" cy="233969"/>
          </a:xfrm>
          <a:prstGeom prst="rect">
            <a:avLst/>
          </a:prstGeom>
        </p:spPr>
        <p:txBody>
          <a:bodyPr lIns="0" tIns="25200" rIns="0" bIns="0" rtlCol="0" anchor="t"/>
          <a:lstStyle/>
          <a:p>
            <a:pPr algn="ctr">
              <a:lnSpc>
                <a:spcPts val="1842"/>
              </a:lnSpc>
            </a:pPr>
            <a:r>
              <a:rPr lang="en-US" sz="1842" b="1" i="0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VS</a:t>
            </a:r>
          </a:p>
        </p:txBody>
      </p:sp>
      <p:grpSp>
        <p:nvGrpSpPr>
          <p:cNvPr id="26" name="Group 26"/>
          <p:cNvGrpSpPr/>
          <p:nvPr/>
        </p:nvGrpSpPr>
        <p:grpSpPr>
          <a:xfrm rot="16200000">
            <a:off x="4644575" y="1590821"/>
            <a:ext cx="213982" cy="117022"/>
            <a:chOff x="4644575" y="1590821"/>
            <a:chExt cx="213982" cy="117022"/>
          </a:xfrm>
        </p:grpSpPr>
        <p:sp>
          <p:nvSpPr>
            <p:cNvPr id="25" name="Freeform 25"/>
            <p:cNvSpPr/>
            <p:nvPr/>
          </p:nvSpPr>
          <p:spPr>
            <a:xfrm>
              <a:off x="4644575" y="1590821"/>
              <a:ext cx="213982" cy="117022"/>
            </a:xfrm>
            <a:custGeom>
              <a:avLst/>
              <a:gdLst/>
              <a:ahLst/>
              <a:cxnLst/>
              <a:rect l="0" t="0" r="0" b="0"/>
              <a:pathLst>
                <a:path w="304800" h="166688">
                  <a:moveTo>
                    <a:pt x="152400" y="167192"/>
                  </a:moveTo>
                  <a:lnTo>
                    <a:pt x="0" y="14792"/>
                  </a:lnTo>
                  <a:lnTo>
                    <a:pt x="14345" y="448"/>
                  </a:lnTo>
                  <a:lnTo>
                    <a:pt x="152400" y="138503"/>
                  </a:lnTo>
                  <a:lnTo>
                    <a:pt x="290455" y="448"/>
                  </a:lnTo>
                  <a:lnTo>
                    <a:pt x="304800" y="14792"/>
                  </a:lnTo>
                  <a:lnTo>
                    <a:pt x="152400" y="167192"/>
                  </a:lnTo>
                  <a:close/>
                </a:path>
              </a:pathLst>
            </a:custGeom>
            <a:solidFill>
              <a:srgbClr val="0A3542">
                <a:alpha val="100000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 rot="5399300">
            <a:off x="3574359" y="1590808"/>
            <a:ext cx="213982" cy="117022"/>
            <a:chOff x="3574359" y="1590808"/>
            <a:chExt cx="213982" cy="117022"/>
          </a:xfrm>
        </p:grpSpPr>
        <p:sp>
          <p:nvSpPr>
            <p:cNvPr id="27" name="Freeform 27"/>
            <p:cNvSpPr/>
            <p:nvPr/>
          </p:nvSpPr>
          <p:spPr>
            <a:xfrm>
              <a:off x="3574359" y="1590808"/>
              <a:ext cx="213982" cy="117022"/>
            </a:xfrm>
            <a:custGeom>
              <a:avLst/>
              <a:gdLst/>
              <a:ahLst/>
              <a:cxnLst/>
              <a:rect l="0" t="0" r="0" b="0"/>
              <a:pathLst>
                <a:path w="304800" h="166688">
                  <a:moveTo>
                    <a:pt x="152400" y="167192"/>
                  </a:moveTo>
                  <a:lnTo>
                    <a:pt x="0" y="14792"/>
                  </a:lnTo>
                  <a:lnTo>
                    <a:pt x="14345" y="448"/>
                  </a:lnTo>
                  <a:lnTo>
                    <a:pt x="152400" y="138503"/>
                  </a:lnTo>
                  <a:lnTo>
                    <a:pt x="290455" y="448"/>
                  </a:lnTo>
                  <a:lnTo>
                    <a:pt x="304800" y="14792"/>
                  </a:lnTo>
                  <a:lnTo>
                    <a:pt x="152400" y="167192"/>
                  </a:lnTo>
                  <a:close/>
                </a:path>
              </a:pathLst>
            </a:custGeom>
            <a:solidFill>
              <a:srgbClr val="0A3542">
                <a:alpha val="100000"/>
              </a:srgbClr>
            </a:solidFill>
          </p:spPr>
        </p:sp>
      </p:grpSp>
      <p:sp>
        <p:nvSpPr>
          <p:cNvPr id="29" name="TextBox 29"/>
          <p:cNvSpPr txBox="1"/>
          <p:nvPr/>
        </p:nvSpPr>
        <p:spPr>
          <a:xfrm rot="21600000">
            <a:off x="4750159" y="2813050"/>
            <a:ext cx="3130682" cy="19145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76"/>
              </a:lnSpc>
            </a:pPr>
            <a:r>
              <a:rPr lang="en-US" sz="1290" b="0" i="0" u="sng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Fiscal Year 2021</a:t>
            </a:r>
          </a:p>
          <a:p>
            <a:pPr marL="146154" lvl="0" indent="-120362" algn="l">
              <a:lnSpc>
                <a:spcPts val="1676"/>
              </a:lnSpc>
              <a:buSzPct val="150000"/>
              <a:buFont typeface=""/>
              <a:buChar char="•"/>
            </a:pPr>
            <a:r>
              <a:rPr lang="en-US" sz="1290" b="0" i="0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14 of 28 colleges would submit spending plans</a:t>
            </a:r>
          </a:p>
          <a:p>
            <a:pPr marL="146154" lvl="0" indent="-120362" algn="l">
              <a:lnSpc>
                <a:spcPts val="1676"/>
              </a:lnSpc>
              <a:buSzPct val="150000"/>
              <a:buFont typeface=""/>
              <a:buChar char="•"/>
            </a:pPr>
            <a:r>
              <a:rPr lang="en-US" sz="1290" b="0" i="0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Total amount of spending plans would be $104,728,333</a:t>
            </a:r>
          </a:p>
          <a:p>
            <a:pPr algn="l">
              <a:lnSpc>
                <a:spcPts val="1676"/>
              </a:lnSpc>
            </a:pPr>
            <a:endParaRPr lang="en-US" sz="1290" b="0" i="0" spc="0">
              <a:solidFill>
                <a:srgbClr val="111111">
                  <a:alpha val="100000"/>
                </a:srgbClr>
              </a:solidFill>
              <a:latin typeface="Montserrat"/>
            </a:endParaRPr>
          </a:p>
          <a:p>
            <a:pPr algn="l">
              <a:lnSpc>
                <a:spcPts val="1676"/>
              </a:lnSpc>
            </a:pPr>
            <a:endParaRPr lang="en-US" sz="1290" b="0" i="0" spc="0">
              <a:solidFill>
                <a:srgbClr val="111111">
                  <a:alpha val="100000"/>
                </a:srgbClr>
              </a:solidFill>
              <a:latin typeface="Montserrat"/>
            </a:endParaRPr>
          </a:p>
          <a:p>
            <a:pPr algn="l">
              <a:lnSpc>
                <a:spcPts val="1676"/>
              </a:lnSpc>
            </a:pPr>
            <a:r>
              <a:rPr lang="en-US" sz="1290" b="0" i="0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        </a:t>
            </a:r>
          </a:p>
          <a:p>
            <a:pPr algn="l">
              <a:lnSpc>
                <a:spcPts val="1676"/>
              </a:lnSpc>
            </a:pPr>
            <a:r>
              <a:rPr lang="en-US" sz="129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  </a:t>
            </a:r>
          </a:p>
        </p:txBody>
      </p:sp>
      <p:grpSp>
        <p:nvGrpSpPr>
          <p:cNvPr id="31" name="Group 31"/>
          <p:cNvGrpSpPr/>
          <p:nvPr/>
        </p:nvGrpSpPr>
        <p:grpSpPr>
          <a:xfrm rot="5389542">
            <a:off x="1882953" y="3560251"/>
            <a:ext cx="450850" cy="2475768"/>
            <a:chOff x="1882953" y="3560251"/>
            <a:chExt cx="450850" cy="2475768"/>
          </a:xfrm>
        </p:grpSpPr>
        <p:sp>
          <p:nvSpPr>
            <p:cNvPr id="30" name="Freeform 30"/>
            <p:cNvSpPr/>
            <p:nvPr/>
          </p:nvSpPr>
          <p:spPr>
            <a:xfrm>
              <a:off x="1882953" y="3560251"/>
              <a:ext cx="450850" cy="2475768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8B4">
                <a:alpha val="100000"/>
              </a:srgbClr>
            </a:solidFill>
          </p:spPr>
        </p:sp>
      </p:grpSp>
      <p:grpSp>
        <p:nvGrpSpPr>
          <p:cNvPr id="33" name="Group 33"/>
          <p:cNvGrpSpPr/>
          <p:nvPr/>
        </p:nvGrpSpPr>
        <p:grpSpPr>
          <a:xfrm rot="21600000">
            <a:off x="869950" y="4572000"/>
            <a:ext cx="806450" cy="457200"/>
            <a:chOff x="869950" y="4572000"/>
            <a:chExt cx="806450" cy="457200"/>
          </a:xfrm>
        </p:grpSpPr>
        <p:sp>
          <p:nvSpPr>
            <p:cNvPr id="32" name="Freeform 32"/>
            <p:cNvSpPr/>
            <p:nvPr/>
          </p:nvSpPr>
          <p:spPr>
            <a:xfrm>
              <a:off x="869950" y="4572000"/>
              <a:ext cx="806450" cy="4572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>
                <a:alpha val="100000"/>
              </a:srgbClr>
            </a:solidFill>
          </p:spPr>
        </p:sp>
      </p:grpSp>
      <p:grpSp>
        <p:nvGrpSpPr>
          <p:cNvPr id="35" name="Group 35"/>
          <p:cNvGrpSpPr/>
          <p:nvPr/>
        </p:nvGrpSpPr>
        <p:grpSpPr>
          <a:xfrm rot="21600000">
            <a:off x="2536825" y="4572000"/>
            <a:ext cx="806450" cy="457200"/>
            <a:chOff x="2536825" y="4572000"/>
            <a:chExt cx="806450" cy="457200"/>
          </a:xfrm>
        </p:grpSpPr>
        <p:sp>
          <p:nvSpPr>
            <p:cNvPr id="34" name="Freeform 34"/>
            <p:cNvSpPr/>
            <p:nvPr/>
          </p:nvSpPr>
          <p:spPr>
            <a:xfrm>
              <a:off x="2536825" y="4572000"/>
              <a:ext cx="806450" cy="4572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</p:sp>
      </p:grpSp>
      <p:sp>
        <p:nvSpPr>
          <p:cNvPr id="36" name="TextBox 36"/>
          <p:cNvSpPr txBox="1"/>
          <p:nvPr/>
        </p:nvSpPr>
        <p:spPr>
          <a:xfrm rot="21600000">
            <a:off x="381000" y="4743450"/>
            <a:ext cx="400900" cy="1143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900"/>
              </a:lnSpc>
            </a:pPr>
            <a:r>
              <a:rPr lang="en-US" sz="900" b="0" i="0" spc="0">
                <a:solidFill>
                  <a:srgbClr val="000000">
                    <a:alpha val="100000"/>
                  </a:srgbClr>
                </a:solidFill>
                <a:latin typeface="Muli"/>
              </a:rPr>
              <a:t>$0.0M</a:t>
            </a:r>
          </a:p>
        </p:txBody>
      </p:sp>
      <p:sp>
        <p:nvSpPr>
          <p:cNvPr id="37" name="TextBox 37"/>
          <p:cNvSpPr txBox="1"/>
          <p:nvPr/>
        </p:nvSpPr>
        <p:spPr>
          <a:xfrm rot="21600000">
            <a:off x="3441700" y="4743450"/>
            <a:ext cx="451700" cy="1143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900"/>
              </a:lnSpc>
            </a:pPr>
            <a:r>
              <a:rPr lang="en-US" sz="900" b="0" i="0" spc="0">
                <a:solidFill>
                  <a:srgbClr val="000000">
                    <a:alpha val="100000"/>
                  </a:srgbClr>
                </a:solidFill>
                <a:latin typeface="Muli"/>
              </a:rPr>
              <a:t>$36.2M</a:t>
            </a:r>
          </a:p>
        </p:txBody>
      </p:sp>
      <p:grpSp>
        <p:nvGrpSpPr>
          <p:cNvPr id="39" name="Group 39"/>
          <p:cNvGrpSpPr/>
          <p:nvPr/>
        </p:nvGrpSpPr>
        <p:grpSpPr>
          <a:xfrm rot="5389542">
            <a:off x="6092825" y="3562716"/>
            <a:ext cx="450850" cy="2475768"/>
            <a:chOff x="6092825" y="3562716"/>
            <a:chExt cx="450850" cy="2475768"/>
          </a:xfrm>
        </p:grpSpPr>
        <p:sp>
          <p:nvSpPr>
            <p:cNvPr id="38" name="Freeform 38"/>
            <p:cNvSpPr/>
            <p:nvPr/>
          </p:nvSpPr>
          <p:spPr>
            <a:xfrm>
              <a:off x="6092825" y="3562716"/>
              <a:ext cx="450850" cy="2475768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8B4">
                <a:alpha val="100000"/>
              </a:srgbClr>
            </a:solidFill>
          </p:spPr>
        </p:sp>
      </p:grpSp>
      <p:grpSp>
        <p:nvGrpSpPr>
          <p:cNvPr id="41" name="Group 41"/>
          <p:cNvGrpSpPr/>
          <p:nvPr/>
        </p:nvGrpSpPr>
        <p:grpSpPr>
          <a:xfrm rot="21600000">
            <a:off x="5076825" y="4572000"/>
            <a:ext cx="806450" cy="457200"/>
            <a:chOff x="5076825" y="4572000"/>
            <a:chExt cx="806450" cy="457200"/>
          </a:xfrm>
        </p:grpSpPr>
        <p:sp>
          <p:nvSpPr>
            <p:cNvPr id="40" name="Freeform 40"/>
            <p:cNvSpPr/>
            <p:nvPr/>
          </p:nvSpPr>
          <p:spPr>
            <a:xfrm>
              <a:off x="5076825" y="4572000"/>
              <a:ext cx="806450" cy="4572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>
                <a:alpha val="100000"/>
              </a:srgbClr>
            </a:solidFill>
          </p:spPr>
        </p:sp>
      </p:grpSp>
      <p:grpSp>
        <p:nvGrpSpPr>
          <p:cNvPr id="43" name="Group 43"/>
          <p:cNvGrpSpPr/>
          <p:nvPr/>
        </p:nvGrpSpPr>
        <p:grpSpPr>
          <a:xfrm rot="21600000">
            <a:off x="6746875" y="4572000"/>
            <a:ext cx="806450" cy="457200"/>
            <a:chOff x="6746875" y="4572000"/>
            <a:chExt cx="806450" cy="457200"/>
          </a:xfrm>
        </p:grpSpPr>
        <p:sp>
          <p:nvSpPr>
            <p:cNvPr id="42" name="Freeform 42"/>
            <p:cNvSpPr/>
            <p:nvPr/>
          </p:nvSpPr>
          <p:spPr>
            <a:xfrm>
              <a:off x="6746875" y="4572000"/>
              <a:ext cx="806450" cy="4572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</p:sp>
      </p:grpSp>
      <p:sp>
        <p:nvSpPr>
          <p:cNvPr id="44" name="TextBox 44"/>
          <p:cNvSpPr txBox="1"/>
          <p:nvPr/>
        </p:nvSpPr>
        <p:spPr>
          <a:xfrm rot="21600000">
            <a:off x="4540250" y="4743450"/>
            <a:ext cx="400900" cy="1143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900"/>
              </a:lnSpc>
            </a:pPr>
            <a:r>
              <a:rPr lang="en-US" sz="900" b="0" i="0" spc="0">
                <a:solidFill>
                  <a:srgbClr val="000000">
                    <a:alpha val="100000"/>
                  </a:srgbClr>
                </a:solidFill>
                <a:latin typeface="Muli"/>
              </a:rPr>
              <a:t>$231K</a:t>
            </a:r>
          </a:p>
        </p:txBody>
      </p:sp>
      <p:sp>
        <p:nvSpPr>
          <p:cNvPr id="45" name="TextBox 45"/>
          <p:cNvSpPr txBox="1"/>
          <p:nvPr/>
        </p:nvSpPr>
        <p:spPr>
          <a:xfrm rot="21600000">
            <a:off x="7639050" y="4743450"/>
            <a:ext cx="451700" cy="1143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900"/>
              </a:lnSpc>
            </a:pPr>
            <a:r>
              <a:rPr lang="en-US" sz="900" b="0" i="0" spc="0">
                <a:solidFill>
                  <a:srgbClr val="000000">
                    <a:alpha val="100000"/>
                  </a:srgbClr>
                </a:solidFill>
                <a:latin typeface="Muli"/>
              </a:rPr>
              <a:t>$25.2M</a:t>
            </a:r>
          </a:p>
        </p:txBody>
      </p:sp>
      <p:sp>
        <p:nvSpPr>
          <p:cNvPr id="46" name="TextBox 46"/>
          <p:cNvSpPr txBox="1"/>
          <p:nvPr/>
        </p:nvSpPr>
        <p:spPr>
          <a:xfrm rot="21583514">
            <a:off x="1235233" y="4405784"/>
            <a:ext cx="1912544" cy="104775"/>
          </a:xfrm>
          <a:prstGeom prst="rect">
            <a:avLst/>
          </a:prstGeom>
        </p:spPr>
        <p:txBody>
          <a:bodyPr lIns="0" tIns="10800" rIns="0" bIns="0" rtlCol="0" anchor="t"/>
          <a:lstStyle/>
          <a:p>
            <a:pPr algn="l">
              <a:lnSpc>
                <a:spcPts val="825"/>
              </a:lnSpc>
            </a:pPr>
            <a:r>
              <a:rPr lang="en-US" sz="825" b="0" i="0" spc="0">
                <a:solidFill>
                  <a:srgbClr val="000000">
                    <a:alpha val="100000"/>
                  </a:srgbClr>
                </a:solidFill>
                <a:latin typeface="Muli"/>
              </a:rPr>
              <a:t>FY21 Actual Spending Plan Range</a:t>
            </a:r>
          </a:p>
        </p:txBody>
      </p:sp>
      <p:sp>
        <p:nvSpPr>
          <p:cNvPr id="47" name="TextBox 47"/>
          <p:cNvSpPr txBox="1"/>
          <p:nvPr/>
        </p:nvSpPr>
        <p:spPr>
          <a:xfrm rot="21583514">
            <a:off x="5108624" y="4404764"/>
            <a:ext cx="2439588" cy="104775"/>
          </a:xfrm>
          <a:prstGeom prst="rect">
            <a:avLst/>
          </a:prstGeom>
        </p:spPr>
        <p:txBody>
          <a:bodyPr lIns="0" tIns="10800" rIns="0" bIns="0" rtlCol="0" anchor="t"/>
          <a:lstStyle/>
          <a:p>
            <a:pPr algn="l">
              <a:lnSpc>
                <a:spcPts val="825"/>
              </a:lnSpc>
            </a:pPr>
            <a:r>
              <a:rPr lang="en-US" sz="825" b="0" i="0" spc="0">
                <a:solidFill>
                  <a:srgbClr val="000000">
                    <a:alpha val="100000"/>
                  </a:srgbClr>
                </a:solidFill>
                <a:latin typeface="Muli"/>
              </a:rPr>
              <a:t>FY21 Spending Plan Range Using GFOA Method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8B4">
                <a:alpha val="10000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21600000">
            <a:off x="-12700" y="-12700"/>
            <a:ext cx="9779000" cy="5511800"/>
            <a:chOff x="-12700" y="-12700"/>
            <a:chExt cx="9779000" cy="5511800"/>
          </a:xfrm>
        </p:grpSpPr>
        <p:sp>
          <p:nvSpPr>
            <p:cNvPr id="4" name="Freeform 4"/>
            <p:cNvSpPr/>
            <p:nvPr/>
          </p:nvSpPr>
          <p:spPr>
            <a:xfrm>
              <a:off x="-12700" y="-12700"/>
              <a:ext cx="9779000" cy="55118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 rot="16200000">
            <a:off x="6667455" y="-2127295"/>
            <a:ext cx="3810091" cy="3810091"/>
            <a:chOff x="6667455" y="-2127295"/>
            <a:chExt cx="3810091" cy="3810091"/>
          </a:xfrm>
        </p:grpSpPr>
        <p:sp>
          <p:nvSpPr>
            <p:cNvPr id="6" name="Freeform 6"/>
            <p:cNvSpPr/>
            <p:nvPr/>
          </p:nvSpPr>
          <p:spPr>
            <a:xfrm>
              <a:off x="6667455" y="-2127295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25000" r="-25000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16200000">
            <a:off x="-1917745" y="2120855"/>
            <a:ext cx="3810091" cy="3810091"/>
            <a:chOff x="-1917745" y="2120855"/>
            <a:chExt cx="3810091" cy="3810091"/>
          </a:xfrm>
        </p:grpSpPr>
        <p:sp>
          <p:nvSpPr>
            <p:cNvPr id="8" name="Freeform 8"/>
            <p:cNvSpPr/>
            <p:nvPr/>
          </p:nvSpPr>
          <p:spPr>
            <a:xfrm>
              <a:off x="-1917745" y="2120855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25000" r="-25000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2066925" y="1741488"/>
            <a:ext cx="6838950" cy="21113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8B4">
                <a:alpha val="10000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21600000">
            <a:off x="-12700" y="-12700"/>
            <a:ext cx="9779000" cy="5511800"/>
            <a:chOff x="-12700" y="-12700"/>
            <a:chExt cx="9779000" cy="5511800"/>
          </a:xfrm>
        </p:grpSpPr>
        <p:sp>
          <p:nvSpPr>
            <p:cNvPr id="4" name="Freeform 4"/>
            <p:cNvSpPr/>
            <p:nvPr/>
          </p:nvSpPr>
          <p:spPr>
            <a:xfrm>
              <a:off x="-12700" y="-12700"/>
              <a:ext cx="9779000" cy="55118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 rot="16200000">
            <a:off x="6667455" y="-2127295"/>
            <a:ext cx="3810091" cy="3810091"/>
            <a:chOff x="6667455" y="-2127295"/>
            <a:chExt cx="3810091" cy="3810091"/>
          </a:xfrm>
        </p:grpSpPr>
        <p:sp>
          <p:nvSpPr>
            <p:cNvPr id="6" name="Freeform 6"/>
            <p:cNvSpPr/>
            <p:nvPr/>
          </p:nvSpPr>
          <p:spPr>
            <a:xfrm>
              <a:off x="6667455" y="-2127295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25000" r="-25000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16200000">
            <a:off x="-2717845" y="2070055"/>
            <a:ext cx="3810091" cy="3810091"/>
            <a:chOff x="-2717845" y="2070055"/>
            <a:chExt cx="3810091" cy="3810091"/>
          </a:xfrm>
        </p:grpSpPr>
        <p:sp>
          <p:nvSpPr>
            <p:cNvPr id="8" name="Freeform 8"/>
            <p:cNvSpPr/>
            <p:nvPr/>
          </p:nvSpPr>
          <p:spPr>
            <a:xfrm>
              <a:off x="-2717845" y="2070055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25000" r="-25000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1420620" y="358140"/>
            <a:ext cx="5305811" cy="47574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21600000">
            <a:off x="-1894756" y="-5817505"/>
            <a:ext cx="11649075" cy="11649075"/>
            <a:chOff x="-1894756" y="-5817505"/>
            <a:chExt cx="11649075" cy="11649075"/>
          </a:xfrm>
        </p:grpSpPr>
        <p:sp>
          <p:nvSpPr>
            <p:cNvPr id="4" name="Freeform 4"/>
            <p:cNvSpPr/>
            <p:nvPr/>
          </p:nvSpPr>
          <p:spPr>
            <a:xfrm>
              <a:off x="-1894756" y="-5817505"/>
              <a:ext cx="11649075" cy="11649075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FFFFFF">
                <a:alpha val="85000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 rot="21600000">
            <a:off x="6494462" y="0"/>
            <a:ext cx="5473700" cy="5473700"/>
            <a:chOff x="6494462" y="0"/>
            <a:chExt cx="5473700" cy="5473700"/>
          </a:xfrm>
        </p:grpSpPr>
        <p:sp>
          <p:nvSpPr>
            <p:cNvPr id="6" name="Freeform 6"/>
            <p:cNvSpPr/>
            <p:nvPr/>
          </p:nvSpPr>
          <p:spPr>
            <a:xfrm>
              <a:off x="6494462" y="0"/>
              <a:ext cx="5473700" cy="5473700"/>
            </a:xfrm>
            <a:custGeom>
              <a:avLst/>
              <a:gdLst/>
              <a:ahLst/>
              <a:cxnLst/>
              <a:rect l="0" t="0" r="0" b="0"/>
              <a:pathLst>
                <a:path w="304788" h="304800">
                  <a:moveTo>
                    <a:pt x="136602" y="833"/>
                  </a:moveTo>
                  <a:cubicBezTo>
                    <a:pt x="220289" y="-7892"/>
                    <a:pt x="295232" y="52906"/>
                    <a:pt x="303957" y="136593"/>
                  </a:cubicBezTo>
                  <a:cubicBezTo>
                    <a:pt x="312672" y="220299"/>
                    <a:pt x="251884" y="295241"/>
                    <a:pt x="168197" y="303976"/>
                  </a:cubicBezTo>
                  <a:cubicBezTo>
                    <a:pt x="84501" y="312682"/>
                    <a:pt x="9558" y="251893"/>
                    <a:pt x="833" y="168197"/>
                  </a:cubicBezTo>
                  <a:cubicBezTo>
                    <a:pt x="-7892" y="84520"/>
                    <a:pt x="52906" y="9568"/>
                    <a:pt x="136602" y="833"/>
                  </a:cubicBezTo>
                  <a:lnTo>
                    <a:pt x="136602" y="833"/>
                  </a:lnTo>
                  <a:close/>
                  <a:moveTo>
                    <a:pt x="143660" y="68651"/>
                  </a:moveTo>
                  <a:cubicBezTo>
                    <a:pt x="97417" y="73461"/>
                    <a:pt x="63812" y="114885"/>
                    <a:pt x="68632" y="161139"/>
                  </a:cubicBezTo>
                  <a:cubicBezTo>
                    <a:pt x="73452" y="207392"/>
                    <a:pt x="114876" y="241006"/>
                    <a:pt x="161129" y="236177"/>
                  </a:cubicBezTo>
                  <a:cubicBezTo>
                    <a:pt x="207364" y="231348"/>
                    <a:pt x="240987" y="189942"/>
                    <a:pt x="236148" y="143680"/>
                  </a:cubicBezTo>
                  <a:cubicBezTo>
                    <a:pt x="231338" y="97417"/>
                    <a:pt x="189914" y="63812"/>
                    <a:pt x="143660" y="68651"/>
                  </a:cubicBezTo>
                  <a:close/>
                </a:path>
              </a:pathLst>
            </a:custGeom>
            <a:blipFill>
              <a:blip r:embed="rId2">
                <a:alphaModFix amt="85000"/>
              </a:blip>
              <a:stretch>
                <a:fillRect l="-38704" r="-38704" b="-1827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 rot="21600000">
            <a:off x="1653307" y="1216819"/>
            <a:ext cx="4383938" cy="476250"/>
          </a:xfrm>
          <a:prstGeom prst="rect">
            <a:avLst/>
          </a:prstGeom>
        </p:spPr>
        <p:txBody>
          <a:bodyPr lIns="0" tIns="46800" rIns="0" bIns="0" rtlCol="0" anchor="t"/>
          <a:lstStyle/>
          <a:p>
            <a:pPr algn="l">
              <a:lnSpc>
                <a:spcPts val="3780"/>
              </a:lnSpc>
            </a:pPr>
            <a:r>
              <a:rPr lang="en-US" sz="3150" b="1" i="0" spc="0">
                <a:solidFill>
                  <a:srgbClr val="383D42">
                    <a:alpha val="100000"/>
                  </a:srgbClr>
                </a:solidFill>
                <a:latin typeface="Montserrat"/>
              </a:rPr>
              <a:t>Thank You</a:t>
            </a: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9026451" y="-669975"/>
            <a:ext cx="1428750" cy="1428750"/>
            <a:chOff x="9026451" y="-669975"/>
            <a:chExt cx="1428750" cy="1428750"/>
          </a:xfrm>
        </p:grpSpPr>
        <p:sp>
          <p:nvSpPr>
            <p:cNvPr id="9" name="Freeform 9"/>
            <p:cNvSpPr/>
            <p:nvPr/>
          </p:nvSpPr>
          <p:spPr>
            <a:xfrm>
              <a:off x="9026451" y="-669975"/>
              <a:ext cx="1428750" cy="14287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152400" y="304800"/>
                  </a:moveTo>
                  <a:cubicBezTo>
                    <a:pt x="68361" y="304800"/>
                    <a:pt x="0" y="236439"/>
                    <a:pt x="0" y="152400"/>
                  </a:cubicBezTo>
                  <a:cubicBezTo>
                    <a:pt x="0" y="68361"/>
                    <a:pt x="68361" y="0"/>
                    <a:pt x="152400" y="0"/>
                  </a:cubicBezTo>
                  <a:cubicBezTo>
                    <a:pt x="236439" y="0"/>
                    <a:pt x="304800" y="68370"/>
                    <a:pt x="304800" y="152400"/>
                  </a:cubicBezTo>
                  <a:cubicBezTo>
                    <a:pt x="304800" y="236430"/>
                    <a:pt x="236439" y="304800"/>
                    <a:pt x="152400" y="304800"/>
                  </a:cubicBezTo>
                  <a:close/>
                  <a:moveTo>
                    <a:pt x="152400" y="29880"/>
                  </a:moveTo>
                  <a:cubicBezTo>
                    <a:pt x="84839" y="29880"/>
                    <a:pt x="29880" y="84849"/>
                    <a:pt x="29880" y="152400"/>
                  </a:cubicBezTo>
                  <a:cubicBezTo>
                    <a:pt x="29880" y="219951"/>
                    <a:pt x="84839" y="274920"/>
                    <a:pt x="152400" y="274920"/>
                  </a:cubicBezTo>
                  <a:cubicBezTo>
                    <a:pt x="219961" y="274920"/>
                    <a:pt x="274920" y="219961"/>
                    <a:pt x="274920" y="152400"/>
                  </a:cubicBezTo>
                  <a:cubicBezTo>
                    <a:pt x="274920" y="84839"/>
                    <a:pt x="219961" y="29880"/>
                    <a:pt x="152400" y="29880"/>
                  </a:cubicBezTo>
                  <a:close/>
                  <a:moveTo>
                    <a:pt x="152400" y="234525"/>
                  </a:moveTo>
                  <a:cubicBezTo>
                    <a:pt x="107118" y="234525"/>
                    <a:pt x="70285" y="197691"/>
                    <a:pt x="70285" y="152410"/>
                  </a:cubicBezTo>
                  <a:cubicBezTo>
                    <a:pt x="70285" y="107128"/>
                    <a:pt x="107118" y="70285"/>
                    <a:pt x="152400" y="70285"/>
                  </a:cubicBezTo>
                  <a:cubicBezTo>
                    <a:pt x="197682" y="70285"/>
                    <a:pt x="234515" y="107118"/>
                    <a:pt x="234515" y="152400"/>
                  </a:cubicBezTo>
                  <a:cubicBezTo>
                    <a:pt x="234515" y="197682"/>
                    <a:pt x="197682" y="234525"/>
                    <a:pt x="152400" y="234525"/>
                  </a:cubicBezTo>
                  <a:close/>
                  <a:moveTo>
                    <a:pt x="152400" y="100165"/>
                  </a:moveTo>
                  <a:cubicBezTo>
                    <a:pt x="123596" y="100165"/>
                    <a:pt x="100165" y="123596"/>
                    <a:pt x="100165" y="152400"/>
                  </a:cubicBezTo>
                  <a:cubicBezTo>
                    <a:pt x="100165" y="181204"/>
                    <a:pt x="123596" y="204635"/>
                    <a:pt x="152400" y="204635"/>
                  </a:cubicBezTo>
                  <a:cubicBezTo>
                    <a:pt x="181204" y="204635"/>
                    <a:pt x="204635" y="181204"/>
                    <a:pt x="204635" y="152400"/>
                  </a:cubicBezTo>
                  <a:cubicBezTo>
                    <a:pt x="204635" y="123596"/>
                    <a:pt x="181204" y="100165"/>
                    <a:pt x="152400" y="10016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 rot="21600000">
            <a:off x="6460257" y="3711649"/>
            <a:ext cx="1428750" cy="1372939"/>
            <a:chOff x="6460257" y="3711649"/>
            <a:chExt cx="1428750" cy="1372939"/>
          </a:xfrm>
        </p:grpSpPr>
        <p:sp>
          <p:nvSpPr>
            <p:cNvPr id="11" name="Freeform 11"/>
            <p:cNvSpPr/>
            <p:nvPr/>
          </p:nvSpPr>
          <p:spPr>
            <a:xfrm>
              <a:off x="6460257" y="3711649"/>
              <a:ext cx="1428750" cy="1372939"/>
            </a:xfrm>
            <a:custGeom>
              <a:avLst/>
              <a:gdLst/>
              <a:ahLst/>
              <a:cxnLst/>
              <a:rect l="0" t="0" r="0" b="0"/>
              <a:pathLst>
                <a:path w="302895" h="290125">
                  <a:moveTo>
                    <a:pt x="269900" y="208011"/>
                  </a:moveTo>
                  <a:cubicBezTo>
                    <a:pt x="278197" y="214117"/>
                    <a:pt x="280035" y="225823"/>
                    <a:pt x="274015" y="234129"/>
                  </a:cubicBezTo>
                  <a:cubicBezTo>
                    <a:pt x="267910" y="242501"/>
                    <a:pt x="256280" y="244340"/>
                    <a:pt x="247907" y="238310"/>
                  </a:cubicBezTo>
                  <a:cubicBezTo>
                    <a:pt x="239535" y="232205"/>
                    <a:pt x="237687" y="220498"/>
                    <a:pt x="243783" y="212116"/>
                  </a:cubicBezTo>
                  <a:cubicBezTo>
                    <a:pt x="249803" y="203830"/>
                    <a:pt x="261518" y="201991"/>
                    <a:pt x="269900" y="208011"/>
                  </a:cubicBezTo>
                  <a:close/>
                  <a:moveTo>
                    <a:pt x="37395" y="145060"/>
                  </a:moveTo>
                  <a:cubicBezTo>
                    <a:pt x="37395" y="155357"/>
                    <a:pt x="29023" y="163720"/>
                    <a:pt x="18650" y="163720"/>
                  </a:cubicBezTo>
                  <a:cubicBezTo>
                    <a:pt x="8372" y="163729"/>
                    <a:pt x="0" y="155357"/>
                    <a:pt x="0" y="145060"/>
                  </a:cubicBezTo>
                  <a:cubicBezTo>
                    <a:pt x="0" y="134688"/>
                    <a:pt x="8372" y="126315"/>
                    <a:pt x="18659" y="126315"/>
                  </a:cubicBezTo>
                  <a:cubicBezTo>
                    <a:pt x="29023" y="126325"/>
                    <a:pt x="37395" y="134697"/>
                    <a:pt x="37395" y="145060"/>
                  </a:cubicBezTo>
                  <a:close/>
                  <a:moveTo>
                    <a:pt x="33071" y="82119"/>
                  </a:moveTo>
                  <a:cubicBezTo>
                    <a:pt x="24679" y="76004"/>
                    <a:pt x="22841" y="64298"/>
                    <a:pt x="28956" y="55992"/>
                  </a:cubicBezTo>
                  <a:cubicBezTo>
                    <a:pt x="34976" y="47620"/>
                    <a:pt x="46701" y="45781"/>
                    <a:pt x="55074" y="51801"/>
                  </a:cubicBezTo>
                  <a:cubicBezTo>
                    <a:pt x="63370" y="57907"/>
                    <a:pt x="65208" y="69613"/>
                    <a:pt x="59188" y="77919"/>
                  </a:cubicBezTo>
                  <a:cubicBezTo>
                    <a:pt x="53073" y="86301"/>
                    <a:pt x="41443" y="88139"/>
                    <a:pt x="33071" y="82119"/>
                  </a:cubicBezTo>
                  <a:close/>
                  <a:moveTo>
                    <a:pt x="55074" y="238320"/>
                  </a:moveTo>
                  <a:cubicBezTo>
                    <a:pt x="46701" y="244349"/>
                    <a:pt x="34985" y="242501"/>
                    <a:pt x="28956" y="234138"/>
                  </a:cubicBezTo>
                  <a:cubicBezTo>
                    <a:pt x="22841" y="225832"/>
                    <a:pt x="24689" y="214117"/>
                    <a:pt x="33080" y="208021"/>
                  </a:cubicBezTo>
                  <a:cubicBezTo>
                    <a:pt x="41453" y="201991"/>
                    <a:pt x="53083" y="203839"/>
                    <a:pt x="59188" y="212135"/>
                  </a:cubicBezTo>
                  <a:cubicBezTo>
                    <a:pt x="65208" y="220508"/>
                    <a:pt x="63370" y="232214"/>
                    <a:pt x="55074" y="238320"/>
                  </a:cubicBezTo>
                  <a:close/>
                  <a:moveTo>
                    <a:pt x="116167" y="36475"/>
                  </a:moveTo>
                  <a:cubicBezTo>
                    <a:pt x="106385" y="39666"/>
                    <a:pt x="95879" y="34275"/>
                    <a:pt x="92669" y="24483"/>
                  </a:cubicBezTo>
                  <a:cubicBezTo>
                    <a:pt x="89487" y="14616"/>
                    <a:pt x="94812" y="4109"/>
                    <a:pt x="104680" y="919"/>
                  </a:cubicBezTo>
                  <a:cubicBezTo>
                    <a:pt x="114462" y="-2272"/>
                    <a:pt x="125044" y="3119"/>
                    <a:pt x="128235" y="12920"/>
                  </a:cubicBezTo>
                  <a:cubicBezTo>
                    <a:pt x="131426" y="22712"/>
                    <a:pt x="126035" y="33285"/>
                    <a:pt x="116167" y="36475"/>
                  </a:cubicBezTo>
                  <a:close/>
                  <a:moveTo>
                    <a:pt x="104680" y="289202"/>
                  </a:moveTo>
                  <a:cubicBezTo>
                    <a:pt x="94812" y="286011"/>
                    <a:pt x="89487" y="275439"/>
                    <a:pt x="92669" y="265637"/>
                  </a:cubicBezTo>
                  <a:cubicBezTo>
                    <a:pt x="95879" y="255846"/>
                    <a:pt x="106375" y="250455"/>
                    <a:pt x="116243" y="253645"/>
                  </a:cubicBezTo>
                  <a:cubicBezTo>
                    <a:pt x="126035" y="256846"/>
                    <a:pt x="131435" y="267342"/>
                    <a:pt x="128235" y="277210"/>
                  </a:cubicBezTo>
                  <a:cubicBezTo>
                    <a:pt x="125044" y="287002"/>
                    <a:pt x="114462" y="292403"/>
                    <a:pt x="104680" y="289202"/>
                  </a:cubicBezTo>
                  <a:close/>
                  <a:moveTo>
                    <a:pt x="186709" y="36475"/>
                  </a:moveTo>
                  <a:cubicBezTo>
                    <a:pt x="176927" y="33285"/>
                    <a:pt x="171526" y="22712"/>
                    <a:pt x="174717" y="12920"/>
                  </a:cubicBezTo>
                  <a:cubicBezTo>
                    <a:pt x="177908" y="3128"/>
                    <a:pt x="188414" y="-2272"/>
                    <a:pt x="198282" y="919"/>
                  </a:cubicBezTo>
                  <a:cubicBezTo>
                    <a:pt x="208064" y="4109"/>
                    <a:pt x="213484" y="14616"/>
                    <a:pt x="210274" y="24483"/>
                  </a:cubicBezTo>
                  <a:cubicBezTo>
                    <a:pt x="207093" y="34275"/>
                    <a:pt x="196510" y="39676"/>
                    <a:pt x="186709" y="36475"/>
                  </a:cubicBezTo>
                  <a:close/>
                  <a:moveTo>
                    <a:pt x="198282" y="289202"/>
                  </a:moveTo>
                  <a:cubicBezTo>
                    <a:pt x="188414" y="292403"/>
                    <a:pt x="177908" y="287012"/>
                    <a:pt x="174717" y="277210"/>
                  </a:cubicBezTo>
                  <a:cubicBezTo>
                    <a:pt x="171526" y="267342"/>
                    <a:pt x="176917" y="256846"/>
                    <a:pt x="186709" y="253645"/>
                  </a:cubicBezTo>
                  <a:cubicBezTo>
                    <a:pt x="196510" y="250455"/>
                    <a:pt x="207093" y="255836"/>
                    <a:pt x="210274" y="265637"/>
                  </a:cubicBezTo>
                  <a:cubicBezTo>
                    <a:pt x="213484" y="275439"/>
                    <a:pt x="208064" y="286011"/>
                    <a:pt x="198282" y="289202"/>
                  </a:cubicBezTo>
                  <a:close/>
                  <a:moveTo>
                    <a:pt x="269900" y="82119"/>
                  </a:moveTo>
                  <a:cubicBezTo>
                    <a:pt x="261518" y="88149"/>
                    <a:pt x="249812" y="86301"/>
                    <a:pt x="243783" y="77928"/>
                  </a:cubicBezTo>
                  <a:cubicBezTo>
                    <a:pt x="237677" y="69622"/>
                    <a:pt x="239535" y="57916"/>
                    <a:pt x="247907" y="51811"/>
                  </a:cubicBezTo>
                  <a:cubicBezTo>
                    <a:pt x="256280" y="45781"/>
                    <a:pt x="267919" y="47629"/>
                    <a:pt x="274015" y="55992"/>
                  </a:cubicBezTo>
                  <a:cubicBezTo>
                    <a:pt x="280035" y="64298"/>
                    <a:pt x="278197" y="76004"/>
                    <a:pt x="269900" y="82119"/>
                  </a:cubicBezTo>
                  <a:close/>
                  <a:moveTo>
                    <a:pt x="284216" y="163729"/>
                  </a:moveTo>
                  <a:cubicBezTo>
                    <a:pt x="273939" y="163729"/>
                    <a:pt x="265567" y="155357"/>
                    <a:pt x="265567" y="145070"/>
                  </a:cubicBezTo>
                  <a:cubicBezTo>
                    <a:pt x="265567" y="134697"/>
                    <a:pt x="273939" y="126325"/>
                    <a:pt x="284216" y="126325"/>
                  </a:cubicBezTo>
                  <a:cubicBezTo>
                    <a:pt x="294523" y="126325"/>
                    <a:pt x="302895" y="134697"/>
                    <a:pt x="302895" y="145070"/>
                  </a:cubicBezTo>
                  <a:cubicBezTo>
                    <a:pt x="302895" y="155357"/>
                    <a:pt x="294523" y="163729"/>
                    <a:pt x="284216" y="163729"/>
                  </a:cubicBezTo>
                  <a:close/>
                </a:path>
              </a:pathLst>
            </a:custGeom>
            <a:solidFill>
              <a:srgbClr val="383D42">
                <a:alpha val="80000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12600000">
            <a:off x="6833129" y="-1314255"/>
            <a:ext cx="3810091" cy="3810091"/>
            <a:chOff x="6833129" y="-1314255"/>
            <a:chExt cx="3810091" cy="3810091"/>
          </a:xfrm>
        </p:grpSpPr>
        <p:sp>
          <p:nvSpPr>
            <p:cNvPr id="13" name="Freeform 13"/>
            <p:cNvSpPr/>
            <p:nvPr/>
          </p:nvSpPr>
          <p:spPr>
            <a:xfrm>
              <a:off x="6833129" y="-1314255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 rot="21600000">
            <a:off x="2440781" y="2093913"/>
            <a:ext cx="3094888" cy="409575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3240"/>
              </a:lnSpc>
            </a:pPr>
            <a:r>
              <a:rPr lang="en-US" sz="2700" b="1" i="0" spc="0">
                <a:solidFill>
                  <a:srgbClr val="383D42">
                    <a:alpha val="100000"/>
                  </a:srgbClr>
                </a:solidFill>
                <a:latin typeface="Montserrat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8B4">
                <a:alpha val="10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-22384" y="0"/>
            <a:ext cx="9798368" cy="653224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21600000">
            <a:off x="472207" y="353219"/>
            <a:ext cx="8936888" cy="81915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3240"/>
              </a:lnSpc>
            </a:pPr>
            <a:r>
              <a:rPr lang="en-US" sz="270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Why a COBA Fund Balance</a:t>
            </a:r>
          </a:p>
          <a:p>
            <a:pPr algn="l">
              <a:lnSpc>
                <a:spcPts val="3240"/>
              </a:lnSpc>
            </a:pPr>
            <a:r>
              <a:rPr lang="en-US" sz="270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 Workgroup?</a:t>
            </a:r>
          </a:p>
        </p:txBody>
      </p:sp>
      <p:cxnSp>
        <p:nvCxnSpPr>
          <p:cNvPr id="6" name="Straight Connector 6"/>
          <p:cNvCxnSpPr>
            <a:cxnSpLocks/>
          </p:cNvCxnSpPr>
          <p:nvPr/>
        </p:nvCxnSpPr>
        <p:spPr>
          <a:xfrm rot="16200000">
            <a:off x="-3471937" y="5582425"/>
            <a:ext cx="8134350" cy="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/>
          <p:nvPr/>
        </p:nvSpPr>
        <p:spPr>
          <a:xfrm rot="21600000">
            <a:off x="666676" y="1325563"/>
            <a:ext cx="6998550" cy="4010025"/>
          </a:xfrm>
          <a:prstGeom prst="rect">
            <a:avLst/>
          </a:prstGeom>
        </p:spPr>
        <p:txBody>
          <a:bodyPr lIns="0" tIns="28800" rIns="0" bIns="0" rtlCol="0" anchor="t"/>
          <a:lstStyle/>
          <a:p>
            <a:pPr algn="l">
              <a:lnSpc>
                <a:spcPts val="3510"/>
              </a:lnSpc>
            </a:pPr>
            <a:r>
              <a:rPr lang="en-US" sz="1950" b="1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•   Questions surrounding fund balance and its uses </a:t>
            </a:r>
          </a:p>
          <a:p>
            <a:pPr algn="l">
              <a:lnSpc>
                <a:spcPts val="3510"/>
              </a:lnSpc>
            </a:pPr>
            <a:r>
              <a:rPr lang="en-US" sz="1950" b="1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     have been a topic of interest over the last </a:t>
            </a:r>
          </a:p>
          <a:p>
            <a:pPr algn="l">
              <a:lnSpc>
                <a:spcPts val="3510"/>
              </a:lnSpc>
            </a:pPr>
            <a:r>
              <a:rPr lang="en-US" sz="1950" b="1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     several years</a:t>
            </a:r>
          </a:p>
          <a:p>
            <a:pPr algn="l">
              <a:lnSpc>
                <a:spcPts val="3510"/>
              </a:lnSpc>
            </a:pPr>
            <a:r>
              <a:rPr lang="en-US" sz="1950" b="1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•   Some colleges received reductions in state </a:t>
            </a:r>
          </a:p>
          <a:p>
            <a:pPr algn="l">
              <a:lnSpc>
                <a:spcPts val="3510"/>
              </a:lnSpc>
            </a:pPr>
            <a:r>
              <a:rPr lang="en-US" sz="1950" b="1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     appropriations due to the amount in their </a:t>
            </a:r>
          </a:p>
          <a:p>
            <a:pPr algn="l">
              <a:lnSpc>
                <a:spcPts val="3510"/>
              </a:lnSpc>
            </a:pPr>
            <a:r>
              <a:rPr lang="en-US" sz="1950" b="1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     fund balance</a:t>
            </a:r>
          </a:p>
          <a:p>
            <a:pPr algn="l">
              <a:lnSpc>
                <a:spcPts val="3510"/>
              </a:lnSpc>
            </a:pPr>
            <a:r>
              <a:rPr lang="en-US" sz="1950" b="1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•   New statute (1013.841) during 2019/2020 requiring</a:t>
            </a:r>
          </a:p>
          <a:p>
            <a:pPr algn="l">
              <a:lnSpc>
                <a:spcPts val="3510"/>
              </a:lnSpc>
            </a:pPr>
            <a:r>
              <a:rPr lang="en-US" sz="1950" b="1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     spending plans for excess fund balance </a:t>
            </a:r>
          </a:p>
          <a:p>
            <a:pPr algn="l">
              <a:lnSpc>
                <a:spcPts val="3510"/>
              </a:lnSpc>
            </a:pPr>
            <a:endParaRPr lang="en-US" sz="1950" b="1" i="0" spc="0">
              <a:solidFill>
                <a:srgbClr val="FFFFFF">
                  <a:alpha val="100000"/>
                </a:srgbClr>
              </a:solidFill>
              <a:latin typeface="Muli"/>
            </a:endParaRPr>
          </a:p>
        </p:txBody>
      </p:sp>
      <p:grpSp>
        <p:nvGrpSpPr>
          <p:cNvPr id="9" name="Group 9"/>
          <p:cNvGrpSpPr/>
          <p:nvPr/>
        </p:nvGrpSpPr>
        <p:grpSpPr>
          <a:xfrm rot="12600000">
            <a:off x="5890154" y="-1314255"/>
            <a:ext cx="3810091" cy="3810091"/>
            <a:chOff x="5890154" y="-1314255"/>
            <a:chExt cx="3810091" cy="3810091"/>
          </a:xfrm>
        </p:grpSpPr>
        <p:sp>
          <p:nvSpPr>
            <p:cNvPr id="8" name="Freeform 8"/>
            <p:cNvSpPr/>
            <p:nvPr/>
          </p:nvSpPr>
          <p:spPr>
            <a:xfrm>
              <a:off x="5890154" y="-1314255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21600000">
            <a:off x="6736482" y="295349"/>
            <a:ext cx="1428750" cy="1372939"/>
            <a:chOff x="6736482" y="295349"/>
            <a:chExt cx="1428750" cy="1372939"/>
          </a:xfrm>
        </p:grpSpPr>
        <p:sp>
          <p:nvSpPr>
            <p:cNvPr id="10" name="Freeform 10"/>
            <p:cNvSpPr/>
            <p:nvPr/>
          </p:nvSpPr>
          <p:spPr>
            <a:xfrm>
              <a:off x="6736482" y="295349"/>
              <a:ext cx="1428750" cy="1372939"/>
            </a:xfrm>
            <a:custGeom>
              <a:avLst/>
              <a:gdLst/>
              <a:ahLst/>
              <a:cxnLst/>
              <a:rect l="0" t="0" r="0" b="0"/>
              <a:pathLst>
                <a:path w="302895" h="290125">
                  <a:moveTo>
                    <a:pt x="269900" y="208011"/>
                  </a:moveTo>
                  <a:cubicBezTo>
                    <a:pt x="278197" y="214117"/>
                    <a:pt x="280035" y="225823"/>
                    <a:pt x="274015" y="234129"/>
                  </a:cubicBezTo>
                  <a:cubicBezTo>
                    <a:pt x="267910" y="242501"/>
                    <a:pt x="256280" y="244340"/>
                    <a:pt x="247907" y="238310"/>
                  </a:cubicBezTo>
                  <a:cubicBezTo>
                    <a:pt x="239535" y="232205"/>
                    <a:pt x="237687" y="220498"/>
                    <a:pt x="243783" y="212116"/>
                  </a:cubicBezTo>
                  <a:cubicBezTo>
                    <a:pt x="249803" y="203830"/>
                    <a:pt x="261518" y="201991"/>
                    <a:pt x="269900" y="208011"/>
                  </a:cubicBezTo>
                  <a:close/>
                  <a:moveTo>
                    <a:pt x="37395" y="145060"/>
                  </a:moveTo>
                  <a:cubicBezTo>
                    <a:pt x="37395" y="155357"/>
                    <a:pt x="29023" y="163720"/>
                    <a:pt x="18650" y="163720"/>
                  </a:cubicBezTo>
                  <a:cubicBezTo>
                    <a:pt x="8372" y="163729"/>
                    <a:pt x="0" y="155357"/>
                    <a:pt x="0" y="145060"/>
                  </a:cubicBezTo>
                  <a:cubicBezTo>
                    <a:pt x="0" y="134688"/>
                    <a:pt x="8372" y="126315"/>
                    <a:pt x="18659" y="126315"/>
                  </a:cubicBezTo>
                  <a:cubicBezTo>
                    <a:pt x="29023" y="126325"/>
                    <a:pt x="37395" y="134697"/>
                    <a:pt x="37395" y="145060"/>
                  </a:cubicBezTo>
                  <a:close/>
                  <a:moveTo>
                    <a:pt x="33071" y="82119"/>
                  </a:moveTo>
                  <a:cubicBezTo>
                    <a:pt x="24679" y="76004"/>
                    <a:pt x="22841" y="64298"/>
                    <a:pt x="28956" y="55992"/>
                  </a:cubicBezTo>
                  <a:cubicBezTo>
                    <a:pt x="34976" y="47620"/>
                    <a:pt x="46701" y="45781"/>
                    <a:pt x="55074" y="51801"/>
                  </a:cubicBezTo>
                  <a:cubicBezTo>
                    <a:pt x="63370" y="57907"/>
                    <a:pt x="65208" y="69613"/>
                    <a:pt x="59188" y="77919"/>
                  </a:cubicBezTo>
                  <a:cubicBezTo>
                    <a:pt x="53073" y="86301"/>
                    <a:pt x="41443" y="88139"/>
                    <a:pt x="33071" y="82119"/>
                  </a:cubicBezTo>
                  <a:close/>
                  <a:moveTo>
                    <a:pt x="55074" y="238320"/>
                  </a:moveTo>
                  <a:cubicBezTo>
                    <a:pt x="46701" y="244349"/>
                    <a:pt x="34985" y="242501"/>
                    <a:pt x="28956" y="234138"/>
                  </a:cubicBezTo>
                  <a:cubicBezTo>
                    <a:pt x="22841" y="225832"/>
                    <a:pt x="24689" y="214117"/>
                    <a:pt x="33080" y="208021"/>
                  </a:cubicBezTo>
                  <a:cubicBezTo>
                    <a:pt x="41453" y="201991"/>
                    <a:pt x="53083" y="203839"/>
                    <a:pt x="59188" y="212135"/>
                  </a:cubicBezTo>
                  <a:cubicBezTo>
                    <a:pt x="65208" y="220508"/>
                    <a:pt x="63370" y="232214"/>
                    <a:pt x="55074" y="238320"/>
                  </a:cubicBezTo>
                  <a:close/>
                  <a:moveTo>
                    <a:pt x="116167" y="36475"/>
                  </a:moveTo>
                  <a:cubicBezTo>
                    <a:pt x="106385" y="39666"/>
                    <a:pt x="95879" y="34275"/>
                    <a:pt x="92669" y="24483"/>
                  </a:cubicBezTo>
                  <a:cubicBezTo>
                    <a:pt x="89487" y="14616"/>
                    <a:pt x="94812" y="4109"/>
                    <a:pt x="104680" y="919"/>
                  </a:cubicBezTo>
                  <a:cubicBezTo>
                    <a:pt x="114462" y="-2272"/>
                    <a:pt x="125044" y="3119"/>
                    <a:pt x="128235" y="12920"/>
                  </a:cubicBezTo>
                  <a:cubicBezTo>
                    <a:pt x="131426" y="22712"/>
                    <a:pt x="126035" y="33285"/>
                    <a:pt x="116167" y="36475"/>
                  </a:cubicBezTo>
                  <a:close/>
                  <a:moveTo>
                    <a:pt x="104680" y="289202"/>
                  </a:moveTo>
                  <a:cubicBezTo>
                    <a:pt x="94812" y="286011"/>
                    <a:pt x="89487" y="275439"/>
                    <a:pt x="92669" y="265637"/>
                  </a:cubicBezTo>
                  <a:cubicBezTo>
                    <a:pt x="95879" y="255846"/>
                    <a:pt x="106375" y="250455"/>
                    <a:pt x="116243" y="253645"/>
                  </a:cubicBezTo>
                  <a:cubicBezTo>
                    <a:pt x="126035" y="256846"/>
                    <a:pt x="131435" y="267342"/>
                    <a:pt x="128235" y="277210"/>
                  </a:cubicBezTo>
                  <a:cubicBezTo>
                    <a:pt x="125044" y="287002"/>
                    <a:pt x="114462" y="292403"/>
                    <a:pt x="104680" y="289202"/>
                  </a:cubicBezTo>
                  <a:close/>
                  <a:moveTo>
                    <a:pt x="186709" y="36475"/>
                  </a:moveTo>
                  <a:cubicBezTo>
                    <a:pt x="176927" y="33285"/>
                    <a:pt x="171526" y="22712"/>
                    <a:pt x="174717" y="12920"/>
                  </a:cubicBezTo>
                  <a:cubicBezTo>
                    <a:pt x="177908" y="3128"/>
                    <a:pt x="188414" y="-2272"/>
                    <a:pt x="198282" y="919"/>
                  </a:cubicBezTo>
                  <a:cubicBezTo>
                    <a:pt x="208064" y="4109"/>
                    <a:pt x="213484" y="14616"/>
                    <a:pt x="210274" y="24483"/>
                  </a:cubicBezTo>
                  <a:cubicBezTo>
                    <a:pt x="207093" y="34275"/>
                    <a:pt x="196510" y="39676"/>
                    <a:pt x="186709" y="36475"/>
                  </a:cubicBezTo>
                  <a:close/>
                  <a:moveTo>
                    <a:pt x="198282" y="289202"/>
                  </a:moveTo>
                  <a:cubicBezTo>
                    <a:pt x="188414" y="292403"/>
                    <a:pt x="177908" y="287012"/>
                    <a:pt x="174717" y="277210"/>
                  </a:cubicBezTo>
                  <a:cubicBezTo>
                    <a:pt x="171526" y="267342"/>
                    <a:pt x="176917" y="256846"/>
                    <a:pt x="186709" y="253645"/>
                  </a:cubicBezTo>
                  <a:cubicBezTo>
                    <a:pt x="196510" y="250455"/>
                    <a:pt x="207093" y="255836"/>
                    <a:pt x="210274" y="265637"/>
                  </a:cubicBezTo>
                  <a:cubicBezTo>
                    <a:pt x="213484" y="275439"/>
                    <a:pt x="208064" y="286011"/>
                    <a:pt x="198282" y="289202"/>
                  </a:cubicBezTo>
                  <a:close/>
                  <a:moveTo>
                    <a:pt x="269900" y="82119"/>
                  </a:moveTo>
                  <a:cubicBezTo>
                    <a:pt x="261518" y="88149"/>
                    <a:pt x="249812" y="86301"/>
                    <a:pt x="243783" y="77928"/>
                  </a:cubicBezTo>
                  <a:cubicBezTo>
                    <a:pt x="237677" y="69622"/>
                    <a:pt x="239535" y="57916"/>
                    <a:pt x="247907" y="51811"/>
                  </a:cubicBezTo>
                  <a:cubicBezTo>
                    <a:pt x="256280" y="45781"/>
                    <a:pt x="267919" y="47629"/>
                    <a:pt x="274015" y="55992"/>
                  </a:cubicBezTo>
                  <a:cubicBezTo>
                    <a:pt x="280035" y="64298"/>
                    <a:pt x="278197" y="76004"/>
                    <a:pt x="269900" y="82119"/>
                  </a:cubicBezTo>
                  <a:close/>
                  <a:moveTo>
                    <a:pt x="284216" y="163729"/>
                  </a:moveTo>
                  <a:cubicBezTo>
                    <a:pt x="273939" y="163729"/>
                    <a:pt x="265567" y="155357"/>
                    <a:pt x="265567" y="145070"/>
                  </a:cubicBezTo>
                  <a:cubicBezTo>
                    <a:pt x="265567" y="134697"/>
                    <a:pt x="273939" y="126325"/>
                    <a:pt x="284216" y="126325"/>
                  </a:cubicBezTo>
                  <a:cubicBezTo>
                    <a:pt x="294523" y="126325"/>
                    <a:pt x="302895" y="134697"/>
                    <a:pt x="302895" y="145070"/>
                  </a:cubicBezTo>
                  <a:cubicBezTo>
                    <a:pt x="302895" y="155357"/>
                    <a:pt x="294523" y="163729"/>
                    <a:pt x="284216" y="163729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21600000">
            <a:off x="8962951" y="4664025"/>
            <a:ext cx="1428750" cy="1428750"/>
            <a:chOff x="8962951" y="4664025"/>
            <a:chExt cx="1428750" cy="1428750"/>
          </a:xfrm>
        </p:grpSpPr>
        <p:sp>
          <p:nvSpPr>
            <p:cNvPr id="12" name="Freeform 12"/>
            <p:cNvSpPr/>
            <p:nvPr/>
          </p:nvSpPr>
          <p:spPr>
            <a:xfrm>
              <a:off x="8962951" y="4664025"/>
              <a:ext cx="1428750" cy="14287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152400" y="304800"/>
                  </a:moveTo>
                  <a:cubicBezTo>
                    <a:pt x="68361" y="304800"/>
                    <a:pt x="0" y="236439"/>
                    <a:pt x="0" y="152400"/>
                  </a:cubicBezTo>
                  <a:cubicBezTo>
                    <a:pt x="0" y="68361"/>
                    <a:pt x="68361" y="0"/>
                    <a:pt x="152400" y="0"/>
                  </a:cubicBezTo>
                  <a:cubicBezTo>
                    <a:pt x="236439" y="0"/>
                    <a:pt x="304800" y="68370"/>
                    <a:pt x="304800" y="152400"/>
                  </a:cubicBezTo>
                  <a:cubicBezTo>
                    <a:pt x="304800" y="236430"/>
                    <a:pt x="236439" y="304800"/>
                    <a:pt x="152400" y="304800"/>
                  </a:cubicBezTo>
                  <a:close/>
                  <a:moveTo>
                    <a:pt x="152400" y="29880"/>
                  </a:moveTo>
                  <a:cubicBezTo>
                    <a:pt x="84839" y="29880"/>
                    <a:pt x="29880" y="84849"/>
                    <a:pt x="29880" y="152400"/>
                  </a:cubicBezTo>
                  <a:cubicBezTo>
                    <a:pt x="29880" y="219951"/>
                    <a:pt x="84839" y="274920"/>
                    <a:pt x="152400" y="274920"/>
                  </a:cubicBezTo>
                  <a:cubicBezTo>
                    <a:pt x="219961" y="274920"/>
                    <a:pt x="274920" y="219961"/>
                    <a:pt x="274920" y="152400"/>
                  </a:cubicBezTo>
                  <a:cubicBezTo>
                    <a:pt x="274920" y="84839"/>
                    <a:pt x="219961" y="29880"/>
                    <a:pt x="152400" y="29880"/>
                  </a:cubicBezTo>
                  <a:close/>
                  <a:moveTo>
                    <a:pt x="152400" y="234525"/>
                  </a:moveTo>
                  <a:cubicBezTo>
                    <a:pt x="107118" y="234525"/>
                    <a:pt x="70285" y="197691"/>
                    <a:pt x="70285" y="152410"/>
                  </a:cubicBezTo>
                  <a:cubicBezTo>
                    <a:pt x="70285" y="107128"/>
                    <a:pt x="107118" y="70285"/>
                    <a:pt x="152400" y="70285"/>
                  </a:cubicBezTo>
                  <a:cubicBezTo>
                    <a:pt x="197682" y="70285"/>
                    <a:pt x="234515" y="107118"/>
                    <a:pt x="234515" y="152400"/>
                  </a:cubicBezTo>
                  <a:cubicBezTo>
                    <a:pt x="234515" y="197682"/>
                    <a:pt x="197682" y="234525"/>
                    <a:pt x="152400" y="234525"/>
                  </a:cubicBezTo>
                  <a:close/>
                  <a:moveTo>
                    <a:pt x="152400" y="100165"/>
                  </a:moveTo>
                  <a:cubicBezTo>
                    <a:pt x="123596" y="100165"/>
                    <a:pt x="100165" y="123596"/>
                    <a:pt x="100165" y="152400"/>
                  </a:cubicBezTo>
                  <a:cubicBezTo>
                    <a:pt x="100165" y="181204"/>
                    <a:pt x="123596" y="204635"/>
                    <a:pt x="152400" y="204635"/>
                  </a:cubicBezTo>
                  <a:cubicBezTo>
                    <a:pt x="181204" y="204635"/>
                    <a:pt x="204635" y="181204"/>
                    <a:pt x="204635" y="152400"/>
                  </a:cubicBezTo>
                  <a:cubicBezTo>
                    <a:pt x="204635" y="123596"/>
                    <a:pt x="181204" y="100165"/>
                    <a:pt x="152400" y="100165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D42">
                <a:alpha val="10000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9000000">
            <a:off x="-2192428" y="3765745"/>
            <a:ext cx="3810091" cy="3810091"/>
            <a:chOff x="-2192428" y="3765745"/>
            <a:chExt cx="3810091" cy="3810091"/>
          </a:xfrm>
        </p:grpSpPr>
        <p:sp>
          <p:nvSpPr>
            <p:cNvPr id="4" name="Freeform 4"/>
            <p:cNvSpPr/>
            <p:nvPr/>
          </p:nvSpPr>
          <p:spPr>
            <a:xfrm>
              <a:off x="-2192428" y="3765745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25000" r="-25000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 rot="21600000">
            <a:off x="472207" y="381794"/>
            <a:ext cx="4904638" cy="409575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3240"/>
              </a:lnSpc>
            </a:pPr>
            <a:r>
              <a:rPr lang="en-US" sz="270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Objective</a:t>
            </a: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6264511" y="1366838"/>
            <a:ext cx="196379" cy="223838"/>
            <a:chOff x="6264511" y="1366838"/>
            <a:chExt cx="196379" cy="223838"/>
          </a:xfrm>
        </p:grpSpPr>
        <p:sp>
          <p:nvSpPr>
            <p:cNvPr id="7" name="Freeform 7"/>
            <p:cNvSpPr/>
            <p:nvPr/>
          </p:nvSpPr>
          <p:spPr>
            <a:xfrm>
              <a:off x="6264511" y="1366838"/>
              <a:ext cx="196379" cy="223838"/>
            </a:xfrm>
            <a:custGeom>
              <a:avLst/>
              <a:gdLst/>
              <a:ahLst/>
              <a:cxnLst/>
              <a:rect l="0" t="0" r="0" b="0"/>
              <a:pathLst>
                <a:path w="216675" h="304800">
                  <a:moveTo>
                    <a:pt x="162525" y="72990"/>
                  </a:moveTo>
                  <a:lnTo>
                    <a:pt x="108347" y="0"/>
                  </a:lnTo>
                  <a:lnTo>
                    <a:pt x="54169" y="72990"/>
                  </a:lnTo>
                  <a:lnTo>
                    <a:pt x="0" y="145971"/>
                  </a:lnTo>
                  <a:lnTo>
                    <a:pt x="54092" y="145971"/>
                  </a:lnTo>
                  <a:lnTo>
                    <a:pt x="54092" y="198749"/>
                  </a:lnTo>
                  <a:lnTo>
                    <a:pt x="54092" y="304800"/>
                  </a:lnTo>
                  <a:lnTo>
                    <a:pt x="113948" y="304800"/>
                  </a:lnTo>
                  <a:lnTo>
                    <a:pt x="162573" y="304800"/>
                  </a:lnTo>
                  <a:lnTo>
                    <a:pt x="162573" y="207645"/>
                  </a:lnTo>
                  <a:lnTo>
                    <a:pt x="162573" y="145971"/>
                  </a:lnTo>
                  <a:lnTo>
                    <a:pt x="216675" y="145971"/>
                  </a:lnTo>
                  <a:lnTo>
                    <a:pt x="162525" y="72990"/>
                  </a:lnTo>
                  <a:close/>
                </a:path>
              </a:pathLst>
            </a:custGeom>
            <a:solidFill>
              <a:srgbClr val="383D42">
                <a:alpha val="10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21600000">
            <a:off x="6195686" y="4505325"/>
            <a:ext cx="334027" cy="190500"/>
            <a:chOff x="6195686" y="4505325"/>
            <a:chExt cx="334027" cy="190500"/>
          </a:xfrm>
        </p:grpSpPr>
        <p:sp>
          <p:nvSpPr>
            <p:cNvPr id="9" name="Freeform 9"/>
            <p:cNvSpPr/>
            <p:nvPr/>
          </p:nvSpPr>
          <p:spPr>
            <a:xfrm>
              <a:off x="6195686" y="4505325"/>
              <a:ext cx="334027" cy="190500"/>
            </a:xfrm>
            <a:custGeom>
              <a:avLst/>
              <a:gdLst/>
              <a:ahLst/>
              <a:cxnLst/>
              <a:rect l="0" t="0" r="0" b="0"/>
              <a:pathLst>
                <a:path w="304800" h="173507">
                  <a:moveTo>
                    <a:pt x="186119" y="18421"/>
                  </a:moveTo>
                  <a:lnTo>
                    <a:pt x="215865" y="48168"/>
                  </a:lnTo>
                  <a:lnTo>
                    <a:pt x="172079" y="91954"/>
                  </a:lnTo>
                  <a:lnTo>
                    <a:pt x="106432" y="26308"/>
                  </a:lnTo>
                  <a:lnTo>
                    <a:pt x="0" y="132731"/>
                  </a:lnTo>
                  <a:lnTo>
                    <a:pt x="40777" y="173507"/>
                  </a:lnTo>
                  <a:lnTo>
                    <a:pt x="106423" y="107861"/>
                  </a:lnTo>
                  <a:lnTo>
                    <a:pt x="172069" y="173507"/>
                  </a:lnTo>
                  <a:lnTo>
                    <a:pt x="256632" y="88944"/>
                  </a:lnTo>
                  <a:lnTo>
                    <a:pt x="286379" y="118691"/>
                  </a:lnTo>
                  <a:lnTo>
                    <a:pt x="304800" y="0"/>
                  </a:lnTo>
                  <a:lnTo>
                    <a:pt x="186119" y="18421"/>
                  </a:lnTo>
                  <a:close/>
                </a:path>
              </a:pathLst>
            </a:custGeom>
            <a:solidFill>
              <a:srgbClr val="383D42">
                <a:alpha val="100000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 rot="21600000">
            <a:off x="4181797" y="1630363"/>
            <a:ext cx="1023994" cy="3429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25" b="1" i="0" spc="0">
                <a:solidFill>
                  <a:srgbClr val="383D42">
                    <a:alpha val="100000"/>
                  </a:srgbClr>
                </a:solidFill>
                <a:latin typeface="Muli"/>
              </a:rPr>
              <a:t>Highest</a:t>
            </a:r>
          </a:p>
          <a:p>
            <a:pPr algn="ctr">
              <a:lnSpc>
                <a:spcPts val="1350"/>
              </a:lnSpc>
            </a:pPr>
            <a:r>
              <a:rPr lang="en-US" sz="1125" b="1" i="0" spc="0">
                <a:solidFill>
                  <a:srgbClr val="383D42">
                    <a:alpha val="100000"/>
                  </a:srgbClr>
                </a:solidFill>
                <a:latin typeface="Muli"/>
              </a:rPr>
              <a:t>Sales ($)</a:t>
            </a:r>
          </a:p>
        </p:txBody>
      </p:sp>
      <p:sp>
        <p:nvSpPr>
          <p:cNvPr id="12" name="TextBox 12"/>
          <p:cNvSpPr txBox="1"/>
          <p:nvPr/>
        </p:nvSpPr>
        <p:spPr>
          <a:xfrm rot="21600000">
            <a:off x="4243710" y="1910556"/>
            <a:ext cx="900169" cy="51435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ctr">
              <a:lnSpc>
                <a:spcPts val="4050"/>
              </a:lnSpc>
            </a:pPr>
            <a:r>
              <a:rPr lang="en-US" sz="2700" b="1" i="0" spc="0">
                <a:solidFill>
                  <a:srgbClr val="383D42">
                    <a:alpha val="100000"/>
                  </a:srgbClr>
                </a:solidFill>
                <a:latin typeface="Montserrat"/>
              </a:rPr>
              <a:t>401k</a:t>
            </a:r>
          </a:p>
        </p:txBody>
      </p:sp>
      <p:sp>
        <p:nvSpPr>
          <p:cNvPr id="13" name="TextBox 13"/>
          <p:cNvSpPr txBox="1"/>
          <p:nvPr/>
        </p:nvSpPr>
        <p:spPr>
          <a:xfrm rot="21600000">
            <a:off x="314325" y="1057275"/>
            <a:ext cx="6998550" cy="1076325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835"/>
              </a:lnSpc>
            </a:pPr>
            <a:r>
              <a:rPr lang="en-US" sz="1575" b="1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Determine if the current fund balance minimum as provided</a:t>
            </a:r>
          </a:p>
          <a:p>
            <a:pPr algn="l">
              <a:lnSpc>
                <a:spcPts val="2835"/>
              </a:lnSpc>
            </a:pPr>
            <a:r>
              <a:rPr lang="en-US" sz="1575" b="1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in statute is set at an appropriate level</a:t>
            </a:r>
          </a:p>
          <a:p>
            <a:pPr algn="l">
              <a:lnSpc>
                <a:spcPts val="2835"/>
              </a:lnSpc>
            </a:pPr>
            <a:endParaRPr lang="en-US" sz="1575" b="1" i="0" spc="0">
              <a:solidFill>
                <a:srgbClr val="FFFFFF">
                  <a:alpha val="100000"/>
                </a:srgbClr>
              </a:solidFill>
              <a:latin typeface="Muli"/>
            </a:endParaRPr>
          </a:p>
        </p:txBody>
      </p:sp>
      <p:grpSp>
        <p:nvGrpSpPr>
          <p:cNvPr id="15" name="Group 15"/>
          <p:cNvGrpSpPr/>
          <p:nvPr/>
        </p:nvGrpSpPr>
        <p:grpSpPr>
          <a:xfrm rot="21126462">
            <a:off x="1347788" y="2314575"/>
            <a:ext cx="962025" cy="1219200"/>
            <a:chOff x="1347788" y="2314575"/>
            <a:chExt cx="962025" cy="1219200"/>
          </a:xfrm>
        </p:grpSpPr>
        <p:sp>
          <p:nvSpPr>
            <p:cNvPr id="14" name="Freeform 14"/>
            <p:cNvSpPr/>
            <p:nvPr/>
          </p:nvSpPr>
          <p:spPr>
            <a:xfrm>
              <a:off x="1347788" y="2314575"/>
              <a:ext cx="962025" cy="1219200"/>
            </a:xfrm>
            <a:custGeom>
              <a:avLst/>
              <a:gdLst/>
              <a:ahLst/>
              <a:cxnLst/>
              <a:rect l="0" t="0" r="0" b="0"/>
              <a:pathLst>
                <a:path w="238039" h="301857">
                  <a:moveTo>
                    <a:pt x="160363" y="203635"/>
                  </a:moveTo>
                  <a:lnTo>
                    <a:pt x="72114" y="203635"/>
                  </a:lnTo>
                  <a:lnTo>
                    <a:pt x="71723" y="197539"/>
                  </a:lnTo>
                  <a:cubicBezTo>
                    <a:pt x="67732" y="135169"/>
                    <a:pt x="97536" y="121710"/>
                    <a:pt x="119310" y="111881"/>
                  </a:cubicBezTo>
                  <a:cubicBezTo>
                    <a:pt x="133626" y="105413"/>
                    <a:pt x="140522" y="101813"/>
                    <a:pt x="140627" y="90802"/>
                  </a:cubicBezTo>
                  <a:cubicBezTo>
                    <a:pt x="140627" y="75514"/>
                    <a:pt x="124196" y="73857"/>
                    <a:pt x="117138" y="73857"/>
                  </a:cubicBezTo>
                  <a:cubicBezTo>
                    <a:pt x="107318" y="73857"/>
                    <a:pt x="97279" y="77076"/>
                    <a:pt x="97279" y="101003"/>
                  </a:cubicBezTo>
                  <a:lnTo>
                    <a:pt x="97279" y="107518"/>
                  </a:lnTo>
                  <a:lnTo>
                    <a:pt x="0" y="107518"/>
                  </a:lnTo>
                  <a:lnTo>
                    <a:pt x="343" y="100679"/>
                  </a:lnTo>
                  <a:cubicBezTo>
                    <a:pt x="1972" y="68037"/>
                    <a:pt x="15116" y="42234"/>
                    <a:pt x="39424" y="24013"/>
                  </a:cubicBezTo>
                  <a:cubicBezTo>
                    <a:pt x="60550" y="8296"/>
                    <a:pt x="89116" y="0"/>
                    <a:pt x="122044" y="0"/>
                  </a:cubicBezTo>
                  <a:cubicBezTo>
                    <a:pt x="193596" y="0"/>
                    <a:pt x="238039" y="34204"/>
                    <a:pt x="238039" y="89268"/>
                  </a:cubicBezTo>
                  <a:cubicBezTo>
                    <a:pt x="238039" y="130026"/>
                    <a:pt x="210950" y="145209"/>
                    <a:pt x="189186" y="157410"/>
                  </a:cubicBezTo>
                  <a:cubicBezTo>
                    <a:pt x="168173" y="169193"/>
                    <a:pt x="156429" y="176803"/>
                    <a:pt x="159268" y="196186"/>
                  </a:cubicBezTo>
                  <a:lnTo>
                    <a:pt x="160363" y="203635"/>
                  </a:lnTo>
                  <a:close/>
                  <a:moveTo>
                    <a:pt x="84449" y="190614"/>
                  </a:moveTo>
                  <a:lnTo>
                    <a:pt x="145809" y="190614"/>
                  </a:lnTo>
                  <a:cubicBezTo>
                    <a:pt x="145799" y="166783"/>
                    <a:pt x="164592" y="156248"/>
                    <a:pt x="182813" y="146028"/>
                  </a:cubicBezTo>
                  <a:cubicBezTo>
                    <a:pt x="204511" y="133864"/>
                    <a:pt x="225019" y="122377"/>
                    <a:pt x="225019" y="89249"/>
                  </a:cubicBezTo>
                  <a:cubicBezTo>
                    <a:pt x="225019" y="33042"/>
                    <a:pt x="171821" y="13021"/>
                    <a:pt x="122044" y="13021"/>
                  </a:cubicBezTo>
                  <a:cubicBezTo>
                    <a:pt x="91935" y="13021"/>
                    <a:pt x="66065" y="20431"/>
                    <a:pt x="47225" y="34452"/>
                  </a:cubicBezTo>
                  <a:cubicBezTo>
                    <a:pt x="27889" y="48939"/>
                    <a:pt x="16697" y="69123"/>
                    <a:pt x="13897" y="94488"/>
                  </a:cubicBezTo>
                  <a:lnTo>
                    <a:pt x="84506" y="94488"/>
                  </a:lnTo>
                  <a:cubicBezTo>
                    <a:pt x="86716" y="66865"/>
                    <a:pt x="103175" y="60827"/>
                    <a:pt x="117148" y="60827"/>
                  </a:cubicBezTo>
                  <a:cubicBezTo>
                    <a:pt x="139332" y="60827"/>
                    <a:pt x="153657" y="72619"/>
                    <a:pt x="153657" y="90868"/>
                  </a:cubicBezTo>
                  <a:cubicBezTo>
                    <a:pt x="153467" y="110757"/>
                    <a:pt x="138827" y="117367"/>
                    <a:pt x="124682" y="123758"/>
                  </a:cubicBezTo>
                  <a:cubicBezTo>
                    <a:pt x="105146" y="132578"/>
                    <a:pt x="83125" y="142523"/>
                    <a:pt x="84449" y="190614"/>
                  </a:cubicBezTo>
                  <a:close/>
                  <a:moveTo>
                    <a:pt x="164306" y="301857"/>
                  </a:moveTo>
                  <a:lnTo>
                    <a:pt x="74038" y="301857"/>
                  </a:lnTo>
                  <a:lnTo>
                    <a:pt x="74038" y="217265"/>
                  </a:lnTo>
                  <a:lnTo>
                    <a:pt x="164306" y="217265"/>
                  </a:lnTo>
                  <a:lnTo>
                    <a:pt x="164306" y="301857"/>
                  </a:lnTo>
                  <a:close/>
                  <a:moveTo>
                    <a:pt x="80553" y="295342"/>
                  </a:moveTo>
                  <a:lnTo>
                    <a:pt x="157791" y="295342"/>
                  </a:lnTo>
                  <a:lnTo>
                    <a:pt x="157791" y="223771"/>
                  </a:lnTo>
                  <a:lnTo>
                    <a:pt x="80553" y="223771"/>
                  </a:lnTo>
                  <a:lnTo>
                    <a:pt x="80553" y="29534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20458285">
            <a:off x="7665169" y="3955521"/>
            <a:ext cx="757387" cy="947207"/>
            <a:chOff x="7665169" y="3955521"/>
            <a:chExt cx="757387" cy="947207"/>
          </a:xfrm>
        </p:grpSpPr>
        <p:sp>
          <p:nvSpPr>
            <p:cNvPr id="16" name="Freeform 16"/>
            <p:cNvSpPr/>
            <p:nvPr/>
          </p:nvSpPr>
          <p:spPr>
            <a:xfrm>
              <a:off x="7665169" y="3955521"/>
              <a:ext cx="757387" cy="947207"/>
            </a:xfrm>
            <a:custGeom>
              <a:avLst/>
              <a:gdLst/>
              <a:ahLst/>
              <a:cxnLst/>
              <a:rect l="0" t="0" r="0" b="0"/>
              <a:pathLst>
                <a:path w="238039" h="301857">
                  <a:moveTo>
                    <a:pt x="160363" y="203635"/>
                  </a:moveTo>
                  <a:lnTo>
                    <a:pt x="72114" y="203635"/>
                  </a:lnTo>
                  <a:lnTo>
                    <a:pt x="71723" y="197539"/>
                  </a:lnTo>
                  <a:cubicBezTo>
                    <a:pt x="67732" y="135169"/>
                    <a:pt x="97536" y="121710"/>
                    <a:pt x="119310" y="111881"/>
                  </a:cubicBezTo>
                  <a:cubicBezTo>
                    <a:pt x="133626" y="105413"/>
                    <a:pt x="140522" y="101813"/>
                    <a:pt x="140627" y="90802"/>
                  </a:cubicBezTo>
                  <a:cubicBezTo>
                    <a:pt x="140627" y="75514"/>
                    <a:pt x="124196" y="73857"/>
                    <a:pt x="117138" y="73857"/>
                  </a:cubicBezTo>
                  <a:cubicBezTo>
                    <a:pt x="107318" y="73857"/>
                    <a:pt x="97279" y="77076"/>
                    <a:pt x="97279" y="101003"/>
                  </a:cubicBezTo>
                  <a:lnTo>
                    <a:pt x="97279" y="107518"/>
                  </a:lnTo>
                  <a:lnTo>
                    <a:pt x="0" y="107518"/>
                  </a:lnTo>
                  <a:lnTo>
                    <a:pt x="343" y="100679"/>
                  </a:lnTo>
                  <a:cubicBezTo>
                    <a:pt x="1972" y="68037"/>
                    <a:pt x="15116" y="42234"/>
                    <a:pt x="39424" y="24013"/>
                  </a:cubicBezTo>
                  <a:cubicBezTo>
                    <a:pt x="60550" y="8296"/>
                    <a:pt x="89116" y="0"/>
                    <a:pt x="122044" y="0"/>
                  </a:cubicBezTo>
                  <a:cubicBezTo>
                    <a:pt x="193596" y="0"/>
                    <a:pt x="238039" y="34204"/>
                    <a:pt x="238039" y="89268"/>
                  </a:cubicBezTo>
                  <a:cubicBezTo>
                    <a:pt x="238039" y="130026"/>
                    <a:pt x="210950" y="145209"/>
                    <a:pt x="189186" y="157410"/>
                  </a:cubicBezTo>
                  <a:cubicBezTo>
                    <a:pt x="168173" y="169193"/>
                    <a:pt x="156429" y="176803"/>
                    <a:pt x="159268" y="196186"/>
                  </a:cubicBezTo>
                  <a:lnTo>
                    <a:pt x="160363" y="203635"/>
                  </a:lnTo>
                  <a:close/>
                  <a:moveTo>
                    <a:pt x="84449" y="190614"/>
                  </a:moveTo>
                  <a:lnTo>
                    <a:pt x="145809" y="190614"/>
                  </a:lnTo>
                  <a:cubicBezTo>
                    <a:pt x="145799" y="166783"/>
                    <a:pt x="164592" y="156248"/>
                    <a:pt x="182813" y="146028"/>
                  </a:cubicBezTo>
                  <a:cubicBezTo>
                    <a:pt x="204511" y="133864"/>
                    <a:pt x="225019" y="122377"/>
                    <a:pt x="225019" y="89249"/>
                  </a:cubicBezTo>
                  <a:cubicBezTo>
                    <a:pt x="225019" y="33042"/>
                    <a:pt x="171821" y="13021"/>
                    <a:pt x="122044" y="13021"/>
                  </a:cubicBezTo>
                  <a:cubicBezTo>
                    <a:pt x="91935" y="13021"/>
                    <a:pt x="66065" y="20431"/>
                    <a:pt x="47225" y="34452"/>
                  </a:cubicBezTo>
                  <a:cubicBezTo>
                    <a:pt x="27889" y="48939"/>
                    <a:pt x="16697" y="69123"/>
                    <a:pt x="13897" y="94488"/>
                  </a:cubicBezTo>
                  <a:lnTo>
                    <a:pt x="84506" y="94488"/>
                  </a:lnTo>
                  <a:cubicBezTo>
                    <a:pt x="86716" y="66865"/>
                    <a:pt x="103175" y="60827"/>
                    <a:pt x="117148" y="60827"/>
                  </a:cubicBezTo>
                  <a:cubicBezTo>
                    <a:pt x="139332" y="60827"/>
                    <a:pt x="153657" y="72619"/>
                    <a:pt x="153657" y="90868"/>
                  </a:cubicBezTo>
                  <a:cubicBezTo>
                    <a:pt x="153467" y="110757"/>
                    <a:pt x="138827" y="117367"/>
                    <a:pt x="124682" y="123758"/>
                  </a:cubicBezTo>
                  <a:cubicBezTo>
                    <a:pt x="105146" y="132578"/>
                    <a:pt x="83125" y="142523"/>
                    <a:pt x="84449" y="190614"/>
                  </a:cubicBezTo>
                  <a:close/>
                  <a:moveTo>
                    <a:pt x="164306" y="301857"/>
                  </a:moveTo>
                  <a:lnTo>
                    <a:pt x="74038" y="301857"/>
                  </a:lnTo>
                  <a:lnTo>
                    <a:pt x="74038" y="217265"/>
                  </a:lnTo>
                  <a:lnTo>
                    <a:pt x="164306" y="217265"/>
                  </a:lnTo>
                  <a:lnTo>
                    <a:pt x="164306" y="301857"/>
                  </a:lnTo>
                  <a:close/>
                  <a:moveTo>
                    <a:pt x="80553" y="295342"/>
                  </a:moveTo>
                  <a:lnTo>
                    <a:pt x="157791" y="295342"/>
                  </a:lnTo>
                  <a:lnTo>
                    <a:pt x="157791" y="223771"/>
                  </a:lnTo>
                  <a:lnTo>
                    <a:pt x="80553" y="223771"/>
                  </a:lnTo>
                  <a:lnTo>
                    <a:pt x="80553" y="29534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1953201">
            <a:off x="1726813" y="3851804"/>
            <a:ext cx="699274" cy="878417"/>
            <a:chOff x="1726813" y="3851804"/>
            <a:chExt cx="699274" cy="878417"/>
          </a:xfrm>
        </p:grpSpPr>
        <p:sp>
          <p:nvSpPr>
            <p:cNvPr id="18" name="Freeform 18"/>
            <p:cNvSpPr/>
            <p:nvPr/>
          </p:nvSpPr>
          <p:spPr>
            <a:xfrm>
              <a:off x="1726813" y="3851804"/>
              <a:ext cx="699274" cy="878417"/>
            </a:xfrm>
            <a:custGeom>
              <a:avLst/>
              <a:gdLst/>
              <a:ahLst/>
              <a:cxnLst/>
              <a:rect l="0" t="0" r="0" b="0"/>
              <a:pathLst>
                <a:path w="238039" h="301857">
                  <a:moveTo>
                    <a:pt x="160363" y="203635"/>
                  </a:moveTo>
                  <a:lnTo>
                    <a:pt x="72114" y="203635"/>
                  </a:lnTo>
                  <a:lnTo>
                    <a:pt x="71723" y="197539"/>
                  </a:lnTo>
                  <a:cubicBezTo>
                    <a:pt x="67732" y="135169"/>
                    <a:pt x="97536" y="121710"/>
                    <a:pt x="119310" y="111881"/>
                  </a:cubicBezTo>
                  <a:cubicBezTo>
                    <a:pt x="133626" y="105413"/>
                    <a:pt x="140522" y="101813"/>
                    <a:pt x="140627" y="90802"/>
                  </a:cubicBezTo>
                  <a:cubicBezTo>
                    <a:pt x="140627" y="75514"/>
                    <a:pt x="124196" y="73857"/>
                    <a:pt x="117138" y="73857"/>
                  </a:cubicBezTo>
                  <a:cubicBezTo>
                    <a:pt x="107318" y="73857"/>
                    <a:pt x="97279" y="77076"/>
                    <a:pt x="97279" y="101003"/>
                  </a:cubicBezTo>
                  <a:lnTo>
                    <a:pt x="97279" y="107518"/>
                  </a:lnTo>
                  <a:lnTo>
                    <a:pt x="0" y="107518"/>
                  </a:lnTo>
                  <a:lnTo>
                    <a:pt x="343" y="100679"/>
                  </a:lnTo>
                  <a:cubicBezTo>
                    <a:pt x="1972" y="68037"/>
                    <a:pt x="15116" y="42234"/>
                    <a:pt x="39424" y="24013"/>
                  </a:cubicBezTo>
                  <a:cubicBezTo>
                    <a:pt x="60550" y="8296"/>
                    <a:pt x="89116" y="0"/>
                    <a:pt x="122044" y="0"/>
                  </a:cubicBezTo>
                  <a:cubicBezTo>
                    <a:pt x="193596" y="0"/>
                    <a:pt x="238039" y="34204"/>
                    <a:pt x="238039" y="89268"/>
                  </a:cubicBezTo>
                  <a:cubicBezTo>
                    <a:pt x="238039" y="130026"/>
                    <a:pt x="210950" y="145209"/>
                    <a:pt x="189186" y="157410"/>
                  </a:cubicBezTo>
                  <a:cubicBezTo>
                    <a:pt x="168173" y="169193"/>
                    <a:pt x="156429" y="176803"/>
                    <a:pt x="159268" y="196186"/>
                  </a:cubicBezTo>
                  <a:lnTo>
                    <a:pt x="160363" y="203635"/>
                  </a:lnTo>
                  <a:close/>
                  <a:moveTo>
                    <a:pt x="84449" y="190614"/>
                  </a:moveTo>
                  <a:lnTo>
                    <a:pt x="145809" y="190614"/>
                  </a:lnTo>
                  <a:cubicBezTo>
                    <a:pt x="145799" y="166783"/>
                    <a:pt x="164592" y="156248"/>
                    <a:pt x="182813" y="146028"/>
                  </a:cubicBezTo>
                  <a:cubicBezTo>
                    <a:pt x="204511" y="133864"/>
                    <a:pt x="225019" y="122377"/>
                    <a:pt x="225019" y="89249"/>
                  </a:cubicBezTo>
                  <a:cubicBezTo>
                    <a:pt x="225019" y="33042"/>
                    <a:pt x="171821" y="13021"/>
                    <a:pt x="122044" y="13021"/>
                  </a:cubicBezTo>
                  <a:cubicBezTo>
                    <a:pt x="91935" y="13021"/>
                    <a:pt x="66065" y="20431"/>
                    <a:pt x="47225" y="34452"/>
                  </a:cubicBezTo>
                  <a:cubicBezTo>
                    <a:pt x="27889" y="48939"/>
                    <a:pt x="16697" y="69123"/>
                    <a:pt x="13897" y="94488"/>
                  </a:cubicBezTo>
                  <a:lnTo>
                    <a:pt x="84506" y="94488"/>
                  </a:lnTo>
                  <a:cubicBezTo>
                    <a:pt x="86716" y="66865"/>
                    <a:pt x="103175" y="60827"/>
                    <a:pt x="117148" y="60827"/>
                  </a:cubicBezTo>
                  <a:cubicBezTo>
                    <a:pt x="139332" y="60827"/>
                    <a:pt x="153657" y="72619"/>
                    <a:pt x="153657" y="90868"/>
                  </a:cubicBezTo>
                  <a:cubicBezTo>
                    <a:pt x="153467" y="110757"/>
                    <a:pt x="138827" y="117367"/>
                    <a:pt x="124682" y="123758"/>
                  </a:cubicBezTo>
                  <a:cubicBezTo>
                    <a:pt x="105146" y="132578"/>
                    <a:pt x="83125" y="142523"/>
                    <a:pt x="84449" y="190614"/>
                  </a:cubicBezTo>
                  <a:close/>
                  <a:moveTo>
                    <a:pt x="164306" y="301857"/>
                  </a:moveTo>
                  <a:lnTo>
                    <a:pt x="74038" y="301857"/>
                  </a:lnTo>
                  <a:lnTo>
                    <a:pt x="74038" y="217265"/>
                  </a:lnTo>
                  <a:lnTo>
                    <a:pt x="164306" y="217265"/>
                  </a:lnTo>
                  <a:lnTo>
                    <a:pt x="164306" y="301857"/>
                  </a:lnTo>
                  <a:close/>
                  <a:moveTo>
                    <a:pt x="80553" y="295342"/>
                  </a:moveTo>
                  <a:lnTo>
                    <a:pt x="157791" y="295342"/>
                  </a:lnTo>
                  <a:lnTo>
                    <a:pt x="157791" y="223771"/>
                  </a:lnTo>
                  <a:lnTo>
                    <a:pt x="80553" y="223771"/>
                  </a:lnTo>
                  <a:lnTo>
                    <a:pt x="80553" y="29534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 rot="1953201">
            <a:off x="6540090" y="1376329"/>
            <a:ext cx="502471" cy="676341"/>
            <a:chOff x="6540090" y="1376329"/>
            <a:chExt cx="502471" cy="676341"/>
          </a:xfrm>
        </p:grpSpPr>
        <p:sp>
          <p:nvSpPr>
            <p:cNvPr id="20" name="Freeform 20"/>
            <p:cNvSpPr/>
            <p:nvPr/>
          </p:nvSpPr>
          <p:spPr>
            <a:xfrm>
              <a:off x="6540090" y="1376329"/>
              <a:ext cx="502471" cy="676341"/>
            </a:xfrm>
            <a:custGeom>
              <a:avLst/>
              <a:gdLst/>
              <a:ahLst/>
              <a:cxnLst/>
              <a:rect l="0" t="0" r="0" b="0"/>
              <a:pathLst>
                <a:path w="238039" h="301857">
                  <a:moveTo>
                    <a:pt x="160363" y="203635"/>
                  </a:moveTo>
                  <a:lnTo>
                    <a:pt x="72114" y="203635"/>
                  </a:lnTo>
                  <a:lnTo>
                    <a:pt x="71723" y="197539"/>
                  </a:lnTo>
                  <a:cubicBezTo>
                    <a:pt x="67732" y="135169"/>
                    <a:pt x="97536" y="121710"/>
                    <a:pt x="119310" y="111881"/>
                  </a:cubicBezTo>
                  <a:cubicBezTo>
                    <a:pt x="133626" y="105413"/>
                    <a:pt x="140522" y="101813"/>
                    <a:pt x="140627" y="90802"/>
                  </a:cubicBezTo>
                  <a:cubicBezTo>
                    <a:pt x="140627" y="75514"/>
                    <a:pt x="124196" y="73857"/>
                    <a:pt x="117138" y="73857"/>
                  </a:cubicBezTo>
                  <a:cubicBezTo>
                    <a:pt x="107318" y="73857"/>
                    <a:pt x="97279" y="77076"/>
                    <a:pt x="97279" y="101003"/>
                  </a:cubicBezTo>
                  <a:lnTo>
                    <a:pt x="97279" y="107518"/>
                  </a:lnTo>
                  <a:lnTo>
                    <a:pt x="0" y="107518"/>
                  </a:lnTo>
                  <a:lnTo>
                    <a:pt x="343" y="100679"/>
                  </a:lnTo>
                  <a:cubicBezTo>
                    <a:pt x="1972" y="68037"/>
                    <a:pt x="15116" y="42234"/>
                    <a:pt x="39424" y="24013"/>
                  </a:cubicBezTo>
                  <a:cubicBezTo>
                    <a:pt x="60550" y="8296"/>
                    <a:pt x="89116" y="0"/>
                    <a:pt x="122044" y="0"/>
                  </a:cubicBezTo>
                  <a:cubicBezTo>
                    <a:pt x="193596" y="0"/>
                    <a:pt x="238039" y="34204"/>
                    <a:pt x="238039" y="89268"/>
                  </a:cubicBezTo>
                  <a:cubicBezTo>
                    <a:pt x="238039" y="130026"/>
                    <a:pt x="210950" y="145209"/>
                    <a:pt x="189186" y="157410"/>
                  </a:cubicBezTo>
                  <a:cubicBezTo>
                    <a:pt x="168173" y="169193"/>
                    <a:pt x="156429" y="176803"/>
                    <a:pt x="159268" y="196186"/>
                  </a:cubicBezTo>
                  <a:lnTo>
                    <a:pt x="160363" y="203635"/>
                  </a:lnTo>
                  <a:close/>
                  <a:moveTo>
                    <a:pt x="84449" y="190614"/>
                  </a:moveTo>
                  <a:lnTo>
                    <a:pt x="145809" y="190614"/>
                  </a:lnTo>
                  <a:cubicBezTo>
                    <a:pt x="145799" y="166783"/>
                    <a:pt x="164592" y="156248"/>
                    <a:pt x="182813" y="146028"/>
                  </a:cubicBezTo>
                  <a:cubicBezTo>
                    <a:pt x="204511" y="133864"/>
                    <a:pt x="225019" y="122377"/>
                    <a:pt x="225019" y="89249"/>
                  </a:cubicBezTo>
                  <a:cubicBezTo>
                    <a:pt x="225019" y="33042"/>
                    <a:pt x="171821" y="13021"/>
                    <a:pt x="122044" y="13021"/>
                  </a:cubicBezTo>
                  <a:cubicBezTo>
                    <a:pt x="91935" y="13021"/>
                    <a:pt x="66065" y="20431"/>
                    <a:pt x="47225" y="34452"/>
                  </a:cubicBezTo>
                  <a:cubicBezTo>
                    <a:pt x="27889" y="48939"/>
                    <a:pt x="16697" y="69123"/>
                    <a:pt x="13897" y="94488"/>
                  </a:cubicBezTo>
                  <a:lnTo>
                    <a:pt x="84506" y="94488"/>
                  </a:lnTo>
                  <a:cubicBezTo>
                    <a:pt x="86716" y="66865"/>
                    <a:pt x="103175" y="60827"/>
                    <a:pt x="117148" y="60827"/>
                  </a:cubicBezTo>
                  <a:cubicBezTo>
                    <a:pt x="139332" y="60827"/>
                    <a:pt x="153657" y="72619"/>
                    <a:pt x="153657" y="90868"/>
                  </a:cubicBezTo>
                  <a:cubicBezTo>
                    <a:pt x="153467" y="110757"/>
                    <a:pt x="138827" y="117367"/>
                    <a:pt x="124682" y="123758"/>
                  </a:cubicBezTo>
                  <a:cubicBezTo>
                    <a:pt x="105146" y="132578"/>
                    <a:pt x="83125" y="142523"/>
                    <a:pt x="84449" y="190614"/>
                  </a:cubicBezTo>
                  <a:close/>
                  <a:moveTo>
                    <a:pt x="164306" y="301857"/>
                  </a:moveTo>
                  <a:lnTo>
                    <a:pt x="74038" y="301857"/>
                  </a:lnTo>
                  <a:lnTo>
                    <a:pt x="74038" y="217265"/>
                  </a:lnTo>
                  <a:lnTo>
                    <a:pt x="164306" y="217265"/>
                  </a:lnTo>
                  <a:lnTo>
                    <a:pt x="164306" y="301857"/>
                  </a:lnTo>
                  <a:close/>
                  <a:moveTo>
                    <a:pt x="80553" y="295342"/>
                  </a:moveTo>
                  <a:lnTo>
                    <a:pt x="157791" y="295342"/>
                  </a:lnTo>
                  <a:lnTo>
                    <a:pt x="157791" y="223771"/>
                  </a:lnTo>
                  <a:lnTo>
                    <a:pt x="80553" y="223771"/>
                  </a:lnTo>
                  <a:lnTo>
                    <a:pt x="80553" y="29534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22" name="TextBox 22"/>
          <p:cNvSpPr txBox="1"/>
          <p:nvPr/>
        </p:nvSpPr>
        <p:spPr>
          <a:xfrm rot="21600000">
            <a:off x="3172371" y="3356916"/>
            <a:ext cx="3626551" cy="533400"/>
          </a:xfrm>
          <a:prstGeom prst="rect">
            <a:avLst/>
          </a:prstGeom>
        </p:spPr>
        <p:txBody>
          <a:bodyPr lIns="0" tIns="28800" rIns="0" bIns="0" rtlCol="0" anchor="t"/>
          <a:lstStyle/>
          <a:p>
            <a:pPr algn="ctr">
              <a:lnSpc>
                <a:spcPts val="2100"/>
              </a:lnSpc>
            </a:pPr>
            <a:r>
              <a:rPr lang="en-US" sz="210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What is an Appropriate Fund Balance?</a:t>
            </a:r>
          </a:p>
        </p:txBody>
      </p:sp>
      <p:cxnSp>
        <p:nvCxnSpPr>
          <p:cNvPr id="23" name="Straight Connector 23"/>
          <p:cNvCxnSpPr>
            <a:cxnSpLocks/>
          </p:cNvCxnSpPr>
          <p:nvPr/>
        </p:nvCxnSpPr>
        <p:spPr>
          <a:xfrm rot="21600000">
            <a:off x="2814886" y="4957266"/>
            <a:ext cx="4448175" cy="0"/>
          </a:xfrm>
          <a:prstGeom prst="line">
            <a:avLst/>
          </a:prstGeom>
          <a:ln w="97536">
            <a:solidFill>
              <a:srgbClr val="FFFFFF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4"/>
          <p:cNvCxnSpPr>
            <a:cxnSpLocks/>
          </p:cNvCxnSpPr>
          <p:nvPr/>
        </p:nvCxnSpPr>
        <p:spPr>
          <a:xfrm rot="21600000">
            <a:off x="2815432" y="2349171"/>
            <a:ext cx="4448175" cy="0"/>
          </a:xfrm>
          <a:prstGeom prst="line">
            <a:avLst/>
          </a:prstGeom>
          <a:ln w="91440">
            <a:solidFill>
              <a:srgbClr val="FFFFFF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5"/>
          <p:cNvCxnSpPr>
            <a:cxnSpLocks/>
          </p:cNvCxnSpPr>
          <p:nvPr/>
        </p:nvCxnSpPr>
        <p:spPr>
          <a:xfrm rot="5400000">
            <a:off x="1528515" y="3693108"/>
            <a:ext cx="2647950" cy="0"/>
          </a:xfrm>
          <a:prstGeom prst="line">
            <a:avLst/>
          </a:prstGeom>
          <a:ln w="73152">
            <a:solidFill>
              <a:srgbClr val="FFFFFF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6"/>
          <p:cNvCxnSpPr>
            <a:cxnSpLocks/>
          </p:cNvCxnSpPr>
          <p:nvPr/>
        </p:nvCxnSpPr>
        <p:spPr>
          <a:xfrm rot="5400000">
            <a:off x="5900985" y="3634665"/>
            <a:ext cx="2647950" cy="0"/>
          </a:xfrm>
          <a:prstGeom prst="line">
            <a:avLst/>
          </a:prstGeom>
          <a:ln w="73152">
            <a:solidFill>
              <a:srgbClr val="FFFFFF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7"/>
          <p:cNvCxnSpPr>
            <a:cxnSpLocks/>
          </p:cNvCxnSpPr>
          <p:nvPr/>
        </p:nvCxnSpPr>
        <p:spPr>
          <a:xfrm rot="21600000">
            <a:off x="3181896" y="4029381"/>
            <a:ext cx="3657600" cy="0"/>
          </a:xfrm>
          <a:prstGeom prst="line">
            <a:avLst/>
          </a:prstGeom>
          <a:ln w="45720">
            <a:solidFill>
              <a:srgbClr val="FFFFFF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D42">
                <a:alpha val="10000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 rot="21600000">
            <a:off x="434107" y="76994"/>
            <a:ext cx="6111137" cy="409575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3240"/>
              </a:lnSpc>
            </a:pPr>
            <a:r>
              <a:rPr lang="en-US" sz="270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Statutes</a:t>
            </a: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4348088" y="1794143"/>
            <a:ext cx="4906257" cy="1449070"/>
            <a:chOff x="4348088" y="1794143"/>
            <a:chExt cx="4906257" cy="1449070"/>
          </a:xfrm>
        </p:grpSpPr>
        <p:sp>
          <p:nvSpPr>
            <p:cNvPr id="5" name="Freeform 5"/>
            <p:cNvSpPr/>
            <p:nvPr/>
          </p:nvSpPr>
          <p:spPr>
            <a:xfrm>
              <a:off x="4348088" y="1794143"/>
              <a:ext cx="4906257" cy="144907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 rot="21600000">
            <a:off x="252338" y="1793825"/>
            <a:ext cx="4032338" cy="3411538"/>
            <a:chOff x="252338" y="1793825"/>
            <a:chExt cx="4032338" cy="3411538"/>
          </a:xfrm>
        </p:grpSpPr>
        <p:sp>
          <p:nvSpPr>
            <p:cNvPr id="7" name="Freeform 7"/>
            <p:cNvSpPr/>
            <p:nvPr/>
          </p:nvSpPr>
          <p:spPr>
            <a:xfrm>
              <a:off x="252338" y="1793825"/>
              <a:ext cx="4032338" cy="3411538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21600000">
            <a:off x="4344913" y="3527375"/>
            <a:ext cx="4861807" cy="1706563"/>
            <a:chOff x="4344913" y="3527375"/>
            <a:chExt cx="4861807" cy="1706563"/>
          </a:xfrm>
        </p:grpSpPr>
        <p:sp>
          <p:nvSpPr>
            <p:cNvPr id="9" name="Freeform 9"/>
            <p:cNvSpPr/>
            <p:nvPr/>
          </p:nvSpPr>
          <p:spPr>
            <a:xfrm>
              <a:off x="4344913" y="3527375"/>
              <a:ext cx="4861807" cy="170656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 rot="21600000">
            <a:off x="4911651" y="1878012"/>
            <a:ext cx="4205344" cy="11430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00"/>
              </a:lnSpc>
            </a:pPr>
            <a:r>
              <a:rPr lang="en-US" sz="12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Each Florida College System institution with a final FTE less than 15,000 for the prior year that retains a state operating fund carry forward balance in </a:t>
            </a:r>
            <a:r>
              <a:rPr lang="en-US" sz="1200" b="0" i="0" u="sng" spc="0">
                <a:solidFill>
                  <a:srgbClr val="D7B889">
                    <a:alpha val="100000"/>
                  </a:srgbClr>
                </a:solidFill>
                <a:latin typeface="Montserrat"/>
              </a:rPr>
              <a:t>excess of the 5 percent minimum shall submit a spending plan for its excess carry forward balance.</a:t>
            </a:r>
          </a:p>
        </p:txBody>
      </p:sp>
      <p:sp>
        <p:nvSpPr>
          <p:cNvPr id="12" name="TextBox 12"/>
          <p:cNvSpPr txBox="1"/>
          <p:nvPr/>
        </p:nvSpPr>
        <p:spPr>
          <a:xfrm rot="21600000">
            <a:off x="806376" y="1878012"/>
            <a:ext cx="3357619" cy="31623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913"/>
              </a:lnSpc>
            </a:pP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If at any time the unencumbered balance in the general fund of the Florida College System institution board of trustees approved operating budget goes below 5 percent for a Florida College System institution with a final FTE less than 15,000 for the prior year, or below 7 percent for a Florida College System institution with a final FTE of 15,000 or greater for the prior year, </a:t>
            </a:r>
            <a:r>
              <a:rPr lang="en-US" sz="1275" b="0" i="0" u="sng" spc="0">
                <a:solidFill>
                  <a:srgbClr val="D7B889">
                    <a:alpha val="100000"/>
                  </a:srgbClr>
                </a:solidFill>
                <a:latin typeface="Montserrat"/>
              </a:rPr>
              <a:t>the president shall provide written notification to the State Board of Education</a:t>
            </a:r>
          </a:p>
        </p:txBody>
      </p:sp>
      <p:sp>
        <p:nvSpPr>
          <p:cNvPr id="13" name="TextBox 13"/>
          <p:cNvSpPr txBox="1"/>
          <p:nvPr/>
        </p:nvSpPr>
        <p:spPr>
          <a:xfrm rot="21600000">
            <a:off x="4911651" y="3706812"/>
            <a:ext cx="3881494" cy="13716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00"/>
              </a:lnSpc>
            </a:pPr>
            <a:r>
              <a:rPr lang="en-US" sz="12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Each Florida College System institution with a final FTE of 15,000 or greater for the prior year that retains a state operating fund carry forward balance </a:t>
            </a:r>
            <a:r>
              <a:rPr lang="en-US" sz="1200" b="0" i="0" u="sng" spc="0">
                <a:solidFill>
                  <a:srgbClr val="D7B889">
                    <a:alpha val="100000"/>
                  </a:srgbClr>
                </a:solidFill>
                <a:latin typeface="Montserrat"/>
              </a:rPr>
              <a:t>in excess of the 7 percent minimum shall submit a spending plan for its excess carry forward balance.</a:t>
            </a:r>
          </a:p>
        </p:txBody>
      </p:sp>
      <p:grpSp>
        <p:nvGrpSpPr>
          <p:cNvPr id="15" name="Group 15"/>
          <p:cNvGrpSpPr/>
          <p:nvPr/>
        </p:nvGrpSpPr>
        <p:grpSpPr>
          <a:xfrm rot="5318570">
            <a:off x="4406900" y="1848644"/>
            <a:ext cx="381837" cy="271462"/>
            <a:chOff x="4406900" y="1848644"/>
            <a:chExt cx="381837" cy="271462"/>
          </a:xfrm>
        </p:grpSpPr>
        <p:sp>
          <p:nvSpPr>
            <p:cNvPr id="14" name="Freeform 14"/>
            <p:cNvSpPr/>
            <p:nvPr/>
          </p:nvSpPr>
          <p:spPr>
            <a:xfrm>
              <a:off x="4406900" y="1848644"/>
              <a:ext cx="381837" cy="271462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5380331">
            <a:off x="263525" y="1858169"/>
            <a:ext cx="381837" cy="271462"/>
            <a:chOff x="263525" y="1858169"/>
            <a:chExt cx="381837" cy="271462"/>
          </a:xfrm>
        </p:grpSpPr>
        <p:sp>
          <p:nvSpPr>
            <p:cNvPr id="16" name="Freeform 16"/>
            <p:cNvSpPr/>
            <p:nvPr/>
          </p:nvSpPr>
          <p:spPr>
            <a:xfrm>
              <a:off x="263525" y="1858169"/>
              <a:ext cx="381837" cy="271462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21600000">
            <a:off x="9039151" y="-701725"/>
            <a:ext cx="1428750" cy="1428750"/>
            <a:chOff x="9039151" y="-701725"/>
            <a:chExt cx="1428750" cy="1428750"/>
          </a:xfrm>
        </p:grpSpPr>
        <p:sp>
          <p:nvSpPr>
            <p:cNvPr id="18" name="Freeform 18"/>
            <p:cNvSpPr/>
            <p:nvPr/>
          </p:nvSpPr>
          <p:spPr>
            <a:xfrm>
              <a:off x="9039151" y="-701725"/>
              <a:ext cx="1428750" cy="14287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152400" y="304800"/>
                  </a:moveTo>
                  <a:cubicBezTo>
                    <a:pt x="68361" y="304800"/>
                    <a:pt x="0" y="236439"/>
                    <a:pt x="0" y="152400"/>
                  </a:cubicBezTo>
                  <a:cubicBezTo>
                    <a:pt x="0" y="68361"/>
                    <a:pt x="68361" y="0"/>
                    <a:pt x="152400" y="0"/>
                  </a:cubicBezTo>
                  <a:cubicBezTo>
                    <a:pt x="236439" y="0"/>
                    <a:pt x="304800" y="68370"/>
                    <a:pt x="304800" y="152400"/>
                  </a:cubicBezTo>
                  <a:cubicBezTo>
                    <a:pt x="304800" y="236430"/>
                    <a:pt x="236439" y="304800"/>
                    <a:pt x="152400" y="304800"/>
                  </a:cubicBezTo>
                  <a:close/>
                  <a:moveTo>
                    <a:pt x="152400" y="29880"/>
                  </a:moveTo>
                  <a:cubicBezTo>
                    <a:pt x="84839" y="29880"/>
                    <a:pt x="29880" y="84849"/>
                    <a:pt x="29880" y="152400"/>
                  </a:cubicBezTo>
                  <a:cubicBezTo>
                    <a:pt x="29880" y="219951"/>
                    <a:pt x="84839" y="274920"/>
                    <a:pt x="152400" y="274920"/>
                  </a:cubicBezTo>
                  <a:cubicBezTo>
                    <a:pt x="219961" y="274920"/>
                    <a:pt x="274920" y="219961"/>
                    <a:pt x="274920" y="152400"/>
                  </a:cubicBezTo>
                  <a:cubicBezTo>
                    <a:pt x="274920" y="84839"/>
                    <a:pt x="219961" y="29880"/>
                    <a:pt x="152400" y="29880"/>
                  </a:cubicBezTo>
                  <a:close/>
                  <a:moveTo>
                    <a:pt x="152400" y="234525"/>
                  </a:moveTo>
                  <a:cubicBezTo>
                    <a:pt x="107118" y="234525"/>
                    <a:pt x="70285" y="197691"/>
                    <a:pt x="70285" y="152410"/>
                  </a:cubicBezTo>
                  <a:cubicBezTo>
                    <a:pt x="70285" y="107128"/>
                    <a:pt x="107118" y="70285"/>
                    <a:pt x="152400" y="70285"/>
                  </a:cubicBezTo>
                  <a:cubicBezTo>
                    <a:pt x="197682" y="70285"/>
                    <a:pt x="234515" y="107118"/>
                    <a:pt x="234515" y="152400"/>
                  </a:cubicBezTo>
                  <a:cubicBezTo>
                    <a:pt x="234515" y="197682"/>
                    <a:pt x="197682" y="234525"/>
                    <a:pt x="152400" y="234525"/>
                  </a:cubicBezTo>
                  <a:close/>
                  <a:moveTo>
                    <a:pt x="152400" y="100165"/>
                  </a:moveTo>
                  <a:cubicBezTo>
                    <a:pt x="123596" y="100165"/>
                    <a:pt x="100165" y="123596"/>
                    <a:pt x="100165" y="152400"/>
                  </a:cubicBezTo>
                  <a:cubicBezTo>
                    <a:pt x="100165" y="181204"/>
                    <a:pt x="123596" y="204635"/>
                    <a:pt x="152400" y="204635"/>
                  </a:cubicBezTo>
                  <a:cubicBezTo>
                    <a:pt x="181204" y="204635"/>
                    <a:pt x="204635" y="181204"/>
                    <a:pt x="204635" y="152400"/>
                  </a:cubicBezTo>
                  <a:cubicBezTo>
                    <a:pt x="204635" y="123596"/>
                    <a:pt x="181204" y="100165"/>
                    <a:pt x="152400" y="100165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 rot="21600000">
            <a:off x="7412757" y="-701601"/>
            <a:ext cx="1428750" cy="1372939"/>
            <a:chOff x="7412757" y="-701601"/>
            <a:chExt cx="1428750" cy="1372939"/>
          </a:xfrm>
        </p:grpSpPr>
        <p:sp>
          <p:nvSpPr>
            <p:cNvPr id="20" name="Freeform 20"/>
            <p:cNvSpPr/>
            <p:nvPr/>
          </p:nvSpPr>
          <p:spPr>
            <a:xfrm>
              <a:off x="7412757" y="-701601"/>
              <a:ext cx="1428750" cy="1372939"/>
            </a:xfrm>
            <a:custGeom>
              <a:avLst/>
              <a:gdLst/>
              <a:ahLst/>
              <a:cxnLst/>
              <a:rect l="0" t="0" r="0" b="0"/>
              <a:pathLst>
                <a:path w="302895" h="290125">
                  <a:moveTo>
                    <a:pt x="269900" y="208011"/>
                  </a:moveTo>
                  <a:cubicBezTo>
                    <a:pt x="278197" y="214117"/>
                    <a:pt x="280035" y="225823"/>
                    <a:pt x="274015" y="234129"/>
                  </a:cubicBezTo>
                  <a:cubicBezTo>
                    <a:pt x="267910" y="242501"/>
                    <a:pt x="256280" y="244340"/>
                    <a:pt x="247907" y="238310"/>
                  </a:cubicBezTo>
                  <a:cubicBezTo>
                    <a:pt x="239535" y="232205"/>
                    <a:pt x="237687" y="220498"/>
                    <a:pt x="243783" y="212116"/>
                  </a:cubicBezTo>
                  <a:cubicBezTo>
                    <a:pt x="249803" y="203830"/>
                    <a:pt x="261518" y="201991"/>
                    <a:pt x="269900" y="208011"/>
                  </a:cubicBezTo>
                  <a:close/>
                  <a:moveTo>
                    <a:pt x="37395" y="145060"/>
                  </a:moveTo>
                  <a:cubicBezTo>
                    <a:pt x="37395" y="155357"/>
                    <a:pt x="29023" y="163720"/>
                    <a:pt x="18650" y="163720"/>
                  </a:cubicBezTo>
                  <a:cubicBezTo>
                    <a:pt x="8372" y="163729"/>
                    <a:pt x="0" y="155357"/>
                    <a:pt x="0" y="145060"/>
                  </a:cubicBezTo>
                  <a:cubicBezTo>
                    <a:pt x="0" y="134688"/>
                    <a:pt x="8372" y="126315"/>
                    <a:pt x="18659" y="126315"/>
                  </a:cubicBezTo>
                  <a:cubicBezTo>
                    <a:pt x="29023" y="126325"/>
                    <a:pt x="37395" y="134697"/>
                    <a:pt x="37395" y="145060"/>
                  </a:cubicBezTo>
                  <a:close/>
                  <a:moveTo>
                    <a:pt x="33071" y="82119"/>
                  </a:moveTo>
                  <a:cubicBezTo>
                    <a:pt x="24679" y="76004"/>
                    <a:pt x="22841" y="64298"/>
                    <a:pt x="28956" y="55992"/>
                  </a:cubicBezTo>
                  <a:cubicBezTo>
                    <a:pt x="34976" y="47620"/>
                    <a:pt x="46701" y="45781"/>
                    <a:pt x="55074" y="51801"/>
                  </a:cubicBezTo>
                  <a:cubicBezTo>
                    <a:pt x="63370" y="57907"/>
                    <a:pt x="65208" y="69613"/>
                    <a:pt x="59188" y="77919"/>
                  </a:cubicBezTo>
                  <a:cubicBezTo>
                    <a:pt x="53073" y="86301"/>
                    <a:pt x="41443" y="88139"/>
                    <a:pt x="33071" y="82119"/>
                  </a:cubicBezTo>
                  <a:close/>
                  <a:moveTo>
                    <a:pt x="55074" y="238320"/>
                  </a:moveTo>
                  <a:cubicBezTo>
                    <a:pt x="46701" y="244349"/>
                    <a:pt x="34985" y="242501"/>
                    <a:pt x="28956" y="234138"/>
                  </a:cubicBezTo>
                  <a:cubicBezTo>
                    <a:pt x="22841" y="225832"/>
                    <a:pt x="24689" y="214117"/>
                    <a:pt x="33080" y="208021"/>
                  </a:cubicBezTo>
                  <a:cubicBezTo>
                    <a:pt x="41453" y="201991"/>
                    <a:pt x="53083" y="203839"/>
                    <a:pt x="59188" y="212135"/>
                  </a:cubicBezTo>
                  <a:cubicBezTo>
                    <a:pt x="65208" y="220508"/>
                    <a:pt x="63370" y="232214"/>
                    <a:pt x="55074" y="238320"/>
                  </a:cubicBezTo>
                  <a:close/>
                  <a:moveTo>
                    <a:pt x="116167" y="36475"/>
                  </a:moveTo>
                  <a:cubicBezTo>
                    <a:pt x="106385" y="39666"/>
                    <a:pt x="95879" y="34275"/>
                    <a:pt x="92669" y="24483"/>
                  </a:cubicBezTo>
                  <a:cubicBezTo>
                    <a:pt x="89487" y="14616"/>
                    <a:pt x="94812" y="4109"/>
                    <a:pt x="104680" y="919"/>
                  </a:cubicBezTo>
                  <a:cubicBezTo>
                    <a:pt x="114462" y="-2272"/>
                    <a:pt x="125044" y="3119"/>
                    <a:pt x="128235" y="12920"/>
                  </a:cubicBezTo>
                  <a:cubicBezTo>
                    <a:pt x="131426" y="22712"/>
                    <a:pt x="126035" y="33285"/>
                    <a:pt x="116167" y="36475"/>
                  </a:cubicBezTo>
                  <a:close/>
                  <a:moveTo>
                    <a:pt x="104680" y="289202"/>
                  </a:moveTo>
                  <a:cubicBezTo>
                    <a:pt x="94812" y="286011"/>
                    <a:pt x="89487" y="275439"/>
                    <a:pt x="92669" y="265637"/>
                  </a:cubicBezTo>
                  <a:cubicBezTo>
                    <a:pt x="95879" y="255846"/>
                    <a:pt x="106375" y="250455"/>
                    <a:pt x="116243" y="253645"/>
                  </a:cubicBezTo>
                  <a:cubicBezTo>
                    <a:pt x="126035" y="256846"/>
                    <a:pt x="131435" y="267342"/>
                    <a:pt x="128235" y="277210"/>
                  </a:cubicBezTo>
                  <a:cubicBezTo>
                    <a:pt x="125044" y="287002"/>
                    <a:pt x="114462" y="292403"/>
                    <a:pt x="104680" y="289202"/>
                  </a:cubicBezTo>
                  <a:close/>
                  <a:moveTo>
                    <a:pt x="186709" y="36475"/>
                  </a:moveTo>
                  <a:cubicBezTo>
                    <a:pt x="176927" y="33285"/>
                    <a:pt x="171526" y="22712"/>
                    <a:pt x="174717" y="12920"/>
                  </a:cubicBezTo>
                  <a:cubicBezTo>
                    <a:pt x="177908" y="3128"/>
                    <a:pt x="188414" y="-2272"/>
                    <a:pt x="198282" y="919"/>
                  </a:cubicBezTo>
                  <a:cubicBezTo>
                    <a:pt x="208064" y="4109"/>
                    <a:pt x="213484" y="14616"/>
                    <a:pt x="210274" y="24483"/>
                  </a:cubicBezTo>
                  <a:cubicBezTo>
                    <a:pt x="207093" y="34275"/>
                    <a:pt x="196510" y="39676"/>
                    <a:pt x="186709" y="36475"/>
                  </a:cubicBezTo>
                  <a:close/>
                  <a:moveTo>
                    <a:pt x="198282" y="289202"/>
                  </a:moveTo>
                  <a:cubicBezTo>
                    <a:pt x="188414" y="292403"/>
                    <a:pt x="177908" y="287012"/>
                    <a:pt x="174717" y="277210"/>
                  </a:cubicBezTo>
                  <a:cubicBezTo>
                    <a:pt x="171526" y="267342"/>
                    <a:pt x="176917" y="256846"/>
                    <a:pt x="186709" y="253645"/>
                  </a:cubicBezTo>
                  <a:cubicBezTo>
                    <a:pt x="196510" y="250455"/>
                    <a:pt x="207093" y="255836"/>
                    <a:pt x="210274" y="265637"/>
                  </a:cubicBezTo>
                  <a:cubicBezTo>
                    <a:pt x="213484" y="275439"/>
                    <a:pt x="208064" y="286011"/>
                    <a:pt x="198282" y="289202"/>
                  </a:cubicBezTo>
                  <a:close/>
                  <a:moveTo>
                    <a:pt x="269900" y="82119"/>
                  </a:moveTo>
                  <a:cubicBezTo>
                    <a:pt x="261518" y="88149"/>
                    <a:pt x="249812" y="86301"/>
                    <a:pt x="243783" y="77928"/>
                  </a:cubicBezTo>
                  <a:cubicBezTo>
                    <a:pt x="237677" y="69622"/>
                    <a:pt x="239535" y="57916"/>
                    <a:pt x="247907" y="51811"/>
                  </a:cubicBezTo>
                  <a:cubicBezTo>
                    <a:pt x="256280" y="45781"/>
                    <a:pt x="267919" y="47629"/>
                    <a:pt x="274015" y="55992"/>
                  </a:cubicBezTo>
                  <a:cubicBezTo>
                    <a:pt x="280035" y="64298"/>
                    <a:pt x="278197" y="76004"/>
                    <a:pt x="269900" y="82119"/>
                  </a:cubicBezTo>
                  <a:close/>
                  <a:moveTo>
                    <a:pt x="284216" y="163729"/>
                  </a:moveTo>
                  <a:cubicBezTo>
                    <a:pt x="273939" y="163729"/>
                    <a:pt x="265567" y="155357"/>
                    <a:pt x="265567" y="145070"/>
                  </a:cubicBezTo>
                  <a:cubicBezTo>
                    <a:pt x="265567" y="134697"/>
                    <a:pt x="273939" y="126325"/>
                    <a:pt x="284216" y="126325"/>
                  </a:cubicBezTo>
                  <a:cubicBezTo>
                    <a:pt x="294523" y="126325"/>
                    <a:pt x="302895" y="134697"/>
                    <a:pt x="302895" y="145070"/>
                  </a:cubicBezTo>
                  <a:cubicBezTo>
                    <a:pt x="302895" y="155357"/>
                    <a:pt x="294523" y="163729"/>
                    <a:pt x="284216" y="163729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5318570">
            <a:off x="4409656" y="3693319"/>
            <a:ext cx="381837" cy="271462"/>
            <a:chOff x="4409656" y="3693319"/>
            <a:chExt cx="381837" cy="271462"/>
          </a:xfrm>
        </p:grpSpPr>
        <p:sp>
          <p:nvSpPr>
            <p:cNvPr id="22" name="Freeform 22"/>
            <p:cNvSpPr/>
            <p:nvPr/>
          </p:nvSpPr>
          <p:spPr>
            <a:xfrm>
              <a:off x="4409656" y="3693319"/>
              <a:ext cx="381837" cy="271462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24" name="TextBox 24"/>
          <p:cNvSpPr txBox="1"/>
          <p:nvPr/>
        </p:nvSpPr>
        <p:spPr>
          <a:xfrm rot="21600000">
            <a:off x="219075" y="1457325"/>
            <a:ext cx="4036275" cy="200025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ctr">
              <a:lnSpc>
                <a:spcPts val="1575"/>
              </a:lnSpc>
            </a:pPr>
            <a:r>
              <a:rPr lang="en-US" sz="1575" b="0" i="0" spc="0">
                <a:solidFill>
                  <a:srgbClr val="FFFFFF">
                    <a:alpha val="100000"/>
                  </a:srgbClr>
                </a:solidFill>
                <a:latin typeface="Lato"/>
              </a:rPr>
              <a:t>F.S. 1011.84 (e) - Minimum Fund Balance %</a:t>
            </a:r>
          </a:p>
        </p:txBody>
      </p:sp>
      <p:sp>
        <p:nvSpPr>
          <p:cNvPr id="25" name="TextBox 25"/>
          <p:cNvSpPr txBox="1"/>
          <p:nvPr/>
        </p:nvSpPr>
        <p:spPr>
          <a:xfrm rot="21600000">
            <a:off x="4652963" y="1452563"/>
            <a:ext cx="4036275" cy="200025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ctr">
              <a:lnSpc>
                <a:spcPts val="1575"/>
              </a:lnSpc>
            </a:pPr>
            <a:r>
              <a:rPr lang="en-US" sz="1575" b="0" i="0" spc="0">
                <a:solidFill>
                  <a:srgbClr val="FFFFFF">
                    <a:alpha val="100000"/>
                  </a:srgbClr>
                </a:solidFill>
                <a:latin typeface="Lato"/>
              </a:rPr>
              <a:t>F.S. 1013.841 - Spending Plans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D42">
                <a:alpha val="10000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 rot="21600000">
            <a:off x="472207" y="353219"/>
            <a:ext cx="6111137" cy="409575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3240"/>
              </a:lnSpc>
            </a:pPr>
            <a:r>
              <a:rPr lang="en-US" sz="270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COBA Concerns/Questions</a:t>
            </a: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4910063" y="1269950"/>
            <a:ext cx="4610982" cy="1287463"/>
            <a:chOff x="4910063" y="1269950"/>
            <a:chExt cx="4610982" cy="1287463"/>
          </a:xfrm>
        </p:grpSpPr>
        <p:sp>
          <p:nvSpPr>
            <p:cNvPr id="5" name="Freeform 5"/>
            <p:cNvSpPr/>
            <p:nvPr/>
          </p:nvSpPr>
          <p:spPr>
            <a:xfrm>
              <a:off x="4910063" y="1269950"/>
              <a:ext cx="4610982" cy="128746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</p:spPr>
        </p:sp>
      </p:grpSp>
      <p:sp>
        <p:nvSpPr>
          <p:cNvPr id="7" name="TextBox 7"/>
          <p:cNvSpPr txBox="1"/>
          <p:nvPr/>
        </p:nvSpPr>
        <p:spPr>
          <a:xfrm rot="21600000">
            <a:off x="5154538" y="2099469"/>
            <a:ext cx="4357744" cy="3238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Current Calculation = </a:t>
            </a:r>
          </a:p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           Unencumbered Fund Balance/Total Funds Available</a:t>
            </a:r>
          </a:p>
        </p:txBody>
      </p:sp>
      <p:grpSp>
        <p:nvGrpSpPr>
          <p:cNvPr id="9" name="Group 9"/>
          <p:cNvGrpSpPr/>
          <p:nvPr/>
        </p:nvGrpSpPr>
        <p:grpSpPr>
          <a:xfrm rot="21600000">
            <a:off x="9039151" y="-701725"/>
            <a:ext cx="1428750" cy="1428750"/>
            <a:chOff x="9039151" y="-701725"/>
            <a:chExt cx="1428750" cy="1428750"/>
          </a:xfrm>
        </p:grpSpPr>
        <p:sp>
          <p:nvSpPr>
            <p:cNvPr id="8" name="Freeform 8"/>
            <p:cNvSpPr/>
            <p:nvPr/>
          </p:nvSpPr>
          <p:spPr>
            <a:xfrm>
              <a:off x="9039151" y="-701725"/>
              <a:ext cx="1428750" cy="14287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152400" y="304800"/>
                  </a:moveTo>
                  <a:cubicBezTo>
                    <a:pt x="68361" y="304800"/>
                    <a:pt x="0" y="236439"/>
                    <a:pt x="0" y="152400"/>
                  </a:cubicBezTo>
                  <a:cubicBezTo>
                    <a:pt x="0" y="68361"/>
                    <a:pt x="68361" y="0"/>
                    <a:pt x="152400" y="0"/>
                  </a:cubicBezTo>
                  <a:cubicBezTo>
                    <a:pt x="236439" y="0"/>
                    <a:pt x="304800" y="68370"/>
                    <a:pt x="304800" y="152400"/>
                  </a:cubicBezTo>
                  <a:cubicBezTo>
                    <a:pt x="304800" y="236430"/>
                    <a:pt x="236439" y="304800"/>
                    <a:pt x="152400" y="304800"/>
                  </a:cubicBezTo>
                  <a:close/>
                  <a:moveTo>
                    <a:pt x="152400" y="29880"/>
                  </a:moveTo>
                  <a:cubicBezTo>
                    <a:pt x="84839" y="29880"/>
                    <a:pt x="29880" y="84849"/>
                    <a:pt x="29880" y="152400"/>
                  </a:cubicBezTo>
                  <a:cubicBezTo>
                    <a:pt x="29880" y="219951"/>
                    <a:pt x="84839" y="274920"/>
                    <a:pt x="152400" y="274920"/>
                  </a:cubicBezTo>
                  <a:cubicBezTo>
                    <a:pt x="219961" y="274920"/>
                    <a:pt x="274920" y="219961"/>
                    <a:pt x="274920" y="152400"/>
                  </a:cubicBezTo>
                  <a:cubicBezTo>
                    <a:pt x="274920" y="84839"/>
                    <a:pt x="219961" y="29880"/>
                    <a:pt x="152400" y="29880"/>
                  </a:cubicBezTo>
                  <a:close/>
                  <a:moveTo>
                    <a:pt x="152400" y="234525"/>
                  </a:moveTo>
                  <a:cubicBezTo>
                    <a:pt x="107118" y="234525"/>
                    <a:pt x="70285" y="197691"/>
                    <a:pt x="70285" y="152410"/>
                  </a:cubicBezTo>
                  <a:cubicBezTo>
                    <a:pt x="70285" y="107128"/>
                    <a:pt x="107118" y="70285"/>
                    <a:pt x="152400" y="70285"/>
                  </a:cubicBezTo>
                  <a:cubicBezTo>
                    <a:pt x="197682" y="70285"/>
                    <a:pt x="234515" y="107118"/>
                    <a:pt x="234515" y="152400"/>
                  </a:cubicBezTo>
                  <a:cubicBezTo>
                    <a:pt x="234515" y="197682"/>
                    <a:pt x="197682" y="234525"/>
                    <a:pt x="152400" y="234525"/>
                  </a:cubicBezTo>
                  <a:close/>
                  <a:moveTo>
                    <a:pt x="152400" y="100165"/>
                  </a:moveTo>
                  <a:cubicBezTo>
                    <a:pt x="123596" y="100165"/>
                    <a:pt x="100165" y="123596"/>
                    <a:pt x="100165" y="152400"/>
                  </a:cubicBezTo>
                  <a:cubicBezTo>
                    <a:pt x="100165" y="181204"/>
                    <a:pt x="123596" y="204635"/>
                    <a:pt x="152400" y="204635"/>
                  </a:cubicBezTo>
                  <a:cubicBezTo>
                    <a:pt x="181204" y="204635"/>
                    <a:pt x="204635" y="181204"/>
                    <a:pt x="204635" y="152400"/>
                  </a:cubicBezTo>
                  <a:cubicBezTo>
                    <a:pt x="204635" y="123596"/>
                    <a:pt x="181204" y="100165"/>
                    <a:pt x="152400" y="100165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21600000">
            <a:off x="7412757" y="-701601"/>
            <a:ext cx="1428750" cy="1372939"/>
            <a:chOff x="7412757" y="-701601"/>
            <a:chExt cx="1428750" cy="1372939"/>
          </a:xfrm>
        </p:grpSpPr>
        <p:sp>
          <p:nvSpPr>
            <p:cNvPr id="10" name="Freeform 10"/>
            <p:cNvSpPr/>
            <p:nvPr/>
          </p:nvSpPr>
          <p:spPr>
            <a:xfrm>
              <a:off x="7412757" y="-701601"/>
              <a:ext cx="1428750" cy="1372939"/>
            </a:xfrm>
            <a:custGeom>
              <a:avLst/>
              <a:gdLst/>
              <a:ahLst/>
              <a:cxnLst/>
              <a:rect l="0" t="0" r="0" b="0"/>
              <a:pathLst>
                <a:path w="302895" h="290125">
                  <a:moveTo>
                    <a:pt x="269900" y="208011"/>
                  </a:moveTo>
                  <a:cubicBezTo>
                    <a:pt x="278197" y="214117"/>
                    <a:pt x="280035" y="225823"/>
                    <a:pt x="274015" y="234129"/>
                  </a:cubicBezTo>
                  <a:cubicBezTo>
                    <a:pt x="267910" y="242501"/>
                    <a:pt x="256280" y="244340"/>
                    <a:pt x="247907" y="238310"/>
                  </a:cubicBezTo>
                  <a:cubicBezTo>
                    <a:pt x="239535" y="232205"/>
                    <a:pt x="237687" y="220498"/>
                    <a:pt x="243783" y="212116"/>
                  </a:cubicBezTo>
                  <a:cubicBezTo>
                    <a:pt x="249803" y="203830"/>
                    <a:pt x="261518" y="201991"/>
                    <a:pt x="269900" y="208011"/>
                  </a:cubicBezTo>
                  <a:close/>
                  <a:moveTo>
                    <a:pt x="37395" y="145060"/>
                  </a:moveTo>
                  <a:cubicBezTo>
                    <a:pt x="37395" y="155357"/>
                    <a:pt x="29023" y="163720"/>
                    <a:pt x="18650" y="163720"/>
                  </a:cubicBezTo>
                  <a:cubicBezTo>
                    <a:pt x="8372" y="163729"/>
                    <a:pt x="0" y="155357"/>
                    <a:pt x="0" y="145060"/>
                  </a:cubicBezTo>
                  <a:cubicBezTo>
                    <a:pt x="0" y="134688"/>
                    <a:pt x="8372" y="126315"/>
                    <a:pt x="18659" y="126315"/>
                  </a:cubicBezTo>
                  <a:cubicBezTo>
                    <a:pt x="29023" y="126325"/>
                    <a:pt x="37395" y="134697"/>
                    <a:pt x="37395" y="145060"/>
                  </a:cubicBezTo>
                  <a:close/>
                  <a:moveTo>
                    <a:pt x="33071" y="82119"/>
                  </a:moveTo>
                  <a:cubicBezTo>
                    <a:pt x="24679" y="76004"/>
                    <a:pt x="22841" y="64298"/>
                    <a:pt x="28956" y="55992"/>
                  </a:cubicBezTo>
                  <a:cubicBezTo>
                    <a:pt x="34976" y="47620"/>
                    <a:pt x="46701" y="45781"/>
                    <a:pt x="55074" y="51801"/>
                  </a:cubicBezTo>
                  <a:cubicBezTo>
                    <a:pt x="63370" y="57907"/>
                    <a:pt x="65208" y="69613"/>
                    <a:pt x="59188" y="77919"/>
                  </a:cubicBezTo>
                  <a:cubicBezTo>
                    <a:pt x="53073" y="86301"/>
                    <a:pt x="41443" y="88139"/>
                    <a:pt x="33071" y="82119"/>
                  </a:cubicBezTo>
                  <a:close/>
                  <a:moveTo>
                    <a:pt x="55074" y="238320"/>
                  </a:moveTo>
                  <a:cubicBezTo>
                    <a:pt x="46701" y="244349"/>
                    <a:pt x="34985" y="242501"/>
                    <a:pt x="28956" y="234138"/>
                  </a:cubicBezTo>
                  <a:cubicBezTo>
                    <a:pt x="22841" y="225832"/>
                    <a:pt x="24689" y="214117"/>
                    <a:pt x="33080" y="208021"/>
                  </a:cubicBezTo>
                  <a:cubicBezTo>
                    <a:pt x="41453" y="201991"/>
                    <a:pt x="53083" y="203839"/>
                    <a:pt x="59188" y="212135"/>
                  </a:cubicBezTo>
                  <a:cubicBezTo>
                    <a:pt x="65208" y="220508"/>
                    <a:pt x="63370" y="232214"/>
                    <a:pt x="55074" y="238320"/>
                  </a:cubicBezTo>
                  <a:close/>
                  <a:moveTo>
                    <a:pt x="116167" y="36475"/>
                  </a:moveTo>
                  <a:cubicBezTo>
                    <a:pt x="106385" y="39666"/>
                    <a:pt x="95879" y="34275"/>
                    <a:pt x="92669" y="24483"/>
                  </a:cubicBezTo>
                  <a:cubicBezTo>
                    <a:pt x="89487" y="14616"/>
                    <a:pt x="94812" y="4109"/>
                    <a:pt x="104680" y="919"/>
                  </a:cubicBezTo>
                  <a:cubicBezTo>
                    <a:pt x="114462" y="-2272"/>
                    <a:pt x="125044" y="3119"/>
                    <a:pt x="128235" y="12920"/>
                  </a:cubicBezTo>
                  <a:cubicBezTo>
                    <a:pt x="131426" y="22712"/>
                    <a:pt x="126035" y="33285"/>
                    <a:pt x="116167" y="36475"/>
                  </a:cubicBezTo>
                  <a:close/>
                  <a:moveTo>
                    <a:pt x="104680" y="289202"/>
                  </a:moveTo>
                  <a:cubicBezTo>
                    <a:pt x="94812" y="286011"/>
                    <a:pt x="89487" y="275439"/>
                    <a:pt x="92669" y="265637"/>
                  </a:cubicBezTo>
                  <a:cubicBezTo>
                    <a:pt x="95879" y="255846"/>
                    <a:pt x="106375" y="250455"/>
                    <a:pt x="116243" y="253645"/>
                  </a:cubicBezTo>
                  <a:cubicBezTo>
                    <a:pt x="126035" y="256846"/>
                    <a:pt x="131435" y="267342"/>
                    <a:pt x="128235" y="277210"/>
                  </a:cubicBezTo>
                  <a:cubicBezTo>
                    <a:pt x="125044" y="287002"/>
                    <a:pt x="114462" y="292403"/>
                    <a:pt x="104680" y="289202"/>
                  </a:cubicBezTo>
                  <a:close/>
                  <a:moveTo>
                    <a:pt x="186709" y="36475"/>
                  </a:moveTo>
                  <a:cubicBezTo>
                    <a:pt x="176927" y="33285"/>
                    <a:pt x="171526" y="22712"/>
                    <a:pt x="174717" y="12920"/>
                  </a:cubicBezTo>
                  <a:cubicBezTo>
                    <a:pt x="177908" y="3128"/>
                    <a:pt x="188414" y="-2272"/>
                    <a:pt x="198282" y="919"/>
                  </a:cubicBezTo>
                  <a:cubicBezTo>
                    <a:pt x="208064" y="4109"/>
                    <a:pt x="213484" y="14616"/>
                    <a:pt x="210274" y="24483"/>
                  </a:cubicBezTo>
                  <a:cubicBezTo>
                    <a:pt x="207093" y="34275"/>
                    <a:pt x="196510" y="39676"/>
                    <a:pt x="186709" y="36475"/>
                  </a:cubicBezTo>
                  <a:close/>
                  <a:moveTo>
                    <a:pt x="198282" y="289202"/>
                  </a:moveTo>
                  <a:cubicBezTo>
                    <a:pt x="188414" y="292403"/>
                    <a:pt x="177908" y="287012"/>
                    <a:pt x="174717" y="277210"/>
                  </a:cubicBezTo>
                  <a:cubicBezTo>
                    <a:pt x="171526" y="267342"/>
                    <a:pt x="176917" y="256846"/>
                    <a:pt x="186709" y="253645"/>
                  </a:cubicBezTo>
                  <a:cubicBezTo>
                    <a:pt x="196510" y="250455"/>
                    <a:pt x="207093" y="255836"/>
                    <a:pt x="210274" y="265637"/>
                  </a:cubicBezTo>
                  <a:cubicBezTo>
                    <a:pt x="213484" y="275439"/>
                    <a:pt x="208064" y="286011"/>
                    <a:pt x="198282" y="289202"/>
                  </a:cubicBezTo>
                  <a:close/>
                  <a:moveTo>
                    <a:pt x="269900" y="82119"/>
                  </a:moveTo>
                  <a:cubicBezTo>
                    <a:pt x="261518" y="88149"/>
                    <a:pt x="249812" y="86301"/>
                    <a:pt x="243783" y="77928"/>
                  </a:cubicBezTo>
                  <a:cubicBezTo>
                    <a:pt x="237677" y="69622"/>
                    <a:pt x="239535" y="57916"/>
                    <a:pt x="247907" y="51811"/>
                  </a:cubicBezTo>
                  <a:cubicBezTo>
                    <a:pt x="256280" y="45781"/>
                    <a:pt x="267919" y="47629"/>
                    <a:pt x="274015" y="55992"/>
                  </a:cubicBezTo>
                  <a:cubicBezTo>
                    <a:pt x="280035" y="64298"/>
                    <a:pt x="278197" y="76004"/>
                    <a:pt x="269900" y="82119"/>
                  </a:cubicBezTo>
                  <a:close/>
                  <a:moveTo>
                    <a:pt x="284216" y="163729"/>
                  </a:moveTo>
                  <a:cubicBezTo>
                    <a:pt x="273939" y="163729"/>
                    <a:pt x="265567" y="155357"/>
                    <a:pt x="265567" y="145070"/>
                  </a:cubicBezTo>
                  <a:cubicBezTo>
                    <a:pt x="265567" y="134697"/>
                    <a:pt x="273939" y="126325"/>
                    <a:pt x="284216" y="126325"/>
                  </a:cubicBezTo>
                  <a:cubicBezTo>
                    <a:pt x="294523" y="126325"/>
                    <a:pt x="302895" y="134697"/>
                    <a:pt x="302895" y="145070"/>
                  </a:cubicBezTo>
                  <a:cubicBezTo>
                    <a:pt x="302895" y="155357"/>
                    <a:pt x="294523" y="163729"/>
                    <a:pt x="284216" y="163729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21600000">
            <a:off x="353144" y="1000075"/>
            <a:ext cx="4233950" cy="3217069"/>
            <a:chOff x="353144" y="1000075"/>
            <a:chExt cx="4233950" cy="3217069"/>
          </a:xfrm>
        </p:grpSpPr>
        <p:sp>
          <p:nvSpPr>
            <p:cNvPr id="12" name="Freeform 12"/>
            <p:cNvSpPr/>
            <p:nvPr/>
          </p:nvSpPr>
          <p:spPr>
            <a:xfrm>
              <a:off x="353144" y="1000075"/>
              <a:ext cx="4233950" cy="3217069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1279451" y="1626414"/>
            <a:ext cx="2622550" cy="1330185"/>
          </a:xfrm>
          <a:prstGeom prst="rect">
            <a:avLst/>
          </a:prstGeom>
        </p:spPr>
      </p:pic>
      <p:cxnSp>
        <p:nvCxnSpPr>
          <p:cNvPr id="15" name="Straight Connector 15"/>
          <p:cNvCxnSpPr>
            <a:cxnSpLocks/>
          </p:cNvCxnSpPr>
          <p:nvPr/>
        </p:nvCxnSpPr>
        <p:spPr>
          <a:xfrm rot="16175056">
            <a:off x="1887652" y="2329876"/>
            <a:ext cx="1404334" cy="0"/>
          </a:xfrm>
          <a:prstGeom prst="line">
            <a:avLst/>
          </a:prstGeom>
          <a:ln w="100076">
            <a:solidFill>
              <a:srgbClr val="F4B760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7"/>
          <p:cNvGrpSpPr/>
          <p:nvPr/>
        </p:nvGrpSpPr>
        <p:grpSpPr>
          <a:xfrm rot="21600000">
            <a:off x="2466901" y="3047157"/>
            <a:ext cx="266700" cy="190500"/>
            <a:chOff x="2466901" y="3047157"/>
            <a:chExt cx="266700" cy="190500"/>
          </a:xfrm>
        </p:grpSpPr>
        <p:sp>
          <p:nvSpPr>
            <p:cNvPr id="16" name="Freeform 16"/>
            <p:cNvSpPr/>
            <p:nvPr/>
          </p:nvSpPr>
          <p:spPr>
            <a:xfrm>
              <a:off x="2466901" y="3047157"/>
              <a:ext cx="266700" cy="190500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18" name="TextBox 18"/>
          <p:cNvSpPr txBox="1"/>
          <p:nvPr/>
        </p:nvSpPr>
        <p:spPr>
          <a:xfrm rot="19112101">
            <a:off x="1301422" y="2227704"/>
            <a:ext cx="1293622" cy="1333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050"/>
              </a:lnSpc>
            </a:pPr>
            <a:r>
              <a:rPr lang="en-US" sz="1050" b="0" i="0" spc="0">
                <a:solidFill>
                  <a:srgbClr val="000000">
                    <a:alpha val="100000"/>
                  </a:srgbClr>
                </a:solidFill>
                <a:latin typeface="Lato"/>
              </a:rPr>
              <a:t>Notify State Board</a:t>
            </a:r>
          </a:p>
        </p:txBody>
      </p:sp>
      <p:sp>
        <p:nvSpPr>
          <p:cNvPr id="19" name="TextBox 19"/>
          <p:cNvSpPr txBox="1"/>
          <p:nvPr/>
        </p:nvSpPr>
        <p:spPr>
          <a:xfrm rot="2853413">
            <a:off x="2552724" y="2270538"/>
            <a:ext cx="1370016" cy="1333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050"/>
              </a:lnSpc>
            </a:pPr>
            <a:r>
              <a:rPr lang="en-US" sz="1050" b="0" i="0" spc="0">
                <a:solidFill>
                  <a:srgbClr val="000000">
                    <a:alpha val="100000"/>
                  </a:srgbClr>
                </a:solidFill>
                <a:latin typeface="Lato"/>
              </a:rPr>
              <a:t>Submit Spending Plan</a:t>
            </a:r>
          </a:p>
        </p:txBody>
      </p:sp>
      <p:sp>
        <p:nvSpPr>
          <p:cNvPr id="20" name="TextBox 20"/>
          <p:cNvSpPr txBox="1"/>
          <p:nvPr/>
        </p:nvSpPr>
        <p:spPr>
          <a:xfrm rot="21600000">
            <a:off x="2757810" y="1355377"/>
            <a:ext cx="493195" cy="1714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Playfair Display"/>
              </a:rPr>
              <a:t>5%/7%</a:t>
            </a:r>
          </a:p>
        </p:txBody>
      </p:sp>
      <p:grpSp>
        <p:nvGrpSpPr>
          <p:cNvPr id="22" name="Group 22"/>
          <p:cNvGrpSpPr/>
          <p:nvPr/>
        </p:nvGrpSpPr>
        <p:grpSpPr>
          <a:xfrm rot="10800000">
            <a:off x="2471196" y="1411784"/>
            <a:ext cx="184720" cy="128438"/>
            <a:chOff x="2471196" y="1411784"/>
            <a:chExt cx="184720" cy="128438"/>
          </a:xfrm>
        </p:grpSpPr>
        <p:sp>
          <p:nvSpPr>
            <p:cNvPr id="21" name="Freeform 21"/>
            <p:cNvSpPr/>
            <p:nvPr/>
          </p:nvSpPr>
          <p:spPr>
            <a:xfrm>
              <a:off x="2471196" y="1411784"/>
              <a:ext cx="184720" cy="128438"/>
            </a:xfrm>
            <a:custGeom>
              <a:avLst/>
              <a:gdLst/>
              <a:ahLst/>
              <a:cxnLst/>
              <a:rect l="0" t="0" r="0" b="0"/>
              <a:pathLst>
                <a:path w="302895" h="210883">
                  <a:moveTo>
                    <a:pt x="151409" y="0"/>
                  </a:moveTo>
                  <a:lnTo>
                    <a:pt x="0" y="210883"/>
                  </a:lnTo>
                  <a:lnTo>
                    <a:pt x="302895" y="210883"/>
                  </a:lnTo>
                  <a:lnTo>
                    <a:pt x="151409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23" name="TextBox 23"/>
          <p:cNvSpPr txBox="1"/>
          <p:nvPr/>
        </p:nvSpPr>
        <p:spPr>
          <a:xfrm rot="21600000">
            <a:off x="5524500" y="1349375"/>
            <a:ext cx="4160100" cy="4857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4B760">
                    <a:alpha val="100000"/>
                  </a:srgbClr>
                </a:solidFill>
                <a:latin typeface="Muli"/>
              </a:rPr>
              <a:t>What does this calculation mean in actual circumstances - how do you explain to constituent groups such as Boards of Trustees?</a:t>
            </a:r>
          </a:p>
        </p:txBody>
      </p:sp>
      <p:grpSp>
        <p:nvGrpSpPr>
          <p:cNvPr id="25" name="Group 25"/>
          <p:cNvGrpSpPr/>
          <p:nvPr/>
        </p:nvGrpSpPr>
        <p:grpSpPr>
          <a:xfrm rot="21600000">
            <a:off x="4908109" y="3040856"/>
            <a:ext cx="4610982" cy="1830388"/>
            <a:chOff x="4908109" y="3040856"/>
            <a:chExt cx="4610982" cy="1830388"/>
          </a:xfrm>
        </p:grpSpPr>
        <p:sp>
          <p:nvSpPr>
            <p:cNvPr id="24" name="Freeform 24"/>
            <p:cNvSpPr/>
            <p:nvPr/>
          </p:nvSpPr>
          <p:spPr>
            <a:xfrm>
              <a:off x="4908109" y="3040856"/>
              <a:ext cx="4610982" cy="1830388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</p:spPr>
        </p:sp>
      </p:grpSp>
      <p:sp>
        <p:nvSpPr>
          <p:cNvPr id="26" name="TextBox 26"/>
          <p:cNvSpPr txBox="1"/>
          <p:nvPr/>
        </p:nvSpPr>
        <p:spPr>
          <a:xfrm rot="21600000">
            <a:off x="5480050" y="3960813"/>
            <a:ext cx="4160100" cy="6477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The 5% or 7% fund balance is dependent on FTE (15,000)</a:t>
            </a:r>
          </a:p>
          <a:p>
            <a:pPr algn="l">
              <a:lnSpc>
                <a:spcPts val="1275"/>
              </a:lnSpc>
            </a:pPr>
            <a:endParaRPr lang="en-US" sz="1275" b="0" i="0" spc="0">
              <a:solidFill>
                <a:srgbClr val="FFFFFF">
                  <a:alpha val="100000"/>
                </a:srgbClr>
              </a:solidFill>
              <a:latin typeface="Muli"/>
            </a:endParaRPr>
          </a:p>
          <a:p>
            <a:pPr algn="l">
              <a:lnSpc>
                <a:spcPts val="1275"/>
              </a:lnSpc>
            </a:pPr>
            <a:endParaRPr lang="en-US" sz="1275" b="0" i="0" spc="0">
              <a:solidFill>
                <a:srgbClr val="FFFFFF">
                  <a:alpha val="100000"/>
                </a:srgbClr>
              </a:solidFill>
              <a:latin typeface="Muli"/>
            </a:endParaRPr>
          </a:p>
        </p:txBody>
      </p:sp>
      <p:sp>
        <p:nvSpPr>
          <p:cNvPr id="27" name="TextBox 27"/>
          <p:cNvSpPr txBox="1"/>
          <p:nvPr/>
        </p:nvSpPr>
        <p:spPr>
          <a:xfrm rot="21600000">
            <a:off x="5454650" y="4378325"/>
            <a:ext cx="4160100" cy="6477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If FTE changes this impacts the fund balance carry forward</a:t>
            </a:r>
          </a:p>
          <a:p>
            <a:pPr algn="l">
              <a:lnSpc>
                <a:spcPts val="1275"/>
              </a:lnSpc>
            </a:pPr>
            <a:endParaRPr lang="en-US" sz="1275" b="0" i="0" spc="0">
              <a:solidFill>
                <a:srgbClr val="FFFFFF">
                  <a:alpha val="100000"/>
                </a:srgbClr>
              </a:solidFill>
              <a:latin typeface="Muli"/>
            </a:endParaRPr>
          </a:p>
          <a:p>
            <a:pPr algn="l">
              <a:lnSpc>
                <a:spcPts val="1275"/>
              </a:lnSpc>
            </a:pPr>
            <a:endParaRPr lang="en-US" sz="1275" b="0" i="0" spc="0">
              <a:solidFill>
                <a:srgbClr val="FFFFFF">
                  <a:alpha val="100000"/>
                </a:srgbClr>
              </a:solidFill>
              <a:latin typeface="Muli"/>
            </a:endParaRPr>
          </a:p>
        </p:txBody>
      </p:sp>
      <p:grpSp>
        <p:nvGrpSpPr>
          <p:cNvPr id="29" name="Group 29"/>
          <p:cNvGrpSpPr/>
          <p:nvPr/>
        </p:nvGrpSpPr>
        <p:grpSpPr>
          <a:xfrm rot="21600000">
            <a:off x="5006975" y="3140075"/>
            <a:ext cx="346075" cy="276225"/>
            <a:chOff x="5006975" y="3140075"/>
            <a:chExt cx="346075" cy="276225"/>
          </a:xfrm>
        </p:grpSpPr>
        <p:sp>
          <p:nvSpPr>
            <p:cNvPr id="28" name="Freeform 28"/>
            <p:cNvSpPr/>
            <p:nvPr/>
          </p:nvSpPr>
          <p:spPr>
            <a:xfrm>
              <a:off x="5006975" y="3140075"/>
              <a:ext cx="346075" cy="276225"/>
            </a:xfrm>
            <a:custGeom>
              <a:avLst/>
              <a:gdLst/>
              <a:ahLst/>
              <a:cxnLst/>
              <a:rect l="0" t="0" r="0" b="0"/>
              <a:pathLst>
                <a:path w="304009" h="304800">
                  <a:moveTo>
                    <a:pt x="278521" y="115443"/>
                  </a:moveTo>
                  <a:lnTo>
                    <a:pt x="241011" y="115443"/>
                  </a:lnTo>
                  <a:lnTo>
                    <a:pt x="276568" y="79781"/>
                  </a:lnTo>
                  <a:cubicBezTo>
                    <a:pt x="286502" y="69837"/>
                    <a:pt x="286379" y="53550"/>
                    <a:pt x="276368" y="43510"/>
                  </a:cubicBezTo>
                  <a:lnTo>
                    <a:pt x="260642" y="27718"/>
                  </a:lnTo>
                  <a:cubicBezTo>
                    <a:pt x="250860" y="17955"/>
                    <a:pt x="234001" y="17888"/>
                    <a:pt x="224380" y="27518"/>
                  </a:cubicBezTo>
                  <a:lnTo>
                    <a:pt x="188890" y="63084"/>
                  </a:lnTo>
                  <a:lnTo>
                    <a:pt x="188890" y="25527"/>
                  </a:lnTo>
                  <a:cubicBezTo>
                    <a:pt x="188890" y="11468"/>
                    <a:pt x="177336" y="0"/>
                    <a:pt x="163125" y="0"/>
                  </a:cubicBezTo>
                  <a:lnTo>
                    <a:pt x="140856" y="0"/>
                  </a:lnTo>
                  <a:cubicBezTo>
                    <a:pt x="126644" y="0"/>
                    <a:pt x="115100" y="11459"/>
                    <a:pt x="115100" y="25527"/>
                  </a:cubicBezTo>
                  <a:lnTo>
                    <a:pt x="115100" y="63056"/>
                  </a:lnTo>
                  <a:lnTo>
                    <a:pt x="79667" y="27508"/>
                  </a:lnTo>
                  <a:cubicBezTo>
                    <a:pt x="70028" y="17840"/>
                    <a:pt x="53102" y="17926"/>
                    <a:pt x="43358" y="27708"/>
                  </a:cubicBezTo>
                  <a:lnTo>
                    <a:pt x="27632" y="43491"/>
                  </a:lnTo>
                  <a:cubicBezTo>
                    <a:pt x="17602" y="53540"/>
                    <a:pt x="17497" y="69818"/>
                    <a:pt x="27422" y="79762"/>
                  </a:cubicBezTo>
                  <a:lnTo>
                    <a:pt x="62970" y="115424"/>
                  </a:lnTo>
                  <a:lnTo>
                    <a:pt x="25498" y="115424"/>
                  </a:lnTo>
                  <a:cubicBezTo>
                    <a:pt x="11449" y="115424"/>
                    <a:pt x="0" y="127006"/>
                    <a:pt x="0" y="141227"/>
                  </a:cubicBezTo>
                  <a:lnTo>
                    <a:pt x="0" y="163563"/>
                  </a:lnTo>
                  <a:cubicBezTo>
                    <a:pt x="0" y="170412"/>
                    <a:pt x="2619" y="176851"/>
                    <a:pt x="7353" y="181699"/>
                  </a:cubicBezTo>
                  <a:cubicBezTo>
                    <a:pt x="12182" y="186652"/>
                    <a:pt x="18640" y="189386"/>
                    <a:pt x="25498" y="189386"/>
                  </a:cubicBezTo>
                  <a:lnTo>
                    <a:pt x="62960" y="189386"/>
                  </a:lnTo>
                  <a:lnTo>
                    <a:pt x="27403" y="225047"/>
                  </a:lnTo>
                  <a:cubicBezTo>
                    <a:pt x="17488" y="234963"/>
                    <a:pt x="17593" y="251260"/>
                    <a:pt x="27632" y="261328"/>
                  </a:cubicBezTo>
                  <a:lnTo>
                    <a:pt x="43358" y="277120"/>
                  </a:lnTo>
                  <a:cubicBezTo>
                    <a:pt x="53121" y="286903"/>
                    <a:pt x="70047" y="286979"/>
                    <a:pt x="79639" y="277320"/>
                  </a:cubicBezTo>
                  <a:lnTo>
                    <a:pt x="115110" y="241773"/>
                  </a:lnTo>
                  <a:lnTo>
                    <a:pt x="115110" y="279292"/>
                  </a:lnTo>
                  <a:cubicBezTo>
                    <a:pt x="115110" y="293341"/>
                    <a:pt x="126654" y="304800"/>
                    <a:pt x="140865" y="304800"/>
                  </a:cubicBezTo>
                  <a:lnTo>
                    <a:pt x="163144" y="304800"/>
                  </a:lnTo>
                  <a:cubicBezTo>
                    <a:pt x="177356" y="304800"/>
                    <a:pt x="188909" y="293360"/>
                    <a:pt x="188909" y="279292"/>
                  </a:cubicBezTo>
                  <a:lnTo>
                    <a:pt x="188909" y="241735"/>
                  </a:lnTo>
                  <a:lnTo>
                    <a:pt x="224390" y="277301"/>
                  </a:lnTo>
                  <a:cubicBezTo>
                    <a:pt x="234010" y="286998"/>
                    <a:pt x="250917" y="286903"/>
                    <a:pt x="260633" y="277101"/>
                  </a:cubicBezTo>
                  <a:lnTo>
                    <a:pt x="276387" y="261328"/>
                  </a:lnTo>
                  <a:cubicBezTo>
                    <a:pt x="286417" y="251260"/>
                    <a:pt x="286502" y="235001"/>
                    <a:pt x="276587" y="225047"/>
                  </a:cubicBezTo>
                  <a:lnTo>
                    <a:pt x="241040" y="189386"/>
                  </a:lnTo>
                  <a:lnTo>
                    <a:pt x="278540" y="189386"/>
                  </a:lnTo>
                  <a:cubicBezTo>
                    <a:pt x="292570" y="189386"/>
                    <a:pt x="304009" y="177832"/>
                    <a:pt x="304009" y="163582"/>
                  </a:cubicBezTo>
                  <a:lnTo>
                    <a:pt x="304009" y="141256"/>
                  </a:lnTo>
                  <a:cubicBezTo>
                    <a:pt x="303990" y="126997"/>
                    <a:pt x="292570" y="115443"/>
                    <a:pt x="278521" y="115443"/>
                  </a:cubicBezTo>
                  <a:close/>
                  <a:moveTo>
                    <a:pt x="283045" y="156915"/>
                  </a:moveTo>
                  <a:cubicBezTo>
                    <a:pt x="283045" y="162658"/>
                    <a:pt x="278454" y="167326"/>
                    <a:pt x="272777" y="167326"/>
                  </a:cubicBezTo>
                  <a:lnTo>
                    <a:pt x="187947" y="167326"/>
                  </a:lnTo>
                  <a:lnTo>
                    <a:pt x="253203" y="232610"/>
                  </a:lnTo>
                  <a:cubicBezTo>
                    <a:pt x="257204" y="236591"/>
                    <a:pt x="257165" y="243173"/>
                    <a:pt x="253079" y="247231"/>
                  </a:cubicBezTo>
                  <a:lnTo>
                    <a:pt x="246764" y="253613"/>
                  </a:lnTo>
                  <a:cubicBezTo>
                    <a:pt x="242840" y="257556"/>
                    <a:pt x="235982" y="257594"/>
                    <a:pt x="232124" y="253708"/>
                  </a:cubicBezTo>
                  <a:lnTo>
                    <a:pt x="166907" y="188443"/>
                  </a:lnTo>
                  <a:lnTo>
                    <a:pt x="166907" y="273815"/>
                  </a:lnTo>
                  <a:cubicBezTo>
                    <a:pt x="166907" y="279473"/>
                    <a:pt x="162268" y="284121"/>
                    <a:pt x="156515" y="284121"/>
                  </a:cubicBezTo>
                  <a:lnTo>
                    <a:pt x="147523" y="284121"/>
                  </a:lnTo>
                  <a:cubicBezTo>
                    <a:pt x="141837" y="284121"/>
                    <a:pt x="137170" y="279511"/>
                    <a:pt x="137170" y="273815"/>
                  </a:cubicBezTo>
                  <a:lnTo>
                    <a:pt x="137170" y="188462"/>
                  </a:lnTo>
                  <a:lnTo>
                    <a:pt x="71961" y="253708"/>
                  </a:lnTo>
                  <a:cubicBezTo>
                    <a:pt x="68056" y="257613"/>
                    <a:pt x="61227" y="257594"/>
                    <a:pt x="57331" y="253613"/>
                  </a:cubicBezTo>
                  <a:lnTo>
                    <a:pt x="50987" y="247231"/>
                  </a:lnTo>
                  <a:cubicBezTo>
                    <a:pt x="46949" y="243192"/>
                    <a:pt x="46892" y="236591"/>
                    <a:pt x="50873" y="232610"/>
                  </a:cubicBezTo>
                  <a:lnTo>
                    <a:pt x="116119" y="167326"/>
                  </a:lnTo>
                  <a:lnTo>
                    <a:pt x="32175" y="167326"/>
                  </a:lnTo>
                  <a:cubicBezTo>
                    <a:pt x="29385" y="167326"/>
                    <a:pt x="26813" y="166230"/>
                    <a:pt x="24870" y="164259"/>
                  </a:cubicBezTo>
                  <a:cubicBezTo>
                    <a:pt x="22993" y="162287"/>
                    <a:pt x="21917" y="159687"/>
                    <a:pt x="21917" y="156915"/>
                  </a:cubicBezTo>
                  <a:lnTo>
                    <a:pt x="21917" y="147904"/>
                  </a:lnTo>
                  <a:cubicBezTo>
                    <a:pt x="21917" y="142170"/>
                    <a:pt x="26508" y="137503"/>
                    <a:pt x="32214" y="137503"/>
                  </a:cubicBezTo>
                  <a:lnTo>
                    <a:pt x="116148" y="137503"/>
                  </a:lnTo>
                  <a:lnTo>
                    <a:pt x="50902" y="72219"/>
                  </a:lnTo>
                  <a:cubicBezTo>
                    <a:pt x="46901" y="68218"/>
                    <a:pt x="46939" y="61636"/>
                    <a:pt x="50978" y="57579"/>
                  </a:cubicBezTo>
                  <a:lnTo>
                    <a:pt x="57341" y="51206"/>
                  </a:lnTo>
                  <a:cubicBezTo>
                    <a:pt x="61284" y="47263"/>
                    <a:pt x="68094" y="47234"/>
                    <a:pt x="71971" y="51111"/>
                  </a:cubicBezTo>
                  <a:lnTo>
                    <a:pt x="137179" y="116357"/>
                  </a:lnTo>
                  <a:lnTo>
                    <a:pt x="137179" y="31661"/>
                  </a:lnTo>
                  <a:cubicBezTo>
                    <a:pt x="137179" y="25984"/>
                    <a:pt x="141846" y="21355"/>
                    <a:pt x="147561" y="21355"/>
                  </a:cubicBezTo>
                  <a:lnTo>
                    <a:pt x="156553" y="21355"/>
                  </a:lnTo>
                  <a:cubicBezTo>
                    <a:pt x="162268" y="21355"/>
                    <a:pt x="166916" y="25965"/>
                    <a:pt x="166916" y="31661"/>
                  </a:cubicBezTo>
                  <a:lnTo>
                    <a:pt x="166916" y="116357"/>
                  </a:lnTo>
                  <a:lnTo>
                    <a:pt x="232124" y="51111"/>
                  </a:lnTo>
                  <a:cubicBezTo>
                    <a:pt x="236030" y="47215"/>
                    <a:pt x="242840" y="47263"/>
                    <a:pt x="246764" y="51187"/>
                  </a:cubicBezTo>
                  <a:lnTo>
                    <a:pt x="253108" y="57579"/>
                  </a:lnTo>
                  <a:cubicBezTo>
                    <a:pt x="257146" y="61636"/>
                    <a:pt x="257204" y="68218"/>
                    <a:pt x="253222" y="72219"/>
                  </a:cubicBezTo>
                  <a:lnTo>
                    <a:pt x="187957" y="137503"/>
                  </a:lnTo>
                  <a:lnTo>
                    <a:pt x="272786" y="137503"/>
                  </a:lnTo>
                  <a:cubicBezTo>
                    <a:pt x="278444" y="137503"/>
                    <a:pt x="283064" y="142170"/>
                    <a:pt x="283064" y="147904"/>
                  </a:cubicBezTo>
                  <a:lnTo>
                    <a:pt x="283045" y="156915"/>
                  </a:lnTo>
                  <a:lnTo>
                    <a:pt x="283045" y="156915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30" name="TextBox 30"/>
          <p:cNvSpPr txBox="1"/>
          <p:nvPr/>
        </p:nvSpPr>
        <p:spPr>
          <a:xfrm rot="21600000">
            <a:off x="5521325" y="3140075"/>
            <a:ext cx="4102950" cy="4857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4B760">
                    <a:alpha val="100000"/>
                  </a:srgbClr>
                </a:solidFill>
                <a:latin typeface="Muli"/>
              </a:rPr>
              <a:t>FTE IS NOT AN ADEQUATE PREDICTOR OF THE APPROPRIATE AMOUNT OF FUND BALANCE THAT SHOULD BE MAINTAINED</a:t>
            </a:r>
          </a:p>
        </p:txBody>
      </p:sp>
      <p:sp>
        <p:nvSpPr>
          <p:cNvPr id="31" name="TextBox 31"/>
          <p:cNvSpPr txBox="1"/>
          <p:nvPr/>
        </p:nvSpPr>
        <p:spPr>
          <a:xfrm rot="21600000">
            <a:off x="663559" y="1520825"/>
            <a:ext cx="762882" cy="2857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125"/>
              </a:lnSpc>
            </a:pPr>
            <a:r>
              <a:rPr lang="en-US" sz="1125" b="0" i="0" spc="0">
                <a:solidFill>
                  <a:srgbClr val="FFFFFF">
                    <a:alpha val="100000"/>
                  </a:srgbClr>
                </a:solidFill>
                <a:latin typeface="Gentium Book Basic"/>
              </a:rPr>
              <a:t>F.S. 1011.84 (e)</a:t>
            </a:r>
          </a:p>
        </p:txBody>
      </p:sp>
      <p:sp>
        <p:nvSpPr>
          <p:cNvPr id="32" name="TextBox 32"/>
          <p:cNvSpPr txBox="1"/>
          <p:nvPr/>
        </p:nvSpPr>
        <p:spPr>
          <a:xfrm rot="21600000">
            <a:off x="3659171" y="1520825"/>
            <a:ext cx="762882" cy="2857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125"/>
              </a:lnSpc>
            </a:pPr>
            <a:r>
              <a:rPr lang="en-US" sz="1125" b="0" i="0" spc="0">
                <a:solidFill>
                  <a:srgbClr val="FFFFFF">
                    <a:alpha val="100000"/>
                  </a:srgbClr>
                </a:solidFill>
                <a:latin typeface="Gentium Book Basic"/>
              </a:rPr>
              <a:t>F.S. 1013.841</a:t>
            </a:r>
          </a:p>
        </p:txBody>
      </p:sp>
      <p:sp>
        <p:nvSpPr>
          <p:cNvPr id="33" name="TextBox 33"/>
          <p:cNvSpPr txBox="1"/>
          <p:nvPr/>
        </p:nvSpPr>
        <p:spPr>
          <a:xfrm rot="21600000">
            <a:off x="806450" y="3541713"/>
            <a:ext cx="3677500" cy="4857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4B760">
                    <a:alpha val="100000"/>
                  </a:srgbClr>
                </a:solidFill>
                <a:latin typeface="Muli"/>
              </a:rPr>
              <a:t>The minimum and maximum unrestricted fund balance is the same percentage and provides for no range of flexibility</a:t>
            </a:r>
          </a:p>
        </p:txBody>
      </p:sp>
      <p:grpSp>
        <p:nvGrpSpPr>
          <p:cNvPr id="35" name="Group 35"/>
          <p:cNvGrpSpPr/>
          <p:nvPr/>
        </p:nvGrpSpPr>
        <p:grpSpPr>
          <a:xfrm rot="21600000">
            <a:off x="5008562" y="1392238"/>
            <a:ext cx="346075" cy="276225"/>
            <a:chOff x="5008562" y="1392238"/>
            <a:chExt cx="346075" cy="276225"/>
          </a:xfrm>
        </p:grpSpPr>
        <p:sp>
          <p:nvSpPr>
            <p:cNvPr id="34" name="Freeform 34"/>
            <p:cNvSpPr/>
            <p:nvPr/>
          </p:nvSpPr>
          <p:spPr>
            <a:xfrm>
              <a:off x="5008562" y="1392238"/>
              <a:ext cx="346075" cy="276225"/>
            </a:xfrm>
            <a:custGeom>
              <a:avLst/>
              <a:gdLst/>
              <a:ahLst/>
              <a:cxnLst/>
              <a:rect l="0" t="0" r="0" b="0"/>
              <a:pathLst>
                <a:path w="304009" h="304800">
                  <a:moveTo>
                    <a:pt x="278521" y="115443"/>
                  </a:moveTo>
                  <a:lnTo>
                    <a:pt x="241011" y="115443"/>
                  </a:lnTo>
                  <a:lnTo>
                    <a:pt x="276568" y="79781"/>
                  </a:lnTo>
                  <a:cubicBezTo>
                    <a:pt x="286502" y="69837"/>
                    <a:pt x="286379" y="53550"/>
                    <a:pt x="276368" y="43510"/>
                  </a:cubicBezTo>
                  <a:lnTo>
                    <a:pt x="260642" y="27718"/>
                  </a:lnTo>
                  <a:cubicBezTo>
                    <a:pt x="250860" y="17955"/>
                    <a:pt x="234001" y="17888"/>
                    <a:pt x="224380" y="27518"/>
                  </a:cubicBezTo>
                  <a:lnTo>
                    <a:pt x="188890" y="63084"/>
                  </a:lnTo>
                  <a:lnTo>
                    <a:pt x="188890" y="25527"/>
                  </a:lnTo>
                  <a:cubicBezTo>
                    <a:pt x="188890" y="11468"/>
                    <a:pt x="177336" y="0"/>
                    <a:pt x="163125" y="0"/>
                  </a:cubicBezTo>
                  <a:lnTo>
                    <a:pt x="140856" y="0"/>
                  </a:lnTo>
                  <a:cubicBezTo>
                    <a:pt x="126644" y="0"/>
                    <a:pt x="115100" y="11459"/>
                    <a:pt x="115100" y="25527"/>
                  </a:cubicBezTo>
                  <a:lnTo>
                    <a:pt x="115100" y="63056"/>
                  </a:lnTo>
                  <a:lnTo>
                    <a:pt x="79667" y="27508"/>
                  </a:lnTo>
                  <a:cubicBezTo>
                    <a:pt x="70028" y="17840"/>
                    <a:pt x="53102" y="17926"/>
                    <a:pt x="43358" y="27708"/>
                  </a:cubicBezTo>
                  <a:lnTo>
                    <a:pt x="27632" y="43491"/>
                  </a:lnTo>
                  <a:cubicBezTo>
                    <a:pt x="17602" y="53540"/>
                    <a:pt x="17497" y="69818"/>
                    <a:pt x="27422" y="79762"/>
                  </a:cubicBezTo>
                  <a:lnTo>
                    <a:pt x="62970" y="115424"/>
                  </a:lnTo>
                  <a:lnTo>
                    <a:pt x="25498" y="115424"/>
                  </a:lnTo>
                  <a:cubicBezTo>
                    <a:pt x="11449" y="115424"/>
                    <a:pt x="0" y="127006"/>
                    <a:pt x="0" y="141227"/>
                  </a:cubicBezTo>
                  <a:lnTo>
                    <a:pt x="0" y="163563"/>
                  </a:lnTo>
                  <a:cubicBezTo>
                    <a:pt x="0" y="170412"/>
                    <a:pt x="2619" y="176851"/>
                    <a:pt x="7353" y="181699"/>
                  </a:cubicBezTo>
                  <a:cubicBezTo>
                    <a:pt x="12182" y="186652"/>
                    <a:pt x="18640" y="189386"/>
                    <a:pt x="25498" y="189386"/>
                  </a:cubicBezTo>
                  <a:lnTo>
                    <a:pt x="62960" y="189386"/>
                  </a:lnTo>
                  <a:lnTo>
                    <a:pt x="27403" y="225047"/>
                  </a:lnTo>
                  <a:cubicBezTo>
                    <a:pt x="17488" y="234963"/>
                    <a:pt x="17593" y="251260"/>
                    <a:pt x="27632" y="261328"/>
                  </a:cubicBezTo>
                  <a:lnTo>
                    <a:pt x="43358" y="277120"/>
                  </a:lnTo>
                  <a:cubicBezTo>
                    <a:pt x="53121" y="286903"/>
                    <a:pt x="70047" y="286979"/>
                    <a:pt x="79639" y="277320"/>
                  </a:cubicBezTo>
                  <a:lnTo>
                    <a:pt x="115110" y="241773"/>
                  </a:lnTo>
                  <a:lnTo>
                    <a:pt x="115110" y="279292"/>
                  </a:lnTo>
                  <a:cubicBezTo>
                    <a:pt x="115110" y="293341"/>
                    <a:pt x="126654" y="304800"/>
                    <a:pt x="140865" y="304800"/>
                  </a:cubicBezTo>
                  <a:lnTo>
                    <a:pt x="163144" y="304800"/>
                  </a:lnTo>
                  <a:cubicBezTo>
                    <a:pt x="177356" y="304800"/>
                    <a:pt x="188909" y="293360"/>
                    <a:pt x="188909" y="279292"/>
                  </a:cubicBezTo>
                  <a:lnTo>
                    <a:pt x="188909" y="241735"/>
                  </a:lnTo>
                  <a:lnTo>
                    <a:pt x="224390" y="277301"/>
                  </a:lnTo>
                  <a:cubicBezTo>
                    <a:pt x="234010" y="286998"/>
                    <a:pt x="250917" y="286903"/>
                    <a:pt x="260633" y="277101"/>
                  </a:cubicBezTo>
                  <a:lnTo>
                    <a:pt x="276387" y="261328"/>
                  </a:lnTo>
                  <a:cubicBezTo>
                    <a:pt x="286417" y="251260"/>
                    <a:pt x="286502" y="235001"/>
                    <a:pt x="276587" y="225047"/>
                  </a:cubicBezTo>
                  <a:lnTo>
                    <a:pt x="241040" y="189386"/>
                  </a:lnTo>
                  <a:lnTo>
                    <a:pt x="278540" y="189386"/>
                  </a:lnTo>
                  <a:cubicBezTo>
                    <a:pt x="292570" y="189386"/>
                    <a:pt x="304009" y="177832"/>
                    <a:pt x="304009" y="163582"/>
                  </a:cubicBezTo>
                  <a:lnTo>
                    <a:pt x="304009" y="141256"/>
                  </a:lnTo>
                  <a:cubicBezTo>
                    <a:pt x="303990" y="126997"/>
                    <a:pt x="292570" y="115443"/>
                    <a:pt x="278521" y="115443"/>
                  </a:cubicBezTo>
                  <a:close/>
                  <a:moveTo>
                    <a:pt x="283045" y="156915"/>
                  </a:moveTo>
                  <a:cubicBezTo>
                    <a:pt x="283045" y="162658"/>
                    <a:pt x="278454" y="167326"/>
                    <a:pt x="272777" y="167326"/>
                  </a:cubicBezTo>
                  <a:lnTo>
                    <a:pt x="187947" y="167326"/>
                  </a:lnTo>
                  <a:lnTo>
                    <a:pt x="253203" y="232610"/>
                  </a:lnTo>
                  <a:cubicBezTo>
                    <a:pt x="257204" y="236591"/>
                    <a:pt x="257165" y="243173"/>
                    <a:pt x="253079" y="247231"/>
                  </a:cubicBezTo>
                  <a:lnTo>
                    <a:pt x="246764" y="253613"/>
                  </a:lnTo>
                  <a:cubicBezTo>
                    <a:pt x="242840" y="257556"/>
                    <a:pt x="235982" y="257594"/>
                    <a:pt x="232124" y="253708"/>
                  </a:cubicBezTo>
                  <a:lnTo>
                    <a:pt x="166907" y="188443"/>
                  </a:lnTo>
                  <a:lnTo>
                    <a:pt x="166907" y="273815"/>
                  </a:lnTo>
                  <a:cubicBezTo>
                    <a:pt x="166907" y="279473"/>
                    <a:pt x="162268" y="284121"/>
                    <a:pt x="156515" y="284121"/>
                  </a:cubicBezTo>
                  <a:lnTo>
                    <a:pt x="147523" y="284121"/>
                  </a:lnTo>
                  <a:cubicBezTo>
                    <a:pt x="141837" y="284121"/>
                    <a:pt x="137170" y="279511"/>
                    <a:pt x="137170" y="273815"/>
                  </a:cubicBezTo>
                  <a:lnTo>
                    <a:pt x="137170" y="188462"/>
                  </a:lnTo>
                  <a:lnTo>
                    <a:pt x="71961" y="253708"/>
                  </a:lnTo>
                  <a:cubicBezTo>
                    <a:pt x="68056" y="257613"/>
                    <a:pt x="61227" y="257594"/>
                    <a:pt x="57331" y="253613"/>
                  </a:cubicBezTo>
                  <a:lnTo>
                    <a:pt x="50987" y="247231"/>
                  </a:lnTo>
                  <a:cubicBezTo>
                    <a:pt x="46949" y="243192"/>
                    <a:pt x="46892" y="236591"/>
                    <a:pt x="50873" y="232610"/>
                  </a:cubicBezTo>
                  <a:lnTo>
                    <a:pt x="116119" y="167326"/>
                  </a:lnTo>
                  <a:lnTo>
                    <a:pt x="32175" y="167326"/>
                  </a:lnTo>
                  <a:cubicBezTo>
                    <a:pt x="29385" y="167326"/>
                    <a:pt x="26813" y="166230"/>
                    <a:pt x="24870" y="164259"/>
                  </a:cubicBezTo>
                  <a:cubicBezTo>
                    <a:pt x="22993" y="162287"/>
                    <a:pt x="21917" y="159687"/>
                    <a:pt x="21917" y="156915"/>
                  </a:cubicBezTo>
                  <a:lnTo>
                    <a:pt x="21917" y="147904"/>
                  </a:lnTo>
                  <a:cubicBezTo>
                    <a:pt x="21917" y="142170"/>
                    <a:pt x="26508" y="137503"/>
                    <a:pt x="32214" y="137503"/>
                  </a:cubicBezTo>
                  <a:lnTo>
                    <a:pt x="116148" y="137503"/>
                  </a:lnTo>
                  <a:lnTo>
                    <a:pt x="50902" y="72219"/>
                  </a:lnTo>
                  <a:cubicBezTo>
                    <a:pt x="46901" y="68218"/>
                    <a:pt x="46939" y="61636"/>
                    <a:pt x="50978" y="57579"/>
                  </a:cubicBezTo>
                  <a:lnTo>
                    <a:pt x="57341" y="51206"/>
                  </a:lnTo>
                  <a:cubicBezTo>
                    <a:pt x="61284" y="47263"/>
                    <a:pt x="68094" y="47234"/>
                    <a:pt x="71971" y="51111"/>
                  </a:cubicBezTo>
                  <a:lnTo>
                    <a:pt x="137179" y="116357"/>
                  </a:lnTo>
                  <a:lnTo>
                    <a:pt x="137179" y="31661"/>
                  </a:lnTo>
                  <a:cubicBezTo>
                    <a:pt x="137179" y="25984"/>
                    <a:pt x="141846" y="21355"/>
                    <a:pt x="147561" y="21355"/>
                  </a:cubicBezTo>
                  <a:lnTo>
                    <a:pt x="156553" y="21355"/>
                  </a:lnTo>
                  <a:cubicBezTo>
                    <a:pt x="162268" y="21355"/>
                    <a:pt x="166916" y="25965"/>
                    <a:pt x="166916" y="31661"/>
                  </a:cubicBezTo>
                  <a:lnTo>
                    <a:pt x="166916" y="116357"/>
                  </a:lnTo>
                  <a:lnTo>
                    <a:pt x="232124" y="51111"/>
                  </a:lnTo>
                  <a:cubicBezTo>
                    <a:pt x="236030" y="47215"/>
                    <a:pt x="242840" y="47263"/>
                    <a:pt x="246764" y="51187"/>
                  </a:cubicBezTo>
                  <a:lnTo>
                    <a:pt x="253108" y="57579"/>
                  </a:lnTo>
                  <a:cubicBezTo>
                    <a:pt x="257146" y="61636"/>
                    <a:pt x="257204" y="68218"/>
                    <a:pt x="253222" y="72219"/>
                  </a:cubicBezTo>
                  <a:lnTo>
                    <a:pt x="187957" y="137503"/>
                  </a:lnTo>
                  <a:lnTo>
                    <a:pt x="272786" y="137503"/>
                  </a:lnTo>
                  <a:cubicBezTo>
                    <a:pt x="278444" y="137503"/>
                    <a:pt x="283064" y="142170"/>
                    <a:pt x="283064" y="147904"/>
                  </a:cubicBezTo>
                  <a:lnTo>
                    <a:pt x="283045" y="156915"/>
                  </a:lnTo>
                  <a:lnTo>
                    <a:pt x="283045" y="156915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grpSp>
        <p:nvGrpSpPr>
          <p:cNvPr id="37" name="Group 37"/>
          <p:cNvGrpSpPr/>
          <p:nvPr/>
        </p:nvGrpSpPr>
        <p:grpSpPr>
          <a:xfrm rot="21600000">
            <a:off x="385762" y="3506788"/>
            <a:ext cx="346075" cy="276225"/>
            <a:chOff x="385762" y="3506788"/>
            <a:chExt cx="346075" cy="276225"/>
          </a:xfrm>
        </p:grpSpPr>
        <p:sp>
          <p:nvSpPr>
            <p:cNvPr id="36" name="Freeform 36"/>
            <p:cNvSpPr/>
            <p:nvPr/>
          </p:nvSpPr>
          <p:spPr>
            <a:xfrm>
              <a:off x="385762" y="3506788"/>
              <a:ext cx="346075" cy="276225"/>
            </a:xfrm>
            <a:custGeom>
              <a:avLst/>
              <a:gdLst/>
              <a:ahLst/>
              <a:cxnLst/>
              <a:rect l="0" t="0" r="0" b="0"/>
              <a:pathLst>
                <a:path w="304009" h="304800">
                  <a:moveTo>
                    <a:pt x="278521" y="115443"/>
                  </a:moveTo>
                  <a:lnTo>
                    <a:pt x="241011" y="115443"/>
                  </a:lnTo>
                  <a:lnTo>
                    <a:pt x="276568" y="79781"/>
                  </a:lnTo>
                  <a:cubicBezTo>
                    <a:pt x="286502" y="69837"/>
                    <a:pt x="286379" y="53550"/>
                    <a:pt x="276368" y="43510"/>
                  </a:cubicBezTo>
                  <a:lnTo>
                    <a:pt x="260642" y="27718"/>
                  </a:lnTo>
                  <a:cubicBezTo>
                    <a:pt x="250860" y="17955"/>
                    <a:pt x="234001" y="17888"/>
                    <a:pt x="224380" y="27518"/>
                  </a:cubicBezTo>
                  <a:lnTo>
                    <a:pt x="188890" y="63084"/>
                  </a:lnTo>
                  <a:lnTo>
                    <a:pt x="188890" y="25527"/>
                  </a:lnTo>
                  <a:cubicBezTo>
                    <a:pt x="188890" y="11468"/>
                    <a:pt x="177336" y="0"/>
                    <a:pt x="163125" y="0"/>
                  </a:cubicBezTo>
                  <a:lnTo>
                    <a:pt x="140856" y="0"/>
                  </a:lnTo>
                  <a:cubicBezTo>
                    <a:pt x="126644" y="0"/>
                    <a:pt x="115100" y="11459"/>
                    <a:pt x="115100" y="25527"/>
                  </a:cubicBezTo>
                  <a:lnTo>
                    <a:pt x="115100" y="63056"/>
                  </a:lnTo>
                  <a:lnTo>
                    <a:pt x="79667" y="27508"/>
                  </a:lnTo>
                  <a:cubicBezTo>
                    <a:pt x="70028" y="17840"/>
                    <a:pt x="53102" y="17926"/>
                    <a:pt x="43358" y="27708"/>
                  </a:cubicBezTo>
                  <a:lnTo>
                    <a:pt x="27632" y="43491"/>
                  </a:lnTo>
                  <a:cubicBezTo>
                    <a:pt x="17602" y="53540"/>
                    <a:pt x="17497" y="69818"/>
                    <a:pt x="27422" y="79762"/>
                  </a:cubicBezTo>
                  <a:lnTo>
                    <a:pt x="62970" y="115424"/>
                  </a:lnTo>
                  <a:lnTo>
                    <a:pt x="25498" y="115424"/>
                  </a:lnTo>
                  <a:cubicBezTo>
                    <a:pt x="11449" y="115424"/>
                    <a:pt x="0" y="127006"/>
                    <a:pt x="0" y="141227"/>
                  </a:cubicBezTo>
                  <a:lnTo>
                    <a:pt x="0" y="163563"/>
                  </a:lnTo>
                  <a:cubicBezTo>
                    <a:pt x="0" y="170412"/>
                    <a:pt x="2619" y="176851"/>
                    <a:pt x="7353" y="181699"/>
                  </a:cubicBezTo>
                  <a:cubicBezTo>
                    <a:pt x="12182" y="186652"/>
                    <a:pt x="18640" y="189386"/>
                    <a:pt x="25498" y="189386"/>
                  </a:cubicBezTo>
                  <a:lnTo>
                    <a:pt x="62960" y="189386"/>
                  </a:lnTo>
                  <a:lnTo>
                    <a:pt x="27403" y="225047"/>
                  </a:lnTo>
                  <a:cubicBezTo>
                    <a:pt x="17488" y="234963"/>
                    <a:pt x="17593" y="251260"/>
                    <a:pt x="27632" y="261328"/>
                  </a:cubicBezTo>
                  <a:lnTo>
                    <a:pt x="43358" y="277120"/>
                  </a:lnTo>
                  <a:cubicBezTo>
                    <a:pt x="53121" y="286903"/>
                    <a:pt x="70047" y="286979"/>
                    <a:pt x="79639" y="277320"/>
                  </a:cubicBezTo>
                  <a:lnTo>
                    <a:pt x="115110" y="241773"/>
                  </a:lnTo>
                  <a:lnTo>
                    <a:pt x="115110" y="279292"/>
                  </a:lnTo>
                  <a:cubicBezTo>
                    <a:pt x="115110" y="293341"/>
                    <a:pt x="126654" y="304800"/>
                    <a:pt x="140865" y="304800"/>
                  </a:cubicBezTo>
                  <a:lnTo>
                    <a:pt x="163144" y="304800"/>
                  </a:lnTo>
                  <a:cubicBezTo>
                    <a:pt x="177356" y="304800"/>
                    <a:pt x="188909" y="293360"/>
                    <a:pt x="188909" y="279292"/>
                  </a:cubicBezTo>
                  <a:lnTo>
                    <a:pt x="188909" y="241735"/>
                  </a:lnTo>
                  <a:lnTo>
                    <a:pt x="224390" y="277301"/>
                  </a:lnTo>
                  <a:cubicBezTo>
                    <a:pt x="234010" y="286998"/>
                    <a:pt x="250917" y="286903"/>
                    <a:pt x="260633" y="277101"/>
                  </a:cubicBezTo>
                  <a:lnTo>
                    <a:pt x="276387" y="261328"/>
                  </a:lnTo>
                  <a:cubicBezTo>
                    <a:pt x="286417" y="251260"/>
                    <a:pt x="286502" y="235001"/>
                    <a:pt x="276587" y="225047"/>
                  </a:cubicBezTo>
                  <a:lnTo>
                    <a:pt x="241040" y="189386"/>
                  </a:lnTo>
                  <a:lnTo>
                    <a:pt x="278540" y="189386"/>
                  </a:lnTo>
                  <a:cubicBezTo>
                    <a:pt x="292570" y="189386"/>
                    <a:pt x="304009" y="177832"/>
                    <a:pt x="304009" y="163582"/>
                  </a:cubicBezTo>
                  <a:lnTo>
                    <a:pt x="304009" y="141256"/>
                  </a:lnTo>
                  <a:cubicBezTo>
                    <a:pt x="303990" y="126997"/>
                    <a:pt x="292570" y="115443"/>
                    <a:pt x="278521" y="115443"/>
                  </a:cubicBezTo>
                  <a:close/>
                  <a:moveTo>
                    <a:pt x="283045" y="156915"/>
                  </a:moveTo>
                  <a:cubicBezTo>
                    <a:pt x="283045" y="162658"/>
                    <a:pt x="278454" y="167326"/>
                    <a:pt x="272777" y="167326"/>
                  </a:cubicBezTo>
                  <a:lnTo>
                    <a:pt x="187947" y="167326"/>
                  </a:lnTo>
                  <a:lnTo>
                    <a:pt x="253203" y="232610"/>
                  </a:lnTo>
                  <a:cubicBezTo>
                    <a:pt x="257204" y="236591"/>
                    <a:pt x="257165" y="243173"/>
                    <a:pt x="253079" y="247231"/>
                  </a:cubicBezTo>
                  <a:lnTo>
                    <a:pt x="246764" y="253613"/>
                  </a:lnTo>
                  <a:cubicBezTo>
                    <a:pt x="242840" y="257556"/>
                    <a:pt x="235982" y="257594"/>
                    <a:pt x="232124" y="253708"/>
                  </a:cubicBezTo>
                  <a:lnTo>
                    <a:pt x="166907" y="188443"/>
                  </a:lnTo>
                  <a:lnTo>
                    <a:pt x="166907" y="273815"/>
                  </a:lnTo>
                  <a:cubicBezTo>
                    <a:pt x="166907" y="279473"/>
                    <a:pt x="162268" y="284121"/>
                    <a:pt x="156515" y="284121"/>
                  </a:cubicBezTo>
                  <a:lnTo>
                    <a:pt x="147523" y="284121"/>
                  </a:lnTo>
                  <a:cubicBezTo>
                    <a:pt x="141837" y="284121"/>
                    <a:pt x="137170" y="279511"/>
                    <a:pt x="137170" y="273815"/>
                  </a:cubicBezTo>
                  <a:lnTo>
                    <a:pt x="137170" y="188462"/>
                  </a:lnTo>
                  <a:lnTo>
                    <a:pt x="71961" y="253708"/>
                  </a:lnTo>
                  <a:cubicBezTo>
                    <a:pt x="68056" y="257613"/>
                    <a:pt x="61227" y="257594"/>
                    <a:pt x="57331" y="253613"/>
                  </a:cubicBezTo>
                  <a:lnTo>
                    <a:pt x="50987" y="247231"/>
                  </a:lnTo>
                  <a:cubicBezTo>
                    <a:pt x="46949" y="243192"/>
                    <a:pt x="46892" y="236591"/>
                    <a:pt x="50873" y="232610"/>
                  </a:cubicBezTo>
                  <a:lnTo>
                    <a:pt x="116119" y="167326"/>
                  </a:lnTo>
                  <a:lnTo>
                    <a:pt x="32175" y="167326"/>
                  </a:lnTo>
                  <a:cubicBezTo>
                    <a:pt x="29385" y="167326"/>
                    <a:pt x="26813" y="166230"/>
                    <a:pt x="24870" y="164259"/>
                  </a:cubicBezTo>
                  <a:cubicBezTo>
                    <a:pt x="22993" y="162287"/>
                    <a:pt x="21917" y="159687"/>
                    <a:pt x="21917" y="156915"/>
                  </a:cubicBezTo>
                  <a:lnTo>
                    <a:pt x="21917" y="147904"/>
                  </a:lnTo>
                  <a:cubicBezTo>
                    <a:pt x="21917" y="142170"/>
                    <a:pt x="26508" y="137503"/>
                    <a:pt x="32214" y="137503"/>
                  </a:cubicBezTo>
                  <a:lnTo>
                    <a:pt x="116148" y="137503"/>
                  </a:lnTo>
                  <a:lnTo>
                    <a:pt x="50902" y="72219"/>
                  </a:lnTo>
                  <a:cubicBezTo>
                    <a:pt x="46901" y="68218"/>
                    <a:pt x="46939" y="61636"/>
                    <a:pt x="50978" y="57579"/>
                  </a:cubicBezTo>
                  <a:lnTo>
                    <a:pt x="57341" y="51206"/>
                  </a:lnTo>
                  <a:cubicBezTo>
                    <a:pt x="61284" y="47263"/>
                    <a:pt x="68094" y="47234"/>
                    <a:pt x="71971" y="51111"/>
                  </a:cubicBezTo>
                  <a:lnTo>
                    <a:pt x="137179" y="116357"/>
                  </a:lnTo>
                  <a:lnTo>
                    <a:pt x="137179" y="31661"/>
                  </a:lnTo>
                  <a:cubicBezTo>
                    <a:pt x="137179" y="25984"/>
                    <a:pt x="141846" y="21355"/>
                    <a:pt x="147561" y="21355"/>
                  </a:cubicBezTo>
                  <a:lnTo>
                    <a:pt x="156553" y="21355"/>
                  </a:lnTo>
                  <a:cubicBezTo>
                    <a:pt x="162268" y="21355"/>
                    <a:pt x="166916" y="25965"/>
                    <a:pt x="166916" y="31661"/>
                  </a:cubicBezTo>
                  <a:lnTo>
                    <a:pt x="166916" y="116357"/>
                  </a:lnTo>
                  <a:lnTo>
                    <a:pt x="232124" y="51111"/>
                  </a:lnTo>
                  <a:cubicBezTo>
                    <a:pt x="236030" y="47215"/>
                    <a:pt x="242840" y="47263"/>
                    <a:pt x="246764" y="51187"/>
                  </a:cubicBezTo>
                  <a:lnTo>
                    <a:pt x="253108" y="57579"/>
                  </a:lnTo>
                  <a:cubicBezTo>
                    <a:pt x="257146" y="61636"/>
                    <a:pt x="257204" y="68218"/>
                    <a:pt x="253222" y="72219"/>
                  </a:cubicBezTo>
                  <a:lnTo>
                    <a:pt x="187957" y="137503"/>
                  </a:lnTo>
                  <a:lnTo>
                    <a:pt x="272786" y="137503"/>
                  </a:lnTo>
                  <a:cubicBezTo>
                    <a:pt x="278444" y="137503"/>
                    <a:pt x="283064" y="142170"/>
                    <a:pt x="283064" y="147904"/>
                  </a:cubicBezTo>
                  <a:lnTo>
                    <a:pt x="283045" y="156915"/>
                  </a:lnTo>
                  <a:lnTo>
                    <a:pt x="283045" y="156915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D42">
                <a:alpha val="10000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18000000">
            <a:off x="6697572" y="-2997005"/>
            <a:ext cx="3810091" cy="3810091"/>
            <a:chOff x="6697572" y="-2997005"/>
            <a:chExt cx="3810091" cy="3810091"/>
          </a:xfrm>
        </p:grpSpPr>
        <p:sp>
          <p:nvSpPr>
            <p:cNvPr id="4" name="Freeform 4"/>
            <p:cNvSpPr/>
            <p:nvPr/>
          </p:nvSpPr>
          <p:spPr>
            <a:xfrm>
              <a:off x="6697572" y="-2997005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25000" r="-2500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21600000">
            <a:off x="9032007" y="12774"/>
            <a:ext cx="1428750" cy="1372939"/>
            <a:chOff x="9032007" y="12774"/>
            <a:chExt cx="1428750" cy="1372939"/>
          </a:xfrm>
        </p:grpSpPr>
        <p:sp>
          <p:nvSpPr>
            <p:cNvPr id="6" name="Freeform 6"/>
            <p:cNvSpPr/>
            <p:nvPr/>
          </p:nvSpPr>
          <p:spPr>
            <a:xfrm>
              <a:off x="9032007" y="12774"/>
              <a:ext cx="1428750" cy="1372939"/>
            </a:xfrm>
            <a:custGeom>
              <a:avLst/>
              <a:gdLst/>
              <a:ahLst/>
              <a:cxnLst/>
              <a:rect l="0" t="0" r="0" b="0"/>
              <a:pathLst>
                <a:path w="302895" h="290125">
                  <a:moveTo>
                    <a:pt x="269900" y="208011"/>
                  </a:moveTo>
                  <a:cubicBezTo>
                    <a:pt x="278197" y="214117"/>
                    <a:pt x="280035" y="225823"/>
                    <a:pt x="274015" y="234129"/>
                  </a:cubicBezTo>
                  <a:cubicBezTo>
                    <a:pt x="267910" y="242501"/>
                    <a:pt x="256280" y="244340"/>
                    <a:pt x="247907" y="238310"/>
                  </a:cubicBezTo>
                  <a:cubicBezTo>
                    <a:pt x="239535" y="232205"/>
                    <a:pt x="237687" y="220498"/>
                    <a:pt x="243783" y="212116"/>
                  </a:cubicBezTo>
                  <a:cubicBezTo>
                    <a:pt x="249803" y="203830"/>
                    <a:pt x="261518" y="201991"/>
                    <a:pt x="269900" y="208011"/>
                  </a:cubicBezTo>
                  <a:close/>
                  <a:moveTo>
                    <a:pt x="37395" y="145060"/>
                  </a:moveTo>
                  <a:cubicBezTo>
                    <a:pt x="37395" y="155357"/>
                    <a:pt x="29023" y="163720"/>
                    <a:pt x="18650" y="163720"/>
                  </a:cubicBezTo>
                  <a:cubicBezTo>
                    <a:pt x="8372" y="163729"/>
                    <a:pt x="0" y="155357"/>
                    <a:pt x="0" y="145060"/>
                  </a:cubicBezTo>
                  <a:cubicBezTo>
                    <a:pt x="0" y="134688"/>
                    <a:pt x="8372" y="126315"/>
                    <a:pt x="18659" y="126315"/>
                  </a:cubicBezTo>
                  <a:cubicBezTo>
                    <a:pt x="29023" y="126325"/>
                    <a:pt x="37395" y="134697"/>
                    <a:pt x="37395" y="145060"/>
                  </a:cubicBezTo>
                  <a:close/>
                  <a:moveTo>
                    <a:pt x="33071" y="82119"/>
                  </a:moveTo>
                  <a:cubicBezTo>
                    <a:pt x="24679" y="76004"/>
                    <a:pt x="22841" y="64298"/>
                    <a:pt x="28956" y="55992"/>
                  </a:cubicBezTo>
                  <a:cubicBezTo>
                    <a:pt x="34976" y="47620"/>
                    <a:pt x="46701" y="45781"/>
                    <a:pt x="55074" y="51801"/>
                  </a:cubicBezTo>
                  <a:cubicBezTo>
                    <a:pt x="63370" y="57907"/>
                    <a:pt x="65208" y="69613"/>
                    <a:pt x="59188" y="77919"/>
                  </a:cubicBezTo>
                  <a:cubicBezTo>
                    <a:pt x="53073" y="86301"/>
                    <a:pt x="41443" y="88139"/>
                    <a:pt x="33071" y="82119"/>
                  </a:cubicBezTo>
                  <a:close/>
                  <a:moveTo>
                    <a:pt x="55074" y="238320"/>
                  </a:moveTo>
                  <a:cubicBezTo>
                    <a:pt x="46701" y="244349"/>
                    <a:pt x="34985" y="242501"/>
                    <a:pt x="28956" y="234138"/>
                  </a:cubicBezTo>
                  <a:cubicBezTo>
                    <a:pt x="22841" y="225832"/>
                    <a:pt x="24689" y="214117"/>
                    <a:pt x="33080" y="208021"/>
                  </a:cubicBezTo>
                  <a:cubicBezTo>
                    <a:pt x="41453" y="201991"/>
                    <a:pt x="53083" y="203839"/>
                    <a:pt x="59188" y="212135"/>
                  </a:cubicBezTo>
                  <a:cubicBezTo>
                    <a:pt x="65208" y="220508"/>
                    <a:pt x="63370" y="232214"/>
                    <a:pt x="55074" y="238320"/>
                  </a:cubicBezTo>
                  <a:close/>
                  <a:moveTo>
                    <a:pt x="116167" y="36475"/>
                  </a:moveTo>
                  <a:cubicBezTo>
                    <a:pt x="106385" y="39666"/>
                    <a:pt x="95879" y="34275"/>
                    <a:pt x="92669" y="24483"/>
                  </a:cubicBezTo>
                  <a:cubicBezTo>
                    <a:pt x="89487" y="14616"/>
                    <a:pt x="94812" y="4109"/>
                    <a:pt x="104680" y="919"/>
                  </a:cubicBezTo>
                  <a:cubicBezTo>
                    <a:pt x="114462" y="-2272"/>
                    <a:pt x="125044" y="3119"/>
                    <a:pt x="128235" y="12920"/>
                  </a:cubicBezTo>
                  <a:cubicBezTo>
                    <a:pt x="131426" y="22712"/>
                    <a:pt x="126035" y="33285"/>
                    <a:pt x="116167" y="36475"/>
                  </a:cubicBezTo>
                  <a:close/>
                  <a:moveTo>
                    <a:pt x="104680" y="289202"/>
                  </a:moveTo>
                  <a:cubicBezTo>
                    <a:pt x="94812" y="286011"/>
                    <a:pt x="89487" y="275439"/>
                    <a:pt x="92669" y="265637"/>
                  </a:cubicBezTo>
                  <a:cubicBezTo>
                    <a:pt x="95879" y="255846"/>
                    <a:pt x="106375" y="250455"/>
                    <a:pt x="116243" y="253645"/>
                  </a:cubicBezTo>
                  <a:cubicBezTo>
                    <a:pt x="126035" y="256846"/>
                    <a:pt x="131435" y="267342"/>
                    <a:pt x="128235" y="277210"/>
                  </a:cubicBezTo>
                  <a:cubicBezTo>
                    <a:pt x="125044" y="287002"/>
                    <a:pt x="114462" y="292403"/>
                    <a:pt x="104680" y="289202"/>
                  </a:cubicBezTo>
                  <a:close/>
                  <a:moveTo>
                    <a:pt x="186709" y="36475"/>
                  </a:moveTo>
                  <a:cubicBezTo>
                    <a:pt x="176927" y="33285"/>
                    <a:pt x="171526" y="22712"/>
                    <a:pt x="174717" y="12920"/>
                  </a:cubicBezTo>
                  <a:cubicBezTo>
                    <a:pt x="177908" y="3128"/>
                    <a:pt x="188414" y="-2272"/>
                    <a:pt x="198282" y="919"/>
                  </a:cubicBezTo>
                  <a:cubicBezTo>
                    <a:pt x="208064" y="4109"/>
                    <a:pt x="213484" y="14616"/>
                    <a:pt x="210274" y="24483"/>
                  </a:cubicBezTo>
                  <a:cubicBezTo>
                    <a:pt x="207093" y="34275"/>
                    <a:pt x="196510" y="39676"/>
                    <a:pt x="186709" y="36475"/>
                  </a:cubicBezTo>
                  <a:close/>
                  <a:moveTo>
                    <a:pt x="198282" y="289202"/>
                  </a:moveTo>
                  <a:cubicBezTo>
                    <a:pt x="188414" y="292403"/>
                    <a:pt x="177908" y="287012"/>
                    <a:pt x="174717" y="277210"/>
                  </a:cubicBezTo>
                  <a:cubicBezTo>
                    <a:pt x="171526" y="267342"/>
                    <a:pt x="176917" y="256846"/>
                    <a:pt x="186709" y="253645"/>
                  </a:cubicBezTo>
                  <a:cubicBezTo>
                    <a:pt x="196510" y="250455"/>
                    <a:pt x="207093" y="255836"/>
                    <a:pt x="210274" y="265637"/>
                  </a:cubicBezTo>
                  <a:cubicBezTo>
                    <a:pt x="213484" y="275439"/>
                    <a:pt x="208064" y="286011"/>
                    <a:pt x="198282" y="289202"/>
                  </a:cubicBezTo>
                  <a:close/>
                  <a:moveTo>
                    <a:pt x="269900" y="82119"/>
                  </a:moveTo>
                  <a:cubicBezTo>
                    <a:pt x="261518" y="88149"/>
                    <a:pt x="249812" y="86301"/>
                    <a:pt x="243783" y="77928"/>
                  </a:cubicBezTo>
                  <a:cubicBezTo>
                    <a:pt x="237677" y="69622"/>
                    <a:pt x="239535" y="57916"/>
                    <a:pt x="247907" y="51811"/>
                  </a:cubicBezTo>
                  <a:cubicBezTo>
                    <a:pt x="256280" y="45781"/>
                    <a:pt x="267919" y="47629"/>
                    <a:pt x="274015" y="55992"/>
                  </a:cubicBezTo>
                  <a:cubicBezTo>
                    <a:pt x="280035" y="64298"/>
                    <a:pt x="278197" y="76004"/>
                    <a:pt x="269900" y="82119"/>
                  </a:cubicBezTo>
                  <a:close/>
                  <a:moveTo>
                    <a:pt x="284216" y="163729"/>
                  </a:moveTo>
                  <a:cubicBezTo>
                    <a:pt x="273939" y="163729"/>
                    <a:pt x="265567" y="155357"/>
                    <a:pt x="265567" y="145070"/>
                  </a:cubicBezTo>
                  <a:cubicBezTo>
                    <a:pt x="265567" y="134697"/>
                    <a:pt x="273939" y="126325"/>
                    <a:pt x="284216" y="126325"/>
                  </a:cubicBezTo>
                  <a:cubicBezTo>
                    <a:pt x="294523" y="126325"/>
                    <a:pt x="302895" y="134697"/>
                    <a:pt x="302895" y="145070"/>
                  </a:cubicBezTo>
                  <a:cubicBezTo>
                    <a:pt x="302895" y="155357"/>
                    <a:pt x="294523" y="163729"/>
                    <a:pt x="284216" y="163729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 rot="21600000">
            <a:off x="357981" y="188913"/>
            <a:ext cx="6111137" cy="409575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3240"/>
              </a:lnSpc>
            </a:pPr>
            <a:r>
              <a:rPr lang="en-US" sz="270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Guiding Principles</a:t>
            </a:r>
          </a:p>
        </p:txBody>
      </p:sp>
      <p:grpSp>
        <p:nvGrpSpPr>
          <p:cNvPr id="10" name="Group 10"/>
          <p:cNvGrpSpPr/>
          <p:nvPr/>
        </p:nvGrpSpPr>
        <p:grpSpPr>
          <a:xfrm rot="5343801">
            <a:off x="418681" y="1248569"/>
            <a:ext cx="381837" cy="271462"/>
            <a:chOff x="418681" y="1248569"/>
            <a:chExt cx="381837" cy="271462"/>
          </a:xfrm>
        </p:grpSpPr>
        <p:sp>
          <p:nvSpPr>
            <p:cNvPr id="9" name="Freeform 9"/>
            <p:cNvSpPr/>
            <p:nvPr/>
          </p:nvSpPr>
          <p:spPr>
            <a:xfrm>
              <a:off x="418681" y="1248569"/>
              <a:ext cx="381837" cy="271462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 rot="21600000">
            <a:off x="857250" y="1225550"/>
            <a:ext cx="4814150" cy="542925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1425"/>
              </a:lnSpc>
            </a:pPr>
            <a:r>
              <a:rPr lang="en-US" sz="142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Use a methodology that is generally accepted and recognized as a best practice</a:t>
            </a:r>
          </a:p>
          <a:p>
            <a:pPr algn="l">
              <a:lnSpc>
                <a:spcPts val="1425"/>
              </a:lnSpc>
            </a:pPr>
            <a:endParaRPr lang="en-US" sz="1425" b="0" i="0" spc="0">
              <a:solidFill>
                <a:srgbClr val="FFFFFF">
                  <a:alpha val="100000"/>
                </a:srgbClr>
              </a:solidFill>
              <a:latin typeface="Muli"/>
            </a:endParaRPr>
          </a:p>
        </p:txBody>
      </p:sp>
      <p:grpSp>
        <p:nvGrpSpPr>
          <p:cNvPr id="13" name="Group 13"/>
          <p:cNvGrpSpPr/>
          <p:nvPr/>
        </p:nvGrpSpPr>
        <p:grpSpPr>
          <a:xfrm rot="5343801">
            <a:off x="418681" y="1934369"/>
            <a:ext cx="381837" cy="271462"/>
            <a:chOff x="418681" y="1934369"/>
            <a:chExt cx="381837" cy="271462"/>
          </a:xfrm>
        </p:grpSpPr>
        <p:sp>
          <p:nvSpPr>
            <p:cNvPr id="12" name="Freeform 12"/>
            <p:cNvSpPr/>
            <p:nvPr/>
          </p:nvSpPr>
          <p:spPr>
            <a:xfrm>
              <a:off x="418681" y="1934369"/>
              <a:ext cx="381837" cy="271462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 rot="21600000">
            <a:off x="860425" y="1919288"/>
            <a:ext cx="4814150" cy="3619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1425"/>
              </a:lnSpc>
            </a:pPr>
            <a:r>
              <a:rPr lang="en-US" sz="142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Keep it simple</a:t>
            </a:r>
          </a:p>
          <a:p>
            <a:pPr algn="l">
              <a:lnSpc>
                <a:spcPts val="1425"/>
              </a:lnSpc>
            </a:pPr>
            <a:endParaRPr lang="en-US" sz="1425" b="0" i="0" spc="0">
              <a:solidFill>
                <a:srgbClr val="FFFFFF">
                  <a:alpha val="100000"/>
                </a:srgbClr>
              </a:solidFill>
              <a:latin typeface="Muli"/>
            </a:endParaRPr>
          </a:p>
        </p:txBody>
      </p:sp>
      <p:grpSp>
        <p:nvGrpSpPr>
          <p:cNvPr id="16" name="Group 16"/>
          <p:cNvGrpSpPr/>
          <p:nvPr/>
        </p:nvGrpSpPr>
        <p:grpSpPr>
          <a:xfrm rot="5343801">
            <a:off x="425031" y="2575719"/>
            <a:ext cx="381837" cy="271462"/>
            <a:chOff x="425031" y="2575719"/>
            <a:chExt cx="381837" cy="271462"/>
          </a:xfrm>
        </p:grpSpPr>
        <p:sp>
          <p:nvSpPr>
            <p:cNvPr id="15" name="Freeform 15"/>
            <p:cNvSpPr/>
            <p:nvPr/>
          </p:nvSpPr>
          <p:spPr>
            <a:xfrm>
              <a:off x="425031" y="2575719"/>
              <a:ext cx="381837" cy="271462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17" name="TextBox 17"/>
          <p:cNvSpPr txBox="1"/>
          <p:nvPr/>
        </p:nvSpPr>
        <p:spPr>
          <a:xfrm rot="21600000">
            <a:off x="860425" y="2593975"/>
            <a:ext cx="4814150" cy="542925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1425"/>
              </a:lnSpc>
            </a:pPr>
            <a:r>
              <a:rPr lang="en-US" sz="142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Understand need for accountability but need to balance that with flexibility</a:t>
            </a:r>
          </a:p>
          <a:p>
            <a:pPr algn="l">
              <a:lnSpc>
                <a:spcPts val="1425"/>
              </a:lnSpc>
            </a:pPr>
            <a:endParaRPr lang="en-US" sz="1425" b="0" i="0" spc="0">
              <a:solidFill>
                <a:srgbClr val="FFFFFF">
                  <a:alpha val="100000"/>
                </a:srgbClr>
              </a:solidFill>
              <a:latin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D42">
                <a:alpha val="10000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 rot="21600000">
            <a:off x="472207" y="353219"/>
            <a:ext cx="8936888" cy="409575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3240"/>
              </a:lnSpc>
            </a:pPr>
            <a:r>
              <a:rPr lang="en-US" sz="270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Benchmark</a:t>
            </a: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480938" y="1117550"/>
            <a:ext cx="4506207" cy="1058863"/>
            <a:chOff x="480938" y="1117550"/>
            <a:chExt cx="4506207" cy="1058863"/>
          </a:xfrm>
        </p:grpSpPr>
        <p:sp>
          <p:nvSpPr>
            <p:cNvPr id="5" name="Freeform 5"/>
            <p:cNvSpPr/>
            <p:nvPr/>
          </p:nvSpPr>
          <p:spPr>
            <a:xfrm>
              <a:off x="480938" y="1117550"/>
              <a:ext cx="4506207" cy="105886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 rot="21600000">
            <a:off x="477763" y="2651075"/>
            <a:ext cx="4509382" cy="1277938"/>
            <a:chOff x="477763" y="2651075"/>
            <a:chExt cx="4509382" cy="1277938"/>
          </a:xfrm>
        </p:grpSpPr>
        <p:sp>
          <p:nvSpPr>
            <p:cNvPr id="7" name="Freeform 7"/>
            <p:cNvSpPr/>
            <p:nvPr/>
          </p:nvSpPr>
          <p:spPr>
            <a:xfrm>
              <a:off x="477763" y="2651075"/>
              <a:ext cx="4509382" cy="1277938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5343801">
            <a:off x="425450" y="1372394"/>
            <a:ext cx="381837" cy="271462"/>
            <a:chOff x="425450" y="1372394"/>
            <a:chExt cx="381837" cy="271462"/>
          </a:xfrm>
        </p:grpSpPr>
        <p:sp>
          <p:nvSpPr>
            <p:cNvPr id="9" name="Freeform 9"/>
            <p:cNvSpPr/>
            <p:nvPr/>
          </p:nvSpPr>
          <p:spPr>
            <a:xfrm>
              <a:off x="425450" y="1372394"/>
              <a:ext cx="381837" cy="271462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 rot="21600000">
            <a:off x="8841507" y="469230"/>
            <a:ext cx="1428750" cy="1372939"/>
            <a:chOff x="8841507" y="469230"/>
            <a:chExt cx="1428750" cy="1372939"/>
          </a:xfrm>
        </p:grpSpPr>
        <p:sp>
          <p:nvSpPr>
            <p:cNvPr id="11" name="Freeform 11"/>
            <p:cNvSpPr/>
            <p:nvPr/>
          </p:nvSpPr>
          <p:spPr>
            <a:xfrm>
              <a:off x="8841507" y="469230"/>
              <a:ext cx="1428750" cy="1372939"/>
            </a:xfrm>
            <a:custGeom>
              <a:avLst/>
              <a:gdLst/>
              <a:ahLst/>
              <a:cxnLst/>
              <a:rect l="0" t="0" r="0" b="0"/>
              <a:pathLst>
                <a:path w="302895" h="290125">
                  <a:moveTo>
                    <a:pt x="269900" y="208011"/>
                  </a:moveTo>
                  <a:cubicBezTo>
                    <a:pt x="278197" y="214117"/>
                    <a:pt x="280035" y="225823"/>
                    <a:pt x="274015" y="234129"/>
                  </a:cubicBezTo>
                  <a:cubicBezTo>
                    <a:pt x="267910" y="242501"/>
                    <a:pt x="256280" y="244340"/>
                    <a:pt x="247907" y="238310"/>
                  </a:cubicBezTo>
                  <a:cubicBezTo>
                    <a:pt x="239535" y="232205"/>
                    <a:pt x="237687" y="220498"/>
                    <a:pt x="243783" y="212116"/>
                  </a:cubicBezTo>
                  <a:cubicBezTo>
                    <a:pt x="249803" y="203830"/>
                    <a:pt x="261518" y="201991"/>
                    <a:pt x="269900" y="208011"/>
                  </a:cubicBezTo>
                  <a:close/>
                  <a:moveTo>
                    <a:pt x="37395" y="145060"/>
                  </a:moveTo>
                  <a:cubicBezTo>
                    <a:pt x="37395" y="155357"/>
                    <a:pt x="29023" y="163720"/>
                    <a:pt x="18650" y="163720"/>
                  </a:cubicBezTo>
                  <a:cubicBezTo>
                    <a:pt x="8372" y="163729"/>
                    <a:pt x="0" y="155357"/>
                    <a:pt x="0" y="145060"/>
                  </a:cubicBezTo>
                  <a:cubicBezTo>
                    <a:pt x="0" y="134688"/>
                    <a:pt x="8372" y="126315"/>
                    <a:pt x="18659" y="126315"/>
                  </a:cubicBezTo>
                  <a:cubicBezTo>
                    <a:pt x="29023" y="126325"/>
                    <a:pt x="37395" y="134697"/>
                    <a:pt x="37395" y="145060"/>
                  </a:cubicBezTo>
                  <a:close/>
                  <a:moveTo>
                    <a:pt x="33071" y="82119"/>
                  </a:moveTo>
                  <a:cubicBezTo>
                    <a:pt x="24679" y="76004"/>
                    <a:pt x="22841" y="64298"/>
                    <a:pt x="28956" y="55992"/>
                  </a:cubicBezTo>
                  <a:cubicBezTo>
                    <a:pt x="34976" y="47620"/>
                    <a:pt x="46701" y="45781"/>
                    <a:pt x="55074" y="51801"/>
                  </a:cubicBezTo>
                  <a:cubicBezTo>
                    <a:pt x="63370" y="57907"/>
                    <a:pt x="65208" y="69613"/>
                    <a:pt x="59188" y="77919"/>
                  </a:cubicBezTo>
                  <a:cubicBezTo>
                    <a:pt x="53073" y="86301"/>
                    <a:pt x="41443" y="88139"/>
                    <a:pt x="33071" y="82119"/>
                  </a:cubicBezTo>
                  <a:close/>
                  <a:moveTo>
                    <a:pt x="55074" y="238320"/>
                  </a:moveTo>
                  <a:cubicBezTo>
                    <a:pt x="46701" y="244349"/>
                    <a:pt x="34985" y="242501"/>
                    <a:pt x="28956" y="234138"/>
                  </a:cubicBezTo>
                  <a:cubicBezTo>
                    <a:pt x="22841" y="225832"/>
                    <a:pt x="24689" y="214117"/>
                    <a:pt x="33080" y="208021"/>
                  </a:cubicBezTo>
                  <a:cubicBezTo>
                    <a:pt x="41453" y="201991"/>
                    <a:pt x="53083" y="203839"/>
                    <a:pt x="59188" y="212135"/>
                  </a:cubicBezTo>
                  <a:cubicBezTo>
                    <a:pt x="65208" y="220508"/>
                    <a:pt x="63370" y="232214"/>
                    <a:pt x="55074" y="238320"/>
                  </a:cubicBezTo>
                  <a:close/>
                  <a:moveTo>
                    <a:pt x="116167" y="36475"/>
                  </a:moveTo>
                  <a:cubicBezTo>
                    <a:pt x="106385" y="39666"/>
                    <a:pt x="95879" y="34275"/>
                    <a:pt x="92669" y="24483"/>
                  </a:cubicBezTo>
                  <a:cubicBezTo>
                    <a:pt x="89487" y="14616"/>
                    <a:pt x="94812" y="4109"/>
                    <a:pt x="104680" y="919"/>
                  </a:cubicBezTo>
                  <a:cubicBezTo>
                    <a:pt x="114462" y="-2272"/>
                    <a:pt x="125044" y="3119"/>
                    <a:pt x="128235" y="12920"/>
                  </a:cubicBezTo>
                  <a:cubicBezTo>
                    <a:pt x="131426" y="22712"/>
                    <a:pt x="126035" y="33285"/>
                    <a:pt x="116167" y="36475"/>
                  </a:cubicBezTo>
                  <a:close/>
                  <a:moveTo>
                    <a:pt x="104680" y="289202"/>
                  </a:moveTo>
                  <a:cubicBezTo>
                    <a:pt x="94812" y="286011"/>
                    <a:pt x="89487" y="275439"/>
                    <a:pt x="92669" y="265637"/>
                  </a:cubicBezTo>
                  <a:cubicBezTo>
                    <a:pt x="95879" y="255846"/>
                    <a:pt x="106375" y="250455"/>
                    <a:pt x="116243" y="253645"/>
                  </a:cubicBezTo>
                  <a:cubicBezTo>
                    <a:pt x="126035" y="256846"/>
                    <a:pt x="131435" y="267342"/>
                    <a:pt x="128235" y="277210"/>
                  </a:cubicBezTo>
                  <a:cubicBezTo>
                    <a:pt x="125044" y="287002"/>
                    <a:pt x="114462" y="292403"/>
                    <a:pt x="104680" y="289202"/>
                  </a:cubicBezTo>
                  <a:close/>
                  <a:moveTo>
                    <a:pt x="186709" y="36475"/>
                  </a:moveTo>
                  <a:cubicBezTo>
                    <a:pt x="176927" y="33285"/>
                    <a:pt x="171526" y="22712"/>
                    <a:pt x="174717" y="12920"/>
                  </a:cubicBezTo>
                  <a:cubicBezTo>
                    <a:pt x="177908" y="3128"/>
                    <a:pt x="188414" y="-2272"/>
                    <a:pt x="198282" y="919"/>
                  </a:cubicBezTo>
                  <a:cubicBezTo>
                    <a:pt x="208064" y="4109"/>
                    <a:pt x="213484" y="14616"/>
                    <a:pt x="210274" y="24483"/>
                  </a:cubicBezTo>
                  <a:cubicBezTo>
                    <a:pt x="207093" y="34275"/>
                    <a:pt x="196510" y="39676"/>
                    <a:pt x="186709" y="36475"/>
                  </a:cubicBezTo>
                  <a:close/>
                  <a:moveTo>
                    <a:pt x="198282" y="289202"/>
                  </a:moveTo>
                  <a:cubicBezTo>
                    <a:pt x="188414" y="292403"/>
                    <a:pt x="177908" y="287012"/>
                    <a:pt x="174717" y="277210"/>
                  </a:cubicBezTo>
                  <a:cubicBezTo>
                    <a:pt x="171526" y="267342"/>
                    <a:pt x="176917" y="256846"/>
                    <a:pt x="186709" y="253645"/>
                  </a:cubicBezTo>
                  <a:cubicBezTo>
                    <a:pt x="196510" y="250455"/>
                    <a:pt x="207093" y="255836"/>
                    <a:pt x="210274" y="265637"/>
                  </a:cubicBezTo>
                  <a:cubicBezTo>
                    <a:pt x="213484" y="275439"/>
                    <a:pt x="208064" y="286011"/>
                    <a:pt x="198282" y="289202"/>
                  </a:cubicBezTo>
                  <a:close/>
                  <a:moveTo>
                    <a:pt x="269900" y="82119"/>
                  </a:moveTo>
                  <a:cubicBezTo>
                    <a:pt x="261518" y="88149"/>
                    <a:pt x="249812" y="86301"/>
                    <a:pt x="243783" y="77928"/>
                  </a:cubicBezTo>
                  <a:cubicBezTo>
                    <a:pt x="237677" y="69622"/>
                    <a:pt x="239535" y="57916"/>
                    <a:pt x="247907" y="51811"/>
                  </a:cubicBezTo>
                  <a:cubicBezTo>
                    <a:pt x="256280" y="45781"/>
                    <a:pt x="267919" y="47629"/>
                    <a:pt x="274015" y="55992"/>
                  </a:cubicBezTo>
                  <a:cubicBezTo>
                    <a:pt x="280035" y="64298"/>
                    <a:pt x="278197" y="76004"/>
                    <a:pt x="269900" y="82119"/>
                  </a:cubicBezTo>
                  <a:close/>
                  <a:moveTo>
                    <a:pt x="284216" y="163729"/>
                  </a:moveTo>
                  <a:cubicBezTo>
                    <a:pt x="273939" y="163729"/>
                    <a:pt x="265567" y="155357"/>
                    <a:pt x="265567" y="145070"/>
                  </a:cubicBezTo>
                  <a:cubicBezTo>
                    <a:pt x="265567" y="134697"/>
                    <a:pt x="273939" y="126325"/>
                    <a:pt x="284216" y="126325"/>
                  </a:cubicBezTo>
                  <a:cubicBezTo>
                    <a:pt x="294523" y="126325"/>
                    <a:pt x="302895" y="134697"/>
                    <a:pt x="302895" y="145070"/>
                  </a:cubicBezTo>
                  <a:cubicBezTo>
                    <a:pt x="302895" y="155357"/>
                    <a:pt x="294523" y="163729"/>
                    <a:pt x="284216" y="163729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21600000">
            <a:off x="7396088" y="-701725"/>
            <a:ext cx="1428750" cy="1428750"/>
            <a:chOff x="7396088" y="-701725"/>
            <a:chExt cx="1428750" cy="1428750"/>
          </a:xfrm>
        </p:grpSpPr>
        <p:sp>
          <p:nvSpPr>
            <p:cNvPr id="13" name="Freeform 13"/>
            <p:cNvSpPr/>
            <p:nvPr/>
          </p:nvSpPr>
          <p:spPr>
            <a:xfrm>
              <a:off x="7396088" y="-701725"/>
              <a:ext cx="1428750" cy="14287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152400" y="304800"/>
                  </a:moveTo>
                  <a:cubicBezTo>
                    <a:pt x="68361" y="304800"/>
                    <a:pt x="0" y="236439"/>
                    <a:pt x="0" y="152400"/>
                  </a:cubicBezTo>
                  <a:cubicBezTo>
                    <a:pt x="0" y="68361"/>
                    <a:pt x="68361" y="0"/>
                    <a:pt x="152400" y="0"/>
                  </a:cubicBezTo>
                  <a:cubicBezTo>
                    <a:pt x="236439" y="0"/>
                    <a:pt x="304800" y="68370"/>
                    <a:pt x="304800" y="152400"/>
                  </a:cubicBezTo>
                  <a:cubicBezTo>
                    <a:pt x="304800" y="236430"/>
                    <a:pt x="236439" y="304800"/>
                    <a:pt x="152400" y="304800"/>
                  </a:cubicBezTo>
                  <a:close/>
                  <a:moveTo>
                    <a:pt x="152400" y="29880"/>
                  </a:moveTo>
                  <a:cubicBezTo>
                    <a:pt x="84839" y="29880"/>
                    <a:pt x="29880" y="84849"/>
                    <a:pt x="29880" y="152400"/>
                  </a:cubicBezTo>
                  <a:cubicBezTo>
                    <a:pt x="29880" y="219951"/>
                    <a:pt x="84839" y="274920"/>
                    <a:pt x="152400" y="274920"/>
                  </a:cubicBezTo>
                  <a:cubicBezTo>
                    <a:pt x="219961" y="274920"/>
                    <a:pt x="274920" y="219961"/>
                    <a:pt x="274920" y="152400"/>
                  </a:cubicBezTo>
                  <a:cubicBezTo>
                    <a:pt x="274920" y="84839"/>
                    <a:pt x="219961" y="29880"/>
                    <a:pt x="152400" y="29880"/>
                  </a:cubicBezTo>
                  <a:close/>
                  <a:moveTo>
                    <a:pt x="152400" y="234525"/>
                  </a:moveTo>
                  <a:cubicBezTo>
                    <a:pt x="107118" y="234525"/>
                    <a:pt x="70285" y="197691"/>
                    <a:pt x="70285" y="152410"/>
                  </a:cubicBezTo>
                  <a:cubicBezTo>
                    <a:pt x="70285" y="107128"/>
                    <a:pt x="107118" y="70285"/>
                    <a:pt x="152400" y="70285"/>
                  </a:cubicBezTo>
                  <a:cubicBezTo>
                    <a:pt x="197682" y="70285"/>
                    <a:pt x="234515" y="107118"/>
                    <a:pt x="234515" y="152400"/>
                  </a:cubicBezTo>
                  <a:cubicBezTo>
                    <a:pt x="234515" y="197682"/>
                    <a:pt x="197682" y="234525"/>
                    <a:pt x="152400" y="234525"/>
                  </a:cubicBezTo>
                  <a:close/>
                  <a:moveTo>
                    <a:pt x="152400" y="100165"/>
                  </a:moveTo>
                  <a:cubicBezTo>
                    <a:pt x="123596" y="100165"/>
                    <a:pt x="100165" y="123596"/>
                    <a:pt x="100165" y="152400"/>
                  </a:cubicBezTo>
                  <a:cubicBezTo>
                    <a:pt x="100165" y="181204"/>
                    <a:pt x="123596" y="204635"/>
                    <a:pt x="152400" y="204635"/>
                  </a:cubicBezTo>
                  <a:cubicBezTo>
                    <a:pt x="181204" y="204635"/>
                    <a:pt x="204635" y="181204"/>
                    <a:pt x="204635" y="152400"/>
                  </a:cubicBezTo>
                  <a:cubicBezTo>
                    <a:pt x="204635" y="123596"/>
                    <a:pt x="181204" y="100165"/>
                    <a:pt x="152400" y="100165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5343801">
            <a:off x="428206" y="2797969"/>
            <a:ext cx="381837" cy="271462"/>
            <a:chOff x="428206" y="2797969"/>
            <a:chExt cx="381837" cy="271462"/>
          </a:xfrm>
        </p:grpSpPr>
        <p:sp>
          <p:nvSpPr>
            <p:cNvPr id="15" name="Freeform 15"/>
            <p:cNvSpPr/>
            <p:nvPr/>
          </p:nvSpPr>
          <p:spPr>
            <a:xfrm>
              <a:off x="428206" y="2797969"/>
              <a:ext cx="381837" cy="271462"/>
            </a:xfrm>
            <a:custGeom>
              <a:avLst/>
              <a:gdLst/>
              <a:ahLst/>
              <a:cxnLst/>
              <a:rect l="0" t="0" r="0" b="0"/>
              <a:pathLst>
                <a:path w="302892" h="215689">
                  <a:moveTo>
                    <a:pt x="170655" y="11101"/>
                  </a:moveTo>
                  <a:cubicBezTo>
                    <a:pt x="160091" y="-3700"/>
                    <a:pt x="142785" y="-3700"/>
                    <a:pt x="132212" y="11101"/>
                  </a:cubicBezTo>
                  <a:lnTo>
                    <a:pt x="5139" y="188752"/>
                  </a:lnTo>
                  <a:cubicBezTo>
                    <a:pt x="-5424" y="203554"/>
                    <a:pt x="833" y="215689"/>
                    <a:pt x="18998" y="215689"/>
                  </a:cubicBezTo>
                  <a:lnTo>
                    <a:pt x="283869" y="215689"/>
                  </a:lnTo>
                  <a:cubicBezTo>
                    <a:pt x="302119" y="215689"/>
                    <a:pt x="308300" y="203554"/>
                    <a:pt x="297737" y="188752"/>
                  </a:cubicBezTo>
                  <a:lnTo>
                    <a:pt x="170655" y="11101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17" name="TextBox 17"/>
          <p:cNvSpPr txBox="1"/>
          <p:nvPr/>
        </p:nvSpPr>
        <p:spPr>
          <a:xfrm rot="21600000">
            <a:off x="857250" y="1381125"/>
            <a:ext cx="3998175" cy="3238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Used Government Finance Officers Association (GFOA) Fund Balance Guideline for the General Fund</a:t>
            </a:r>
          </a:p>
        </p:txBody>
      </p:sp>
      <p:sp>
        <p:nvSpPr>
          <p:cNvPr id="18" name="TextBox 18"/>
          <p:cNvSpPr txBox="1"/>
          <p:nvPr/>
        </p:nvSpPr>
        <p:spPr>
          <a:xfrm rot="21600000">
            <a:off x="828675" y="2838450"/>
            <a:ext cx="4055325" cy="9715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75"/>
              </a:lnSpc>
            </a:pP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GFOA recommends, at a minimum, that general-purpose governments, </a:t>
            </a:r>
            <a:r>
              <a:rPr lang="en-US" sz="1275" b="0" i="0" u="sng" spc="0">
                <a:solidFill>
                  <a:srgbClr val="F8E71C">
                    <a:alpha val="100000"/>
                  </a:srgbClr>
                </a:solidFill>
                <a:latin typeface="Muli"/>
              </a:rPr>
              <a:t>regardless of size,</a:t>
            </a:r>
            <a:r>
              <a:rPr lang="en-US" sz="1275" b="0" i="0" u="sng" spc="0">
                <a:solidFill>
                  <a:srgbClr val="FFFFFF">
                    <a:alpha val="100000"/>
                  </a:srgbClr>
                </a:solidFill>
                <a:latin typeface="Muli"/>
              </a:rPr>
              <a:t> </a:t>
            </a:r>
            <a:r>
              <a:rPr lang="en-US" sz="1275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maintain unrestricted budgetary fund balance in their general fund of </a:t>
            </a:r>
            <a:r>
              <a:rPr lang="en-US" sz="1275" b="0" i="0" u="sng" spc="0">
                <a:solidFill>
                  <a:srgbClr val="F8E71C">
                    <a:alpha val="100000"/>
                  </a:srgbClr>
                </a:solidFill>
                <a:latin typeface="Muli"/>
              </a:rPr>
              <a:t>no less than two months of regular general fund operating revenues or regular general fund operating expenditures.</a:t>
            </a:r>
          </a:p>
        </p:txBody>
      </p:sp>
      <p:sp>
        <p:nvSpPr>
          <p:cNvPr id="19" name="TextBox 19"/>
          <p:cNvSpPr txBox="1"/>
          <p:nvPr/>
        </p:nvSpPr>
        <p:spPr>
          <a:xfrm rot="21600000">
            <a:off x="6000750" y="3752850"/>
            <a:ext cx="3563200" cy="571500"/>
          </a:xfrm>
          <a:prstGeom prst="rect">
            <a:avLst/>
          </a:prstGeom>
        </p:spPr>
        <p:txBody>
          <a:bodyPr lIns="0" tIns="10800" rIns="0" bIns="0" rtlCol="0" anchor="t"/>
          <a:lstStyle/>
          <a:p>
            <a:pPr algn="l">
              <a:lnSpc>
                <a:spcPts val="750"/>
              </a:lnSpc>
            </a:pPr>
            <a:r>
              <a:rPr lang="en-US" sz="750" b="0" i="0" spc="0">
                <a:solidFill>
                  <a:srgbClr val="FFFFFF">
                    <a:alpha val="100000"/>
                  </a:srgbClr>
                </a:solidFill>
                <a:latin typeface="Muli"/>
              </a:rPr>
              <a:t>The Government Finance Officers Association (GFOA), founded in 1906, represents public finance officials throughout the United States and Canada. The association's more than 20,000 members are federal, state/provincial, and local finance officials deeply involved in planning, financing, and implementing thousands of governmental operations in each of their jurisdictions. GFOA's mission is to advance excellence in public finance.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6002338" y="1795463"/>
            <a:ext cx="1647825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D42">
                <a:alpha val="10000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18000000">
            <a:off x="6697572" y="-2997005"/>
            <a:ext cx="3810091" cy="3810091"/>
            <a:chOff x="6697572" y="-2997005"/>
            <a:chExt cx="3810091" cy="3810091"/>
          </a:xfrm>
        </p:grpSpPr>
        <p:sp>
          <p:nvSpPr>
            <p:cNvPr id="4" name="Freeform 4"/>
            <p:cNvSpPr/>
            <p:nvPr/>
          </p:nvSpPr>
          <p:spPr>
            <a:xfrm>
              <a:off x="6697572" y="-2997005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25000" r="-2500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21600000">
            <a:off x="9032007" y="12774"/>
            <a:ext cx="1428750" cy="1372939"/>
            <a:chOff x="9032007" y="12774"/>
            <a:chExt cx="1428750" cy="1372939"/>
          </a:xfrm>
        </p:grpSpPr>
        <p:sp>
          <p:nvSpPr>
            <p:cNvPr id="6" name="Freeform 6"/>
            <p:cNvSpPr/>
            <p:nvPr/>
          </p:nvSpPr>
          <p:spPr>
            <a:xfrm>
              <a:off x="9032007" y="12774"/>
              <a:ext cx="1428750" cy="1372939"/>
            </a:xfrm>
            <a:custGeom>
              <a:avLst/>
              <a:gdLst/>
              <a:ahLst/>
              <a:cxnLst/>
              <a:rect l="0" t="0" r="0" b="0"/>
              <a:pathLst>
                <a:path w="302895" h="290125">
                  <a:moveTo>
                    <a:pt x="269900" y="208011"/>
                  </a:moveTo>
                  <a:cubicBezTo>
                    <a:pt x="278197" y="214117"/>
                    <a:pt x="280035" y="225823"/>
                    <a:pt x="274015" y="234129"/>
                  </a:cubicBezTo>
                  <a:cubicBezTo>
                    <a:pt x="267910" y="242501"/>
                    <a:pt x="256280" y="244340"/>
                    <a:pt x="247907" y="238310"/>
                  </a:cubicBezTo>
                  <a:cubicBezTo>
                    <a:pt x="239535" y="232205"/>
                    <a:pt x="237687" y="220498"/>
                    <a:pt x="243783" y="212116"/>
                  </a:cubicBezTo>
                  <a:cubicBezTo>
                    <a:pt x="249803" y="203830"/>
                    <a:pt x="261518" y="201991"/>
                    <a:pt x="269900" y="208011"/>
                  </a:cubicBezTo>
                  <a:close/>
                  <a:moveTo>
                    <a:pt x="37395" y="145060"/>
                  </a:moveTo>
                  <a:cubicBezTo>
                    <a:pt x="37395" y="155357"/>
                    <a:pt x="29023" y="163720"/>
                    <a:pt x="18650" y="163720"/>
                  </a:cubicBezTo>
                  <a:cubicBezTo>
                    <a:pt x="8372" y="163729"/>
                    <a:pt x="0" y="155357"/>
                    <a:pt x="0" y="145060"/>
                  </a:cubicBezTo>
                  <a:cubicBezTo>
                    <a:pt x="0" y="134688"/>
                    <a:pt x="8372" y="126315"/>
                    <a:pt x="18659" y="126315"/>
                  </a:cubicBezTo>
                  <a:cubicBezTo>
                    <a:pt x="29023" y="126325"/>
                    <a:pt x="37395" y="134697"/>
                    <a:pt x="37395" y="145060"/>
                  </a:cubicBezTo>
                  <a:close/>
                  <a:moveTo>
                    <a:pt x="33071" y="82119"/>
                  </a:moveTo>
                  <a:cubicBezTo>
                    <a:pt x="24679" y="76004"/>
                    <a:pt x="22841" y="64298"/>
                    <a:pt x="28956" y="55992"/>
                  </a:cubicBezTo>
                  <a:cubicBezTo>
                    <a:pt x="34976" y="47620"/>
                    <a:pt x="46701" y="45781"/>
                    <a:pt x="55074" y="51801"/>
                  </a:cubicBezTo>
                  <a:cubicBezTo>
                    <a:pt x="63370" y="57907"/>
                    <a:pt x="65208" y="69613"/>
                    <a:pt x="59188" y="77919"/>
                  </a:cubicBezTo>
                  <a:cubicBezTo>
                    <a:pt x="53073" y="86301"/>
                    <a:pt x="41443" y="88139"/>
                    <a:pt x="33071" y="82119"/>
                  </a:cubicBezTo>
                  <a:close/>
                  <a:moveTo>
                    <a:pt x="55074" y="238320"/>
                  </a:moveTo>
                  <a:cubicBezTo>
                    <a:pt x="46701" y="244349"/>
                    <a:pt x="34985" y="242501"/>
                    <a:pt x="28956" y="234138"/>
                  </a:cubicBezTo>
                  <a:cubicBezTo>
                    <a:pt x="22841" y="225832"/>
                    <a:pt x="24689" y="214117"/>
                    <a:pt x="33080" y="208021"/>
                  </a:cubicBezTo>
                  <a:cubicBezTo>
                    <a:pt x="41453" y="201991"/>
                    <a:pt x="53083" y="203839"/>
                    <a:pt x="59188" y="212135"/>
                  </a:cubicBezTo>
                  <a:cubicBezTo>
                    <a:pt x="65208" y="220508"/>
                    <a:pt x="63370" y="232214"/>
                    <a:pt x="55074" y="238320"/>
                  </a:cubicBezTo>
                  <a:close/>
                  <a:moveTo>
                    <a:pt x="116167" y="36475"/>
                  </a:moveTo>
                  <a:cubicBezTo>
                    <a:pt x="106385" y="39666"/>
                    <a:pt x="95879" y="34275"/>
                    <a:pt x="92669" y="24483"/>
                  </a:cubicBezTo>
                  <a:cubicBezTo>
                    <a:pt x="89487" y="14616"/>
                    <a:pt x="94812" y="4109"/>
                    <a:pt x="104680" y="919"/>
                  </a:cubicBezTo>
                  <a:cubicBezTo>
                    <a:pt x="114462" y="-2272"/>
                    <a:pt x="125044" y="3119"/>
                    <a:pt x="128235" y="12920"/>
                  </a:cubicBezTo>
                  <a:cubicBezTo>
                    <a:pt x="131426" y="22712"/>
                    <a:pt x="126035" y="33285"/>
                    <a:pt x="116167" y="36475"/>
                  </a:cubicBezTo>
                  <a:close/>
                  <a:moveTo>
                    <a:pt x="104680" y="289202"/>
                  </a:moveTo>
                  <a:cubicBezTo>
                    <a:pt x="94812" y="286011"/>
                    <a:pt x="89487" y="275439"/>
                    <a:pt x="92669" y="265637"/>
                  </a:cubicBezTo>
                  <a:cubicBezTo>
                    <a:pt x="95879" y="255846"/>
                    <a:pt x="106375" y="250455"/>
                    <a:pt x="116243" y="253645"/>
                  </a:cubicBezTo>
                  <a:cubicBezTo>
                    <a:pt x="126035" y="256846"/>
                    <a:pt x="131435" y="267342"/>
                    <a:pt x="128235" y="277210"/>
                  </a:cubicBezTo>
                  <a:cubicBezTo>
                    <a:pt x="125044" y="287002"/>
                    <a:pt x="114462" y="292403"/>
                    <a:pt x="104680" y="289202"/>
                  </a:cubicBezTo>
                  <a:close/>
                  <a:moveTo>
                    <a:pt x="186709" y="36475"/>
                  </a:moveTo>
                  <a:cubicBezTo>
                    <a:pt x="176927" y="33285"/>
                    <a:pt x="171526" y="22712"/>
                    <a:pt x="174717" y="12920"/>
                  </a:cubicBezTo>
                  <a:cubicBezTo>
                    <a:pt x="177908" y="3128"/>
                    <a:pt x="188414" y="-2272"/>
                    <a:pt x="198282" y="919"/>
                  </a:cubicBezTo>
                  <a:cubicBezTo>
                    <a:pt x="208064" y="4109"/>
                    <a:pt x="213484" y="14616"/>
                    <a:pt x="210274" y="24483"/>
                  </a:cubicBezTo>
                  <a:cubicBezTo>
                    <a:pt x="207093" y="34275"/>
                    <a:pt x="196510" y="39676"/>
                    <a:pt x="186709" y="36475"/>
                  </a:cubicBezTo>
                  <a:close/>
                  <a:moveTo>
                    <a:pt x="198282" y="289202"/>
                  </a:moveTo>
                  <a:cubicBezTo>
                    <a:pt x="188414" y="292403"/>
                    <a:pt x="177908" y="287012"/>
                    <a:pt x="174717" y="277210"/>
                  </a:cubicBezTo>
                  <a:cubicBezTo>
                    <a:pt x="171526" y="267342"/>
                    <a:pt x="176917" y="256846"/>
                    <a:pt x="186709" y="253645"/>
                  </a:cubicBezTo>
                  <a:cubicBezTo>
                    <a:pt x="196510" y="250455"/>
                    <a:pt x="207093" y="255836"/>
                    <a:pt x="210274" y="265637"/>
                  </a:cubicBezTo>
                  <a:cubicBezTo>
                    <a:pt x="213484" y="275439"/>
                    <a:pt x="208064" y="286011"/>
                    <a:pt x="198282" y="289202"/>
                  </a:cubicBezTo>
                  <a:close/>
                  <a:moveTo>
                    <a:pt x="269900" y="82119"/>
                  </a:moveTo>
                  <a:cubicBezTo>
                    <a:pt x="261518" y="88149"/>
                    <a:pt x="249812" y="86301"/>
                    <a:pt x="243783" y="77928"/>
                  </a:cubicBezTo>
                  <a:cubicBezTo>
                    <a:pt x="237677" y="69622"/>
                    <a:pt x="239535" y="57916"/>
                    <a:pt x="247907" y="51811"/>
                  </a:cubicBezTo>
                  <a:cubicBezTo>
                    <a:pt x="256280" y="45781"/>
                    <a:pt x="267919" y="47629"/>
                    <a:pt x="274015" y="55992"/>
                  </a:cubicBezTo>
                  <a:cubicBezTo>
                    <a:pt x="280035" y="64298"/>
                    <a:pt x="278197" y="76004"/>
                    <a:pt x="269900" y="82119"/>
                  </a:cubicBezTo>
                  <a:close/>
                  <a:moveTo>
                    <a:pt x="284216" y="163729"/>
                  </a:moveTo>
                  <a:cubicBezTo>
                    <a:pt x="273939" y="163729"/>
                    <a:pt x="265567" y="155357"/>
                    <a:pt x="265567" y="145070"/>
                  </a:cubicBezTo>
                  <a:cubicBezTo>
                    <a:pt x="265567" y="134697"/>
                    <a:pt x="273939" y="126325"/>
                    <a:pt x="284216" y="126325"/>
                  </a:cubicBezTo>
                  <a:cubicBezTo>
                    <a:pt x="294523" y="126325"/>
                    <a:pt x="302895" y="134697"/>
                    <a:pt x="302895" y="145070"/>
                  </a:cubicBezTo>
                  <a:cubicBezTo>
                    <a:pt x="302895" y="155357"/>
                    <a:pt x="294523" y="163729"/>
                    <a:pt x="284216" y="163729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 rot="21600000">
            <a:off x="296160" y="255983"/>
            <a:ext cx="8533438" cy="381000"/>
          </a:xfrm>
          <a:prstGeom prst="rect">
            <a:avLst/>
          </a:prstGeom>
        </p:spPr>
        <p:txBody>
          <a:bodyPr lIns="0" tIns="43200" rIns="0" bIns="0" rtlCol="0" anchor="t"/>
          <a:lstStyle/>
          <a:p>
            <a:pPr algn="ctr">
              <a:lnSpc>
                <a:spcPts val="3020"/>
              </a:lnSpc>
            </a:pPr>
            <a:r>
              <a:rPr lang="en-US" sz="3020" b="1" i="0" spc="0">
                <a:solidFill>
                  <a:srgbClr val="F4B760">
                    <a:alpha val="100000"/>
                  </a:srgbClr>
                </a:solidFill>
                <a:latin typeface="Montserrat"/>
              </a:rPr>
              <a:t>Process - Using 2017 - 2021 Data</a:t>
            </a: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140627" y="841865"/>
            <a:ext cx="1636220" cy="1636220"/>
            <a:chOff x="140627" y="841865"/>
            <a:chExt cx="1636220" cy="1636220"/>
          </a:xfrm>
        </p:grpSpPr>
        <p:sp>
          <p:nvSpPr>
            <p:cNvPr id="9" name="Freeform 9"/>
            <p:cNvSpPr/>
            <p:nvPr/>
          </p:nvSpPr>
          <p:spPr>
            <a:xfrm>
              <a:off x="140627" y="841865"/>
              <a:ext cx="1636220" cy="1636220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51448" y="105"/>
                  </a:moveTo>
                  <a:cubicBezTo>
                    <a:pt x="67780" y="105"/>
                    <a:pt x="0" y="67885"/>
                    <a:pt x="0" y="151476"/>
                  </a:cubicBezTo>
                  <a:cubicBezTo>
                    <a:pt x="0" y="235087"/>
                    <a:pt x="67780" y="302790"/>
                    <a:pt x="151448" y="302790"/>
                  </a:cubicBezTo>
                  <a:cubicBezTo>
                    <a:pt x="235058" y="302790"/>
                    <a:pt x="302905" y="235096"/>
                    <a:pt x="302905" y="151486"/>
                  </a:cubicBezTo>
                  <a:cubicBezTo>
                    <a:pt x="302895" y="67885"/>
                    <a:pt x="235048" y="105"/>
                    <a:pt x="151448" y="105"/>
                  </a:cubicBez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 rot="21600000">
            <a:off x="435795" y="1212571"/>
            <a:ext cx="1093606" cy="973519"/>
            <a:chOff x="435795" y="1212571"/>
            <a:chExt cx="1093606" cy="973519"/>
          </a:xfrm>
        </p:grpSpPr>
        <p:sp>
          <p:nvSpPr>
            <p:cNvPr id="11" name="Freeform 11"/>
            <p:cNvSpPr/>
            <p:nvPr/>
          </p:nvSpPr>
          <p:spPr>
            <a:xfrm>
              <a:off x="435795" y="1212571"/>
              <a:ext cx="1093606" cy="973519"/>
            </a:xfrm>
            <a:custGeom>
              <a:avLst/>
              <a:gdLst/>
              <a:ahLst/>
              <a:cxnLst/>
              <a:rect l="0" t="0" r="0" b="0"/>
              <a:pathLst>
                <a:path w="306705" h="279083">
                  <a:moveTo>
                    <a:pt x="302476" y="242526"/>
                  </a:moveTo>
                  <a:lnTo>
                    <a:pt x="168983" y="9515"/>
                  </a:lnTo>
                  <a:cubicBezTo>
                    <a:pt x="165535" y="3505"/>
                    <a:pt x="158877" y="162"/>
                    <a:pt x="151981" y="981"/>
                  </a:cubicBezTo>
                  <a:cubicBezTo>
                    <a:pt x="145094" y="1810"/>
                    <a:pt x="139417" y="6658"/>
                    <a:pt x="137493" y="13316"/>
                  </a:cubicBezTo>
                  <a:lnTo>
                    <a:pt x="3858" y="246745"/>
                  </a:lnTo>
                  <a:cubicBezTo>
                    <a:pt x="-29" y="253527"/>
                    <a:pt x="-10" y="261614"/>
                    <a:pt x="3905" y="268376"/>
                  </a:cubicBezTo>
                  <a:cubicBezTo>
                    <a:pt x="7820" y="275139"/>
                    <a:pt x="14830" y="279178"/>
                    <a:pt x="22650" y="279178"/>
                  </a:cubicBezTo>
                  <a:lnTo>
                    <a:pt x="68504" y="279178"/>
                  </a:lnTo>
                  <a:lnTo>
                    <a:pt x="242611" y="279178"/>
                  </a:lnTo>
                  <a:lnTo>
                    <a:pt x="281226" y="279178"/>
                  </a:lnTo>
                  <a:cubicBezTo>
                    <a:pt x="290055" y="279178"/>
                    <a:pt x="297980" y="274615"/>
                    <a:pt x="302409" y="266976"/>
                  </a:cubicBezTo>
                  <a:cubicBezTo>
                    <a:pt x="306848" y="259337"/>
                    <a:pt x="306867" y="250203"/>
                    <a:pt x="302476" y="242526"/>
                  </a:cubicBezTo>
                  <a:close/>
                  <a:moveTo>
                    <a:pt x="29223" y="253708"/>
                  </a:moveTo>
                  <a:lnTo>
                    <a:pt x="115843" y="100660"/>
                  </a:lnTo>
                  <a:lnTo>
                    <a:pt x="75124" y="253708"/>
                  </a:lnTo>
                  <a:lnTo>
                    <a:pt x="29223" y="253708"/>
                  </a:lnTo>
                  <a:close/>
                  <a:moveTo>
                    <a:pt x="101432" y="253708"/>
                  </a:moveTo>
                  <a:lnTo>
                    <a:pt x="152695" y="56140"/>
                  </a:lnTo>
                  <a:lnTo>
                    <a:pt x="208883" y="253708"/>
                  </a:lnTo>
                  <a:lnTo>
                    <a:pt x="101432" y="253708"/>
                  </a:lnTo>
                  <a:close/>
                  <a:moveTo>
                    <a:pt x="235372" y="253708"/>
                  </a:moveTo>
                  <a:lnTo>
                    <a:pt x="191843" y="100660"/>
                  </a:lnTo>
                  <a:lnTo>
                    <a:pt x="279521" y="253708"/>
                  </a:lnTo>
                  <a:lnTo>
                    <a:pt x="235372" y="253708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21600000">
            <a:off x="2575986" y="879965"/>
            <a:ext cx="1636220" cy="1636220"/>
            <a:chOff x="2575986" y="879965"/>
            <a:chExt cx="1636220" cy="1636220"/>
          </a:xfrm>
        </p:grpSpPr>
        <p:sp>
          <p:nvSpPr>
            <p:cNvPr id="13" name="Freeform 13"/>
            <p:cNvSpPr/>
            <p:nvPr/>
          </p:nvSpPr>
          <p:spPr>
            <a:xfrm>
              <a:off x="2575986" y="879965"/>
              <a:ext cx="1636220" cy="1636220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51448" y="105"/>
                  </a:moveTo>
                  <a:cubicBezTo>
                    <a:pt x="67780" y="105"/>
                    <a:pt x="0" y="67885"/>
                    <a:pt x="0" y="151476"/>
                  </a:cubicBezTo>
                  <a:cubicBezTo>
                    <a:pt x="0" y="235087"/>
                    <a:pt x="67780" y="302790"/>
                    <a:pt x="151448" y="302790"/>
                  </a:cubicBezTo>
                  <a:cubicBezTo>
                    <a:pt x="235058" y="302790"/>
                    <a:pt x="302905" y="235096"/>
                    <a:pt x="302905" y="151486"/>
                  </a:cubicBezTo>
                  <a:cubicBezTo>
                    <a:pt x="302895" y="67885"/>
                    <a:pt x="235048" y="105"/>
                    <a:pt x="151448" y="105"/>
                  </a:cubicBez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1600000">
            <a:off x="7535470" y="870440"/>
            <a:ext cx="1636220" cy="1636220"/>
            <a:chOff x="7535470" y="870440"/>
            <a:chExt cx="1636220" cy="1636220"/>
          </a:xfrm>
        </p:grpSpPr>
        <p:sp>
          <p:nvSpPr>
            <p:cNvPr id="15" name="Freeform 15"/>
            <p:cNvSpPr/>
            <p:nvPr/>
          </p:nvSpPr>
          <p:spPr>
            <a:xfrm>
              <a:off x="7535470" y="870440"/>
              <a:ext cx="1636220" cy="1636220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51448" y="105"/>
                  </a:moveTo>
                  <a:cubicBezTo>
                    <a:pt x="67780" y="105"/>
                    <a:pt x="0" y="67885"/>
                    <a:pt x="0" y="151476"/>
                  </a:cubicBezTo>
                  <a:cubicBezTo>
                    <a:pt x="0" y="235087"/>
                    <a:pt x="67780" y="302790"/>
                    <a:pt x="151448" y="302790"/>
                  </a:cubicBezTo>
                  <a:cubicBezTo>
                    <a:pt x="235058" y="302790"/>
                    <a:pt x="302905" y="235096"/>
                    <a:pt x="302905" y="151486"/>
                  </a:cubicBezTo>
                  <a:cubicBezTo>
                    <a:pt x="302895" y="67885"/>
                    <a:pt x="235048" y="105"/>
                    <a:pt x="151448" y="105"/>
                  </a:cubicBez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21600000">
            <a:off x="1884484" y="1487434"/>
            <a:ext cx="579895" cy="256857"/>
            <a:chOff x="1884484" y="1487434"/>
            <a:chExt cx="579895" cy="256857"/>
          </a:xfrm>
        </p:grpSpPr>
        <p:sp>
          <p:nvSpPr>
            <p:cNvPr id="17" name="Freeform 17"/>
            <p:cNvSpPr/>
            <p:nvPr/>
          </p:nvSpPr>
          <p:spPr>
            <a:xfrm>
              <a:off x="1884484" y="1487434"/>
              <a:ext cx="579895" cy="256857"/>
            </a:xfrm>
            <a:custGeom>
              <a:avLst/>
              <a:gdLst/>
              <a:ahLst/>
              <a:cxnLst/>
              <a:rect l="0" t="0" r="0" b="0"/>
              <a:pathLst>
                <a:path w="304800" h="85725">
                  <a:moveTo>
                    <a:pt x="213979" y="54512"/>
                  </a:moveTo>
                  <a:lnTo>
                    <a:pt x="181880" y="54512"/>
                  </a:lnTo>
                  <a:cubicBezTo>
                    <a:pt x="175974" y="54512"/>
                    <a:pt x="171183" y="49721"/>
                    <a:pt x="171183" y="43815"/>
                  </a:cubicBezTo>
                  <a:cubicBezTo>
                    <a:pt x="171183" y="37910"/>
                    <a:pt x="175974" y="33118"/>
                    <a:pt x="181880" y="33118"/>
                  </a:cubicBezTo>
                  <a:lnTo>
                    <a:pt x="213979" y="33118"/>
                  </a:lnTo>
                  <a:cubicBezTo>
                    <a:pt x="219885" y="33118"/>
                    <a:pt x="224676" y="37910"/>
                    <a:pt x="224676" y="43815"/>
                  </a:cubicBezTo>
                  <a:cubicBezTo>
                    <a:pt x="224685" y="49721"/>
                    <a:pt x="219894" y="54512"/>
                    <a:pt x="213979" y="54512"/>
                  </a:cubicBezTo>
                  <a:close/>
                  <a:moveTo>
                    <a:pt x="128387" y="54512"/>
                  </a:moveTo>
                  <a:lnTo>
                    <a:pt x="96288" y="54512"/>
                  </a:lnTo>
                  <a:cubicBezTo>
                    <a:pt x="90383" y="54512"/>
                    <a:pt x="85592" y="49721"/>
                    <a:pt x="85592" y="43815"/>
                  </a:cubicBezTo>
                  <a:cubicBezTo>
                    <a:pt x="85592" y="37910"/>
                    <a:pt x="90383" y="33118"/>
                    <a:pt x="96288" y="33118"/>
                  </a:cubicBezTo>
                  <a:lnTo>
                    <a:pt x="128387" y="33118"/>
                  </a:lnTo>
                  <a:cubicBezTo>
                    <a:pt x="134293" y="33118"/>
                    <a:pt x="139084" y="37910"/>
                    <a:pt x="139084" y="43815"/>
                  </a:cubicBezTo>
                  <a:cubicBezTo>
                    <a:pt x="139084" y="49721"/>
                    <a:pt x="134293" y="54512"/>
                    <a:pt x="128387" y="54512"/>
                  </a:cubicBezTo>
                  <a:close/>
                  <a:moveTo>
                    <a:pt x="42796" y="54512"/>
                  </a:moveTo>
                  <a:lnTo>
                    <a:pt x="10697" y="54512"/>
                  </a:lnTo>
                  <a:cubicBezTo>
                    <a:pt x="4791" y="54512"/>
                    <a:pt x="0" y="49721"/>
                    <a:pt x="0" y="43815"/>
                  </a:cubicBezTo>
                  <a:cubicBezTo>
                    <a:pt x="0" y="37909"/>
                    <a:pt x="4791" y="33118"/>
                    <a:pt x="10697" y="33118"/>
                  </a:cubicBezTo>
                  <a:lnTo>
                    <a:pt x="42796" y="33118"/>
                  </a:lnTo>
                  <a:cubicBezTo>
                    <a:pt x="48701" y="33118"/>
                    <a:pt x="53492" y="37909"/>
                    <a:pt x="53492" y="43815"/>
                  </a:cubicBezTo>
                  <a:cubicBezTo>
                    <a:pt x="53492" y="49721"/>
                    <a:pt x="48701" y="54512"/>
                    <a:pt x="42796" y="54512"/>
                  </a:cubicBezTo>
                  <a:close/>
                  <a:moveTo>
                    <a:pt x="255803" y="83782"/>
                  </a:moveTo>
                  <a:lnTo>
                    <a:pt x="300247" y="52568"/>
                  </a:lnTo>
                  <a:cubicBezTo>
                    <a:pt x="303105" y="50568"/>
                    <a:pt x="304800" y="47301"/>
                    <a:pt x="304800" y="43815"/>
                  </a:cubicBezTo>
                  <a:cubicBezTo>
                    <a:pt x="304800" y="40329"/>
                    <a:pt x="303105" y="37062"/>
                    <a:pt x="300247" y="35062"/>
                  </a:cubicBezTo>
                  <a:lnTo>
                    <a:pt x="255803" y="3848"/>
                  </a:lnTo>
                  <a:cubicBezTo>
                    <a:pt x="250965" y="448"/>
                    <a:pt x="244297" y="1619"/>
                    <a:pt x="240897" y="6458"/>
                  </a:cubicBezTo>
                  <a:cubicBezTo>
                    <a:pt x="237496" y="11297"/>
                    <a:pt x="238668" y="17964"/>
                    <a:pt x="243507" y="21365"/>
                  </a:cubicBezTo>
                  <a:lnTo>
                    <a:pt x="275492" y="43815"/>
                  </a:lnTo>
                  <a:lnTo>
                    <a:pt x="243516" y="66275"/>
                  </a:lnTo>
                  <a:cubicBezTo>
                    <a:pt x="238677" y="69675"/>
                    <a:pt x="237515" y="76343"/>
                    <a:pt x="240906" y="81182"/>
                  </a:cubicBezTo>
                  <a:cubicBezTo>
                    <a:pt x="242992" y="84153"/>
                    <a:pt x="246307" y="85735"/>
                    <a:pt x="249669" y="85735"/>
                  </a:cubicBezTo>
                  <a:cubicBezTo>
                    <a:pt x="251793" y="85725"/>
                    <a:pt x="253937" y="85096"/>
                    <a:pt x="255803" y="83782"/>
                  </a:cubicBez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 rot="21600000">
            <a:off x="4364845" y="1516011"/>
            <a:ext cx="579895" cy="256857"/>
            <a:chOff x="4364845" y="1516011"/>
            <a:chExt cx="579895" cy="256857"/>
          </a:xfrm>
        </p:grpSpPr>
        <p:sp>
          <p:nvSpPr>
            <p:cNvPr id="19" name="Freeform 19"/>
            <p:cNvSpPr/>
            <p:nvPr/>
          </p:nvSpPr>
          <p:spPr>
            <a:xfrm>
              <a:off x="4364845" y="1516011"/>
              <a:ext cx="579895" cy="256857"/>
            </a:xfrm>
            <a:custGeom>
              <a:avLst/>
              <a:gdLst/>
              <a:ahLst/>
              <a:cxnLst/>
              <a:rect l="0" t="0" r="0" b="0"/>
              <a:pathLst>
                <a:path w="304800" h="85725">
                  <a:moveTo>
                    <a:pt x="213979" y="54512"/>
                  </a:moveTo>
                  <a:lnTo>
                    <a:pt x="181880" y="54512"/>
                  </a:lnTo>
                  <a:cubicBezTo>
                    <a:pt x="175974" y="54512"/>
                    <a:pt x="171183" y="49721"/>
                    <a:pt x="171183" y="43815"/>
                  </a:cubicBezTo>
                  <a:cubicBezTo>
                    <a:pt x="171183" y="37910"/>
                    <a:pt x="175974" y="33118"/>
                    <a:pt x="181880" y="33118"/>
                  </a:cubicBezTo>
                  <a:lnTo>
                    <a:pt x="213979" y="33118"/>
                  </a:lnTo>
                  <a:cubicBezTo>
                    <a:pt x="219885" y="33118"/>
                    <a:pt x="224676" y="37910"/>
                    <a:pt x="224676" y="43815"/>
                  </a:cubicBezTo>
                  <a:cubicBezTo>
                    <a:pt x="224685" y="49721"/>
                    <a:pt x="219894" y="54512"/>
                    <a:pt x="213979" y="54512"/>
                  </a:cubicBezTo>
                  <a:close/>
                  <a:moveTo>
                    <a:pt x="128387" y="54512"/>
                  </a:moveTo>
                  <a:lnTo>
                    <a:pt x="96288" y="54512"/>
                  </a:lnTo>
                  <a:cubicBezTo>
                    <a:pt x="90383" y="54512"/>
                    <a:pt x="85592" y="49721"/>
                    <a:pt x="85592" y="43815"/>
                  </a:cubicBezTo>
                  <a:cubicBezTo>
                    <a:pt x="85592" y="37910"/>
                    <a:pt x="90383" y="33118"/>
                    <a:pt x="96288" y="33118"/>
                  </a:cubicBezTo>
                  <a:lnTo>
                    <a:pt x="128387" y="33118"/>
                  </a:lnTo>
                  <a:cubicBezTo>
                    <a:pt x="134293" y="33118"/>
                    <a:pt x="139084" y="37910"/>
                    <a:pt x="139084" y="43815"/>
                  </a:cubicBezTo>
                  <a:cubicBezTo>
                    <a:pt x="139084" y="49721"/>
                    <a:pt x="134293" y="54512"/>
                    <a:pt x="128387" y="54512"/>
                  </a:cubicBezTo>
                  <a:close/>
                  <a:moveTo>
                    <a:pt x="42796" y="54512"/>
                  </a:moveTo>
                  <a:lnTo>
                    <a:pt x="10697" y="54512"/>
                  </a:lnTo>
                  <a:cubicBezTo>
                    <a:pt x="4791" y="54512"/>
                    <a:pt x="0" y="49721"/>
                    <a:pt x="0" y="43815"/>
                  </a:cubicBezTo>
                  <a:cubicBezTo>
                    <a:pt x="0" y="37909"/>
                    <a:pt x="4791" y="33118"/>
                    <a:pt x="10697" y="33118"/>
                  </a:cubicBezTo>
                  <a:lnTo>
                    <a:pt x="42796" y="33118"/>
                  </a:lnTo>
                  <a:cubicBezTo>
                    <a:pt x="48701" y="33118"/>
                    <a:pt x="53492" y="37909"/>
                    <a:pt x="53492" y="43815"/>
                  </a:cubicBezTo>
                  <a:cubicBezTo>
                    <a:pt x="53492" y="49721"/>
                    <a:pt x="48701" y="54512"/>
                    <a:pt x="42796" y="54512"/>
                  </a:cubicBezTo>
                  <a:close/>
                  <a:moveTo>
                    <a:pt x="255803" y="83782"/>
                  </a:moveTo>
                  <a:lnTo>
                    <a:pt x="300247" y="52568"/>
                  </a:lnTo>
                  <a:cubicBezTo>
                    <a:pt x="303105" y="50568"/>
                    <a:pt x="304800" y="47301"/>
                    <a:pt x="304800" y="43815"/>
                  </a:cubicBezTo>
                  <a:cubicBezTo>
                    <a:pt x="304800" y="40329"/>
                    <a:pt x="303105" y="37062"/>
                    <a:pt x="300247" y="35062"/>
                  </a:cubicBezTo>
                  <a:lnTo>
                    <a:pt x="255803" y="3848"/>
                  </a:lnTo>
                  <a:cubicBezTo>
                    <a:pt x="250965" y="448"/>
                    <a:pt x="244297" y="1619"/>
                    <a:pt x="240897" y="6458"/>
                  </a:cubicBezTo>
                  <a:cubicBezTo>
                    <a:pt x="237496" y="11297"/>
                    <a:pt x="238668" y="17964"/>
                    <a:pt x="243507" y="21365"/>
                  </a:cubicBezTo>
                  <a:lnTo>
                    <a:pt x="275492" y="43815"/>
                  </a:lnTo>
                  <a:lnTo>
                    <a:pt x="243516" y="66275"/>
                  </a:lnTo>
                  <a:cubicBezTo>
                    <a:pt x="238677" y="69675"/>
                    <a:pt x="237515" y="76343"/>
                    <a:pt x="240906" y="81182"/>
                  </a:cubicBezTo>
                  <a:cubicBezTo>
                    <a:pt x="242992" y="84153"/>
                    <a:pt x="246307" y="85735"/>
                    <a:pt x="249669" y="85735"/>
                  </a:cubicBezTo>
                  <a:cubicBezTo>
                    <a:pt x="251793" y="85725"/>
                    <a:pt x="253937" y="85096"/>
                    <a:pt x="255803" y="83782"/>
                  </a:cubicBez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21" name="TextBox 21"/>
          <p:cNvSpPr txBox="1"/>
          <p:nvPr/>
        </p:nvSpPr>
        <p:spPr>
          <a:xfrm rot="21600000">
            <a:off x="2814638" y="1292225"/>
            <a:ext cx="1274025" cy="6096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00"/>
              </a:lnSpc>
            </a:pPr>
            <a:r>
              <a:rPr lang="en-US" sz="1200" b="0" i="0" spc="0">
                <a:solidFill>
                  <a:srgbClr val="000000">
                    <a:alpha val="100000"/>
                  </a:srgbClr>
                </a:solidFill>
                <a:latin typeface="Lato"/>
              </a:rPr>
              <a:t>Removed the impacts of non-operating expenses</a:t>
            </a:r>
          </a:p>
        </p:txBody>
      </p:sp>
      <p:grpSp>
        <p:nvGrpSpPr>
          <p:cNvPr id="23" name="Group 23"/>
          <p:cNvGrpSpPr/>
          <p:nvPr/>
        </p:nvGrpSpPr>
        <p:grpSpPr>
          <a:xfrm rot="21600000">
            <a:off x="4992140" y="829715"/>
            <a:ext cx="1636220" cy="1636220"/>
            <a:chOff x="4992140" y="829715"/>
            <a:chExt cx="1636220" cy="1636220"/>
          </a:xfrm>
        </p:grpSpPr>
        <p:sp>
          <p:nvSpPr>
            <p:cNvPr id="22" name="Freeform 22"/>
            <p:cNvSpPr/>
            <p:nvPr/>
          </p:nvSpPr>
          <p:spPr>
            <a:xfrm>
              <a:off x="4992140" y="829715"/>
              <a:ext cx="1636220" cy="1636220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51448" y="105"/>
                  </a:moveTo>
                  <a:cubicBezTo>
                    <a:pt x="67780" y="105"/>
                    <a:pt x="0" y="67885"/>
                    <a:pt x="0" y="151476"/>
                  </a:cubicBezTo>
                  <a:cubicBezTo>
                    <a:pt x="0" y="235087"/>
                    <a:pt x="67780" y="302790"/>
                    <a:pt x="151448" y="302790"/>
                  </a:cubicBezTo>
                  <a:cubicBezTo>
                    <a:pt x="235058" y="302790"/>
                    <a:pt x="302905" y="235096"/>
                    <a:pt x="302905" y="151486"/>
                  </a:cubicBezTo>
                  <a:cubicBezTo>
                    <a:pt x="302895" y="67885"/>
                    <a:pt x="235048" y="105"/>
                    <a:pt x="151448" y="105"/>
                  </a:cubicBez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 rot="21600000">
            <a:off x="6739502" y="1462246"/>
            <a:ext cx="579895" cy="256857"/>
            <a:chOff x="6739502" y="1462246"/>
            <a:chExt cx="579895" cy="256857"/>
          </a:xfrm>
        </p:grpSpPr>
        <p:sp>
          <p:nvSpPr>
            <p:cNvPr id="24" name="Freeform 24"/>
            <p:cNvSpPr/>
            <p:nvPr/>
          </p:nvSpPr>
          <p:spPr>
            <a:xfrm>
              <a:off x="6739502" y="1462246"/>
              <a:ext cx="579895" cy="256857"/>
            </a:xfrm>
            <a:custGeom>
              <a:avLst/>
              <a:gdLst/>
              <a:ahLst/>
              <a:cxnLst/>
              <a:rect l="0" t="0" r="0" b="0"/>
              <a:pathLst>
                <a:path w="304800" h="85725">
                  <a:moveTo>
                    <a:pt x="213979" y="54512"/>
                  </a:moveTo>
                  <a:lnTo>
                    <a:pt x="181880" y="54512"/>
                  </a:lnTo>
                  <a:cubicBezTo>
                    <a:pt x="175974" y="54512"/>
                    <a:pt x="171183" y="49721"/>
                    <a:pt x="171183" y="43815"/>
                  </a:cubicBezTo>
                  <a:cubicBezTo>
                    <a:pt x="171183" y="37910"/>
                    <a:pt x="175974" y="33118"/>
                    <a:pt x="181880" y="33118"/>
                  </a:cubicBezTo>
                  <a:lnTo>
                    <a:pt x="213979" y="33118"/>
                  </a:lnTo>
                  <a:cubicBezTo>
                    <a:pt x="219885" y="33118"/>
                    <a:pt x="224676" y="37910"/>
                    <a:pt x="224676" y="43815"/>
                  </a:cubicBezTo>
                  <a:cubicBezTo>
                    <a:pt x="224685" y="49721"/>
                    <a:pt x="219894" y="54512"/>
                    <a:pt x="213979" y="54512"/>
                  </a:cubicBezTo>
                  <a:close/>
                  <a:moveTo>
                    <a:pt x="128387" y="54512"/>
                  </a:moveTo>
                  <a:lnTo>
                    <a:pt x="96288" y="54512"/>
                  </a:lnTo>
                  <a:cubicBezTo>
                    <a:pt x="90383" y="54512"/>
                    <a:pt x="85592" y="49721"/>
                    <a:pt x="85592" y="43815"/>
                  </a:cubicBezTo>
                  <a:cubicBezTo>
                    <a:pt x="85592" y="37910"/>
                    <a:pt x="90383" y="33118"/>
                    <a:pt x="96288" y="33118"/>
                  </a:cubicBezTo>
                  <a:lnTo>
                    <a:pt x="128387" y="33118"/>
                  </a:lnTo>
                  <a:cubicBezTo>
                    <a:pt x="134293" y="33118"/>
                    <a:pt x="139084" y="37910"/>
                    <a:pt x="139084" y="43815"/>
                  </a:cubicBezTo>
                  <a:cubicBezTo>
                    <a:pt x="139084" y="49721"/>
                    <a:pt x="134293" y="54512"/>
                    <a:pt x="128387" y="54512"/>
                  </a:cubicBezTo>
                  <a:close/>
                  <a:moveTo>
                    <a:pt x="42796" y="54512"/>
                  </a:moveTo>
                  <a:lnTo>
                    <a:pt x="10697" y="54512"/>
                  </a:lnTo>
                  <a:cubicBezTo>
                    <a:pt x="4791" y="54512"/>
                    <a:pt x="0" y="49721"/>
                    <a:pt x="0" y="43815"/>
                  </a:cubicBezTo>
                  <a:cubicBezTo>
                    <a:pt x="0" y="37909"/>
                    <a:pt x="4791" y="33118"/>
                    <a:pt x="10697" y="33118"/>
                  </a:cubicBezTo>
                  <a:lnTo>
                    <a:pt x="42796" y="33118"/>
                  </a:lnTo>
                  <a:cubicBezTo>
                    <a:pt x="48701" y="33118"/>
                    <a:pt x="53492" y="37909"/>
                    <a:pt x="53492" y="43815"/>
                  </a:cubicBezTo>
                  <a:cubicBezTo>
                    <a:pt x="53492" y="49721"/>
                    <a:pt x="48701" y="54512"/>
                    <a:pt x="42796" y="54512"/>
                  </a:cubicBezTo>
                  <a:close/>
                  <a:moveTo>
                    <a:pt x="255803" y="83782"/>
                  </a:moveTo>
                  <a:lnTo>
                    <a:pt x="300247" y="52568"/>
                  </a:lnTo>
                  <a:cubicBezTo>
                    <a:pt x="303105" y="50568"/>
                    <a:pt x="304800" y="47301"/>
                    <a:pt x="304800" y="43815"/>
                  </a:cubicBezTo>
                  <a:cubicBezTo>
                    <a:pt x="304800" y="40329"/>
                    <a:pt x="303105" y="37062"/>
                    <a:pt x="300247" y="35062"/>
                  </a:cubicBezTo>
                  <a:lnTo>
                    <a:pt x="255803" y="3848"/>
                  </a:lnTo>
                  <a:cubicBezTo>
                    <a:pt x="250965" y="448"/>
                    <a:pt x="244297" y="1619"/>
                    <a:pt x="240897" y="6458"/>
                  </a:cubicBezTo>
                  <a:cubicBezTo>
                    <a:pt x="237496" y="11297"/>
                    <a:pt x="238668" y="17964"/>
                    <a:pt x="243507" y="21365"/>
                  </a:cubicBezTo>
                  <a:lnTo>
                    <a:pt x="275492" y="43815"/>
                  </a:lnTo>
                  <a:lnTo>
                    <a:pt x="243516" y="66275"/>
                  </a:lnTo>
                  <a:cubicBezTo>
                    <a:pt x="238677" y="69675"/>
                    <a:pt x="237515" y="76343"/>
                    <a:pt x="240906" y="81182"/>
                  </a:cubicBezTo>
                  <a:cubicBezTo>
                    <a:pt x="242992" y="84153"/>
                    <a:pt x="246307" y="85735"/>
                    <a:pt x="249669" y="85735"/>
                  </a:cubicBezTo>
                  <a:cubicBezTo>
                    <a:pt x="251793" y="85725"/>
                    <a:pt x="253937" y="85096"/>
                    <a:pt x="255803" y="83782"/>
                  </a:cubicBez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26" name="TextBox 26"/>
          <p:cNvSpPr txBox="1"/>
          <p:nvPr/>
        </p:nvSpPr>
        <p:spPr>
          <a:xfrm rot="21600000">
            <a:off x="352425" y="1285875"/>
            <a:ext cx="1274025" cy="7620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00"/>
              </a:lnSpc>
            </a:pPr>
            <a:r>
              <a:rPr lang="en-US" sz="1200" b="0" i="0" spc="0">
                <a:solidFill>
                  <a:srgbClr val="000000">
                    <a:alpha val="100000"/>
                  </a:srgbClr>
                </a:solidFill>
                <a:latin typeface="Lato"/>
              </a:rPr>
              <a:t>Used data from the GL by Accounts in AFR workbook - Fund 1 Only</a:t>
            </a:r>
          </a:p>
        </p:txBody>
      </p:sp>
      <p:sp>
        <p:nvSpPr>
          <p:cNvPr id="27" name="TextBox 27"/>
          <p:cNvSpPr txBox="1"/>
          <p:nvPr/>
        </p:nvSpPr>
        <p:spPr>
          <a:xfrm rot="21600000">
            <a:off x="5233988" y="1285875"/>
            <a:ext cx="1274025" cy="6096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00"/>
              </a:lnSpc>
            </a:pPr>
            <a:r>
              <a:rPr lang="en-US" sz="1200" b="0" i="0" spc="0">
                <a:solidFill>
                  <a:srgbClr val="000000">
                    <a:alpha val="100000"/>
                  </a:srgbClr>
                </a:solidFill>
                <a:latin typeface="Lato"/>
              </a:rPr>
              <a:t>Calculated the fund balance in accordance with GFOA guidelines</a:t>
            </a:r>
          </a:p>
        </p:txBody>
      </p:sp>
      <p:sp>
        <p:nvSpPr>
          <p:cNvPr id="28" name="TextBox 28"/>
          <p:cNvSpPr txBox="1"/>
          <p:nvPr/>
        </p:nvSpPr>
        <p:spPr>
          <a:xfrm rot="21600000">
            <a:off x="7786688" y="1285875"/>
            <a:ext cx="1274025" cy="9144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00"/>
              </a:lnSpc>
            </a:pPr>
            <a:r>
              <a:rPr lang="en-US" sz="1200" b="0" i="0" spc="0">
                <a:solidFill>
                  <a:srgbClr val="000000">
                    <a:alpha val="100000"/>
                  </a:srgbClr>
                </a:solidFill>
                <a:latin typeface="Lato"/>
              </a:rPr>
              <a:t>Compared the GFOA calculation to current state statute and each college current fund balance</a:t>
            </a:r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5882746" y="3146708"/>
            <a:ext cx="1497400" cy="596620"/>
            <a:chOff x="5882746" y="3146708"/>
            <a:chExt cx="1497400" cy="596620"/>
          </a:xfrm>
        </p:grpSpPr>
        <p:sp>
          <p:nvSpPr>
            <p:cNvPr id="29" name="Freeform 29"/>
            <p:cNvSpPr/>
            <p:nvPr/>
          </p:nvSpPr>
          <p:spPr>
            <a:xfrm>
              <a:off x="5882746" y="3146708"/>
              <a:ext cx="1497400" cy="596620"/>
            </a:xfrm>
            <a:custGeom>
              <a:avLst/>
              <a:gdLst/>
              <a:ahLst/>
              <a:cxnLst/>
              <a:rect l="0" t="0" r="0" b="0"/>
              <a:pathLst>
                <a:path w="304800" h="120015">
                  <a:moveTo>
                    <a:pt x="244621" y="-171"/>
                  </a:moveTo>
                  <a:lnTo>
                    <a:pt x="60179" y="-171"/>
                  </a:lnTo>
                  <a:cubicBezTo>
                    <a:pt x="26946" y="-171"/>
                    <a:pt x="0" y="26775"/>
                    <a:pt x="0" y="60008"/>
                  </a:cubicBezTo>
                  <a:lnTo>
                    <a:pt x="0" y="60008"/>
                  </a:lnTo>
                  <a:cubicBezTo>
                    <a:pt x="0" y="93240"/>
                    <a:pt x="26946" y="120186"/>
                    <a:pt x="60179" y="120186"/>
                  </a:cubicBezTo>
                  <a:lnTo>
                    <a:pt x="244621" y="120186"/>
                  </a:lnTo>
                  <a:cubicBezTo>
                    <a:pt x="277854" y="120186"/>
                    <a:pt x="304800" y="93240"/>
                    <a:pt x="304800" y="60008"/>
                  </a:cubicBezTo>
                  <a:lnTo>
                    <a:pt x="304800" y="60008"/>
                  </a:lnTo>
                  <a:cubicBezTo>
                    <a:pt x="304800" y="26775"/>
                    <a:pt x="277854" y="-171"/>
                    <a:pt x="244621" y="-171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sp>
        <p:nvSpPr>
          <p:cNvPr id="31" name="TextBox 31"/>
          <p:cNvSpPr txBox="1"/>
          <p:nvPr/>
        </p:nvSpPr>
        <p:spPr>
          <a:xfrm rot="21600000">
            <a:off x="5865719" y="3239134"/>
            <a:ext cx="1506903" cy="2857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125"/>
              </a:lnSpc>
            </a:pPr>
            <a:r>
              <a:rPr lang="en-US" sz="1125" b="1" i="0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Avg Minimum Using GFOA</a:t>
            </a:r>
          </a:p>
        </p:txBody>
      </p:sp>
      <p:grpSp>
        <p:nvGrpSpPr>
          <p:cNvPr id="33" name="Group 33"/>
          <p:cNvGrpSpPr/>
          <p:nvPr/>
        </p:nvGrpSpPr>
        <p:grpSpPr>
          <a:xfrm rot="21600000">
            <a:off x="4811702" y="3949253"/>
            <a:ext cx="3639513" cy="1551926"/>
            <a:chOff x="4811702" y="3949253"/>
            <a:chExt cx="3639513" cy="1551926"/>
          </a:xfrm>
        </p:grpSpPr>
        <p:sp>
          <p:nvSpPr>
            <p:cNvPr id="32" name="Freeform 32"/>
            <p:cNvSpPr/>
            <p:nvPr/>
          </p:nvSpPr>
          <p:spPr>
            <a:xfrm>
              <a:off x="4811702" y="3949253"/>
              <a:ext cx="3639513" cy="1551926"/>
            </a:xfrm>
            <a:custGeom>
              <a:avLst/>
              <a:gdLst/>
              <a:ahLst/>
              <a:cxnLst/>
              <a:rect l="0" t="0" r="0" b="0"/>
              <a:pathLst>
                <a:path w="304800" h="171450">
                  <a:moveTo>
                    <a:pt x="275958" y="0"/>
                  </a:moveTo>
                  <a:lnTo>
                    <a:pt x="28842" y="0"/>
                  </a:lnTo>
                  <a:cubicBezTo>
                    <a:pt x="12916" y="0"/>
                    <a:pt x="0" y="13497"/>
                    <a:pt x="0" y="30156"/>
                  </a:cubicBezTo>
                  <a:lnTo>
                    <a:pt x="0" y="141303"/>
                  </a:lnTo>
                  <a:cubicBezTo>
                    <a:pt x="0" y="157953"/>
                    <a:pt x="12916" y="171450"/>
                    <a:pt x="28842" y="171450"/>
                  </a:cubicBezTo>
                  <a:lnTo>
                    <a:pt x="275958" y="171450"/>
                  </a:lnTo>
                  <a:cubicBezTo>
                    <a:pt x="291884" y="171450"/>
                    <a:pt x="304800" y="157953"/>
                    <a:pt x="304800" y="141294"/>
                  </a:cubicBezTo>
                  <a:lnTo>
                    <a:pt x="304800" y="30156"/>
                  </a:lnTo>
                  <a:cubicBezTo>
                    <a:pt x="304800" y="13497"/>
                    <a:pt x="291884" y="0"/>
                    <a:pt x="275958" y="0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cxnSp>
        <p:nvCxnSpPr>
          <p:cNvPr id="34" name="Straight Connector 34"/>
          <p:cNvCxnSpPr>
            <a:cxnSpLocks/>
          </p:cNvCxnSpPr>
          <p:nvPr/>
        </p:nvCxnSpPr>
        <p:spPr>
          <a:xfrm rot="5400000">
            <a:off x="6515786" y="3844117"/>
            <a:ext cx="218716" cy="0"/>
          </a:xfrm>
          <a:prstGeom prst="line">
            <a:avLst/>
          </a:prstGeom>
          <a:ln w="23368">
            <a:solidFill>
              <a:srgbClr val="FFE6C2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6"/>
          <p:cNvGrpSpPr/>
          <p:nvPr/>
        </p:nvGrpSpPr>
        <p:grpSpPr>
          <a:xfrm rot="21600000">
            <a:off x="1719378" y="3172108"/>
            <a:ext cx="1497400" cy="596620"/>
            <a:chOff x="1719378" y="3172108"/>
            <a:chExt cx="1497400" cy="596620"/>
          </a:xfrm>
        </p:grpSpPr>
        <p:sp>
          <p:nvSpPr>
            <p:cNvPr id="35" name="Freeform 35"/>
            <p:cNvSpPr/>
            <p:nvPr/>
          </p:nvSpPr>
          <p:spPr>
            <a:xfrm>
              <a:off x="1719378" y="3172108"/>
              <a:ext cx="1497400" cy="596620"/>
            </a:xfrm>
            <a:custGeom>
              <a:avLst/>
              <a:gdLst/>
              <a:ahLst/>
              <a:cxnLst/>
              <a:rect l="0" t="0" r="0" b="0"/>
              <a:pathLst>
                <a:path w="304800" h="120015">
                  <a:moveTo>
                    <a:pt x="244621" y="-171"/>
                  </a:moveTo>
                  <a:lnTo>
                    <a:pt x="60179" y="-171"/>
                  </a:lnTo>
                  <a:cubicBezTo>
                    <a:pt x="26946" y="-171"/>
                    <a:pt x="0" y="26775"/>
                    <a:pt x="0" y="60008"/>
                  </a:cubicBezTo>
                  <a:lnTo>
                    <a:pt x="0" y="60008"/>
                  </a:lnTo>
                  <a:cubicBezTo>
                    <a:pt x="0" y="93240"/>
                    <a:pt x="26946" y="120186"/>
                    <a:pt x="60179" y="120186"/>
                  </a:cubicBezTo>
                  <a:lnTo>
                    <a:pt x="244621" y="120186"/>
                  </a:lnTo>
                  <a:cubicBezTo>
                    <a:pt x="277854" y="120186"/>
                    <a:pt x="304800" y="93240"/>
                    <a:pt x="304800" y="60008"/>
                  </a:cubicBezTo>
                  <a:lnTo>
                    <a:pt x="304800" y="60008"/>
                  </a:lnTo>
                  <a:cubicBezTo>
                    <a:pt x="304800" y="26775"/>
                    <a:pt x="277854" y="-171"/>
                    <a:pt x="244621" y="-171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sp>
        <p:nvSpPr>
          <p:cNvPr id="37" name="TextBox 37"/>
          <p:cNvSpPr txBox="1"/>
          <p:nvPr/>
        </p:nvSpPr>
        <p:spPr>
          <a:xfrm rot="21600000">
            <a:off x="1540428" y="3293109"/>
            <a:ext cx="1897428" cy="2857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125"/>
              </a:lnSpc>
            </a:pPr>
            <a:r>
              <a:rPr lang="en-US" sz="1125" b="1" i="0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Avg Current Fund Balance</a:t>
            </a:r>
          </a:p>
        </p:txBody>
      </p:sp>
      <p:grpSp>
        <p:nvGrpSpPr>
          <p:cNvPr id="39" name="Group 39"/>
          <p:cNvGrpSpPr/>
          <p:nvPr/>
        </p:nvGrpSpPr>
        <p:grpSpPr>
          <a:xfrm rot="21600000">
            <a:off x="641985" y="3955603"/>
            <a:ext cx="3639513" cy="1520176"/>
            <a:chOff x="641985" y="3955603"/>
            <a:chExt cx="3639513" cy="1520176"/>
          </a:xfrm>
        </p:grpSpPr>
        <p:sp>
          <p:nvSpPr>
            <p:cNvPr id="38" name="Freeform 38"/>
            <p:cNvSpPr/>
            <p:nvPr/>
          </p:nvSpPr>
          <p:spPr>
            <a:xfrm>
              <a:off x="641985" y="3955603"/>
              <a:ext cx="3639513" cy="1520176"/>
            </a:xfrm>
            <a:custGeom>
              <a:avLst/>
              <a:gdLst/>
              <a:ahLst/>
              <a:cxnLst/>
              <a:rect l="0" t="0" r="0" b="0"/>
              <a:pathLst>
                <a:path w="304800" h="171450">
                  <a:moveTo>
                    <a:pt x="275958" y="0"/>
                  </a:moveTo>
                  <a:lnTo>
                    <a:pt x="28842" y="0"/>
                  </a:lnTo>
                  <a:cubicBezTo>
                    <a:pt x="12916" y="0"/>
                    <a:pt x="0" y="13497"/>
                    <a:pt x="0" y="30156"/>
                  </a:cubicBezTo>
                  <a:lnTo>
                    <a:pt x="0" y="141303"/>
                  </a:lnTo>
                  <a:cubicBezTo>
                    <a:pt x="0" y="157953"/>
                    <a:pt x="12916" y="171450"/>
                    <a:pt x="28842" y="171450"/>
                  </a:cubicBezTo>
                  <a:lnTo>
                    <a:pt x="275958" y="171450"/>
                  </a:lnTo>
                  <a:cubicBezTo>
                    <a:pt x="291884" y="171450"/>
                    <a:pt x="304800" y="157953"/>
                    <a:pt x="304800" y="141294"/>
                  </a:cubicBezTo>
                  <a:lnTo>
                    <a:pt x="304800" y="30156"/>
                  </a:lnTo>
                  <a:cubicBezTo>
                    <a:pt x="304800" y="13497"/>
                    <a:pt x="291884" y="0"/>
                    <a:pt x="275958" y="0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sp>
        <p:nvSpPr>
          <p:cNvPr id="40" name="TextBox 40"/>
          <p:cNvSpPr txBox="1"/>
          <p:nvPr/>
        </p:nvSpPr>
        <p:spPr>
          <a:xfrm rot="21600000">
            <a:off x="925393" y="3988215"/>
            <a:ext cx="3130682" cy="4286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76"/>
              </a:lnSpc>
            </a:pPr>
            <a:r>
              <a:rPr lang="en-US" sz="1290" b="0" i="0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FY2017 - FY2021</a:t>
            </a:r>
          </a:p>
          <a:p>
            <a:pPr algn="l">
              <a:lnSpc>
                <a:spcPts val="1676"/>
              </a:lnSpc>
            </a:pPr>
            <a:r>
              <a:rPr lang="en-US" sz="129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  </a:t>
            </a:r>
          </a:p>
        </p:txBody>
      </p:sp>
      <p:cxnSp>
        <p:nvCxnSpPr>
          <p:cNvPr id="41" name="Straight Connector 41"/>
          <p:cNvCxnSpPr>
            <a:cxnSpLocks/>
          </p:cNvCxnSpPr>
          <p:nvPr/>
        </p:nvCxnSpPr>
        <p:spPr>
          <a:xfrm rot="5400000">
            <a:off x="2349244" y="3840942"/>
            <a:ext cx="225066" cy="0"/>
          </a:xfrm>
          <a:prstGeom prst="line">
            <a:avLst/>
          </a:prstGeom>
          <a:ln w="23368">
            <a:solidFill>
              <a:srgbClr val="FFE6C2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3"/>
          <p:cNvGrpSpPr/>
          <p:nvPr/>
        </p:nvGrpSpPr>
        <p:grpSpPr>
          <a:xfrm rot="21600000">
            <a:off x="4188340" y="3119465"/>
            <a:ext cx="701906" cy="701906"/>
            <a:chOff x="4188340" y="3119465"/>
            <a:chExt cx="701906" cy="701906"/>
          </a:xfrm>
        </p:grpSpPr>
        <p:sp>
          <p:nvSpPr>
            <p:cNvPr id="42" name="Freeform 42"/>
            <p:cNvSpPr/>
            <p:nvPr/>
          </p:nvSpPr>
          <p:spPr>
            <a:xfrm>
              <a:off x="4188340" y="3119465"/>
              <a:ext cx="701906" cy="701906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51448" y="105"/>
                  </a:moveTo>
                  <a:cubicBezTo>
                    <a:pt x="67780" y="105"/>
                    <a:pt x="0" y="67885"/>
                    <a:pt x="0" y="151476"/>
                  </a:cubicBezTo>
                  <a:cubicBezTo>
                    <a:pt x="0" y="235087"/>
                    <a:pt x="67780" y="302790"/>
                    <a:pt x="151448" y="302790"/>
                  </a:cubicBezTo>
                  <a:cubicBezTo>
                    <a:pt x="235058" y="302790"/>
                    <a:pt x="302905" y="235096"/>
                    <a:pt x="302905" y="151486"/>
                  </a:cubicBezTo>
                  <a:cubicBezTo>
                    <a:pt x="302895" y="67885"/>
                    <a:pt x="235048" y="105"/>
                    <a:pt x="151448" y="105"/>
                  </a:cubicBezTo>
                  <a:close/>
                </a:path>
              </a:pathLst>
            </a:custGeom>
            <a:solidFill>
              <a:srgbClr val="FFE6C2">
                <a:alpha val="100000"/>
              </a:srgbClr>
            </a:solidFill>
          </p:spPr>
        </p:sp>
      </p:grpSp>
      <p:sp>
        <p:nvSpPr>
          <p:cNvPr id="44" name="TextBox 44"/>
          <p:cNvSpPr txBox="1"/>
          <p:nvPr/>
        </p:nvSpPr>
        <p:spPr>
          <a:xfrm rot="21600000">
            <a:off x="4228559" y="3315334"/>
            <a:ext cx="638915" cy="233969"/>
          </a:xfrm>
          <a:prstGeom prst="rect">
            <a:avLst/>
          </a:prstGeom>
        </p:spPr>
        <p:txBody>
          <a:bodyPr lIns="0" tIns="25200" rIns="0" bIns="0" rtlCol="0" anchor="t"/>
          <a:lstStyle/>
          <a:p>
            <a:pPr algn="ctr">
              <a:lnSpc>
                <a:spcPts val="1842"/>
              </a:lnSpc>
            </a:pPr>
            <a:r>
              <a:rPr lang="en-US" sz="1842" b="1" i="0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VS</a:t>
            </a:r>
          </a:p>
        </p:txBody>
      </p:sp>
      <p:grpSp>
        <p:nvGrpSpPr>
          <p:cNvPr id="46" name="Group 46"/>
          <p:cNvGrpSpPr/>
          <p:nvPr/>
        </p:nvGrpSpPr>
        <p:grpSpPr>
          <a:xfrm rot="16200000">
            <a:off x="4965250" y="3399243"/>
            <a:ext cx="213982" cy="117022"/>
            <a:chOff x="4965250" y="3399243"/>
            <a:chExt cx="213982" cy="117022"/>
          </a:xfrm>
        </p:grpSpPr>
        <p:sp>
          <p:nvSpPr>
            <p:cNvPr id="45" name="Freeform 45"/>
            <p:cNvSpPr/>
            <p:nvPr/>
          </p:nvSpPr>
          <p:spPr>
            <a:xfrm>
              <a:off x="4965250" y="3399243"/>
              <a:ext cx="213982" cy="117022"/>
            </a:xfrm>
            <a:custGeom>
              <a:avLst/>
              <a:gdLst/>
              <a:ahLst/>
              <a:cxnLst/>
              <a:rect l="0" t="0" r="0" b="0"/>
              <a:pathLst>
                <a:path w="304800" h="166688">
                  <a:moveTo>
                    <a:pt x="152400" y="167192"/>
                  </a:moveTo>
                  <a:lnTo>
                    <a:pt x="0" y="14792"/>
                  </a:lnTo>
                  <a:lnTo>
                    <a:pt x="14345" y="448"/>
                  </a:lnTo>
                  <a:lnTo>
                    <a:pt x="152400" y="138503"/>
                  </a:lnTo>
                  <a:lnTo>
                    <a:pt x="290455" y="448"/>
                  </a:lnTo>
                  <a:lnTo>
                    <a:pt x="304800" y="14792"/>
                  </a:lnTo>
                  <a:lnTo>
                    <a:pt x="152400" y="167192"/>
                  </a:lnTo>
                  <a:close/>
                </a:path>
              </a:pathLst>
            </a:custGeom>
            <a:solidFill>
              <a:srgbClr val="0A3542">
                <a:alpha val="100000"/>
              </a:srgbClr>
            </a:solidFill>
          </p:spPr>
        </p:sp>
      </p:grpSp>
      <p:grpSp>
        <p:nvGrpSpPr>
          <p:cNvPr id="48" name="Group 48"/>
          <p:cNvGrpSpPr/>
          <p:nvPr/>
        </p:nvGrpSpPr>
        <p:grpSpPr>
          <a:xfrm rot="5399300">
            <a:off x="3882334" y="3392880"/>
            <a:ext cx="213982" cy="117022"/>
            <a:chOff x="3882334" y="3392880"/>
            <a:chExt cx="213982" cy="117022"/>
          </a:xfrm>
        </p:grpSpPr>
        <p:sp>
          <p:nvSpPr>
            <p:cNvPr id="47" name="Freeform 47"/>
            <p:cNvSpPr/>
            <p:nvPr/>
          </p:nvSpPr>
          <p:spPr>
            <a:xfrm>
              <a:off x="3882334" y="3392880"/>
              <a:ext cx="213982" cy="117022"/>
            </a:xfrm>
            <a:custGeom>
              <a:avLst/>
              <a:gdLst/>
              <a:ahLst/>
              <a:cxnLst/>
              <a:rect l="0" t="0" r="0" b="0"/>
              <a:pathLst>
                <a:path w="304800" h="166688">
                  <a:moveTo>
                    <a:pt x="152400" y="167192"/>
                  </a:moveTo>
                  <a:lnTo>
                    <a:pt x="0" y="14792"/>
                  </a:lnTo>
                  <a:lnTo>
                    <a:pt x="14345" y="448"/>
                  </a:lnTo>
                  <a:lnTo>
                    <a:pt x="152400" y="138503"/>
                  </a:lnTo>
                  <a:lnTo>
                    <a:pt x="290455" y="448"/>
                  </a:lnTo>
                  <a:lnTo>
                    <a:pt x="304800" y="14792"/>
                  </a:lnTo>
                  <a:lnTo>
                    <a:pt x="152400" y="167192"/>
                  </a:lnTo>
                  <a:close/>
                </a:path>
              </a:pathLst>
            </a:custGeom>
            <a:solidFill>
              <a:srgbClr val="0A3542">
                <a:alpha val="100000"/>
              </a:srgbClr>
            </a:solidFill>
          </p:spPr>
        </p:sp>
      </p:grpSp>
      <p:sp>
        <p:nvSpPr>
          <p:cNvPr id="49" name="TextBox 49"/>
          <p:cNvSpPr txBox="1"/>
          <p:nvPr/>
        </p:nvSpPr>
        <p:spPr>
          <a:xfrm rot="21600000">
            <a:off x="5067659" y="3983037"/>
            <a:ext cx="3130682" cy="4286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76"/>
              </a:lnSpc>
            </a:pPr>
            <a:r>
              <a:rPr lang="en-US" sz="1290" b="0" i="0" spc="0">
                <a:solidFill>
                  <a:srgbClr val="111111">
                    <a:alpha val="100000"/>
                  </a:srgbClr>
                </a:solidFill>
                <a:latin typeface="Montserrat"/>
              </a:rPr>
              <a:t>FY2017 - FY2021</a:t>
            </a:r>
          </a:p>
          <a:p>
            <a:pPr algn="l">
              <a:lnSpc>
                <a:spcPts val="1676"/>
              </a:lnSpc>
            </a:pPr>
            <a:r>
              <a:rPr lang="en-US" sz="129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  </a:t>
            </a:r>
          </a:p>
        </p:txBody>
      </p:sp>
      <p:grpSp>
        <p:nvGrpSpPr>
          <p:cNvPr id="51" name="Group 51"/>
          <p:cNvGrpSpPr/>
          <p:nvPr/>
        </p:nvGrpSpPr>
        <p:grpSpPr>
          <a:xfrm rot="21600000">
            <a:off x="1337085" y="4253309"/>
            <a:ext cx="1097526" cy="1063228"/>
            <a:chOff x="1337085" y="4253309"/>
            <a:chExt cx="1097526" cy="1063228"/>
          </a:xfrm>
        </p:grpSpPr>
        <p:sp>
          <p:nvSpPr>
            <p:cNvPr id="50" name="Freeform 50"/>
            <p:cNvSpPr/>
            <p:nvPr/>
          </p:nvSpPr>
          <p:spPr>
            <a:xfrm>
              <a:off x="1337085" y="4253309"/>
              <a:ext cx="1097526" cy="1063228"/>
            </a:xfrm>
            <a:custGeom>
              <a:avLst/>
              <a:gdLst/>
              <a:ahLst/>
              <a:cxnLst/>
              <a:rect l="0" t="0" r="0" b="0"/>
              <a:pathLst>
                <a:path w="320040" h="309563">
                  <a:moveTo>
                    <a:pt x="184356" y="309563"/>
                  </a:moveTo>
                  <a:cubicBezTo>
                    <a:pt x="162744" y="309563"/>
                    <a:pt x="138865" y="306429"/>
                    <a:pt x="113090" y="300057"/>
                  </a:cubicBezTo>
                  <a:cubicBezTo>
                    <a:pt x="57826" y="286388"/>
                    <a:pt x="25603" y="262004"/>
                    <a:pt x="17288" y="227581"/>
                  </a:cubicBezTo>
                  <a:cubicBezTo>
                    <a:pt x="229" y="156867"/>
                    <a:pt x="94936" y="73485"/>
                    <a:pt x="98984" y="69980"/>
                  </a:cubicBezTo>
                  <a:cubicBezTo>
                    <a:pt x="104251" y="65418"/>
                    <a:pt x="112195" y="65970"/>
                    <a:pt x="116748" y="71209"/>
                  </a:cubicBezTo>
                  <a:cubicBezTo>
                    <a:pt x="121310" y="76457"/>
                    <a:pt x="120767" y="84411"/>
                    <a:pt x="115519" y="88973"/>
                  </a:cubicBezTo>
                  <a:cubicBezTo>
                    <a:pt x="91211" y="110166"/>
                    <a:pt x="30575" y="175317"/>
                    <a:pt x="41786" y="221685"/>
                  </a:cubicBezTo>
                  <a:cubicBezTo>
                    <a:pt x="47730" y="246231"/>
                    <a:pt x="73752" y="264376"/>
                    <a:pt x="119148" y="275606"/>
                  </a:cubicBezTo>
                  <a:cubicBezTo>
                    <a:pt x="194605" y="294275"/>
                    <a:pt x="250288" y="283093"/>
                    <a:pt x="271891" y="245002"/>
                  </a:cubicBezTo>
                  <a:cubicBezTo>
                    <a:pt x="292932" y="207921"/>
                    <a:pt x="278082" y="150590"/>
                    <a:pt x="236563" y="108680"/>
                  </a:cubicBezTo>
                  <a:cubicBezTo>
                    <a:pt x="154896" y="26251"/>
                    <a:pt x="82344" y="29928"/>
                    <a:pt x="81648" y="30013"/>
                  </a:cubicBezTo>
                  <a:cubicBezTo>
                    <a:pt x="74943" y="30518"/>
                    <a:pt x="68723" y="25251"/>
                    <a:pt x="68228" y="18326"/>
                  </a:cubicBezTo>
                  <a:cubicBezTo>
                    <a:pt x="67751" y="11411"/>
                    <a:pt x="72904" y="5410"/>
                    <a:pt x="79820" y="4886"/>
                  </a:cubicBezTo>
                  <a:cubicBezTo>
                    <a:pt x="83201" y="4620"/>
                    <a:pt x="163973" y="-371"/>
                    <a:pt x="254441" y="90954"/>
                  </a:cubicBezTo>
                  <a:cubicBezTo>
                    <a:pt x="304552" y="141522"/>
                    <a:pt x="320726" y="209979"/>
                    <a:pt x="293789" y="257432"/>
                  </a:cubicBezTo>
                  <a:cubicBezTo>
                    <a:pt x="274330" y="291713"/>
                    <a:pt x="235887" y="309553"/>
                    <a:pt x="184356" y="30956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sp>
        <p:nvSpPr>
          <p:cNvPr id="52" name="TextBox 52"/>
          <p:cNvSpPr txBox="1"/>
          <p:nvPr/>
        </p:nvSpPr>
        <p:spPr>
          <a:xfrm rot="21600000">
            <a:off x="1427135" y="4732804"/>
            <a:ext cx="924495" cy="1619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ctr">
              <a:lnSpc>
                <a:spcPts val="1256"/>
              </a:lnSpc>
            </a:pPr>
            <a:r>
              <a:rPr lang="en-US" sz="1256" b="0" i="0" spc="0">
                <a:solidFill>
                  <a:srgbClr val="000000">
                    <a:alpha val="100000"/>
                  </a:srgbClr>
                </a:solidFill>
                <a:latin typeface="Salsa"/>
              </a:rPr>
              <a:t>14.3222%</a:t>
            </a:r>
          </a:p>
        </p:txBody>
      </p:sp>
      <p:grpSp>
        <p:nvGrpSpPr>
          <p:cNvPr id="54" name="Group 54"/>
          <p:cNvGrpSpPr/>
          <p:nvPr/>
        </p:nvGrpSpPr>
        <p:grpSpPr>
          <a:xfrm rot="21600000">
            <a:off x="5477387" y="4256286"/>
            <a:ext cx="1097526" cy="1063228"/>
            <a:chOff x="5477387" y="4256286"/>
            <a:chExt cx="1097526" cy="1063228"/>
          </a:xfrm>
        </p:grpSpPr>
        <p:sp>
          <p:nvSpPr>
            <p:cNvPr id="53" name="Freeform 53"/>
            <p:cNvSpPr/>
            <p:nvPr/>
          </p:nvSpPr>
          <p:spPr>
            <a:xfrm>
              <a:off x="5477387" y="4256286"/>
              <a:ext cx="1097526" cy="1063228"/>
            </a:xfrm>
            <a:custGeom>
              <a:avLst/>
              <a:gdLst/>
              <a:ahLst/>
              <a:cxnLst/>
              <a:rect l="0" t="0" r="0" b="0"/>
              <a:pathLst>
                <a:path w="320040" h="309563">
                  <a:moveTo>
                    <a:pt x="184356" y="309563"/>
                  </a:moveTo>
                  <a:cubicBezTo>
                    <a:pt x="162744" y="309563"/>
                    <a:pt x="138865" y="306429"/>
                    <a:pt x="113090" y="300057"/>
                  </a:cubicBezTo>
                  <a:cubicBezTo>
                    <a:pt x="57826" y="286388"/>
                    <a:pt x="25603" y="262004"/>
                    <a:pt x="17288" y="227581"/>
                  </a:cubicBezTo>
                  <a:cubicBezTo>
                    <a:pt x="229" y="156867"/>
                    <a:pt x="94936" y="73485"/>
                    <a:pt x="98984" y="69980"/>
                  </a:cubicBezTo>
                  <a:cubicBezTo>
                    <a:pt x="104251" y="65418"/>
                    <a:pt x="112195" y="65970"/>
                    <a:pt x="116748" y="71209"/>
                  </a:cubicBezTo>
                  <a:cubicBezTo>
                    <a:pt x="121310" y="76457"/>
                    <a:pt x="120767" y="84411"/>
                    <a:pt x="115519" y="88973"/>
                  </a:cubicBezTo>
                  <a:cubicBezTo>
                    <a:pt x="91211" y="110166"/>
                    <a:pt x="30575" y="175317"/>
                    <a:pt x="41786" y="221685"/>
                  </a:cubicBezTo>
                  <a:cubicBezTo>
                    <a:pt x="47730" y="246231"/>
                    <a:pt x="73752" y="264376"/>
                    <a:pt x="119148" y="275606"/>
                  </a:cubicBezTo>
                  <a:cubicBezTo>
                    <a:pt x="194605" y="294275"/>
                    <a:pt x="250288" y="283093"/>
                    <a:pt x="271891" y="245002"/>
                  </a:cubicBezTo>
                  <a:cubicBezTo>
                    <a:pt x="292932" y="207921"/>
                    <a:pt x="278082" y="150590"/>
                    <a:pt x="236563" y="108680"/>
                  </a:cubicBezTo>
                  <a:cubicBezTo>
                    <a:pt x="154896" y="26251"/>
                    <a:pt x="82344" y="29928"/>
                    <a:pt x="81648" y="30013"/>
                  </a:cubicBezTo>
                  <a:cubicBezTo>
                    <a:pt x="74943" y="30518"/>
                    <a:pt x="68723" y="25251"/>
                    <a:pt x="68228" y="18326"/>
                  </a:cubicBezTo>
                  <a:cubicBezTo>
                    <a:pt x="67751" y="11411"/>
                    <a:pt x="72904" y="5410"/>
                    <a:pt x="79820" y="4886"/>
                  </a:cubicBezTo>
                  <a:cubicBezTo>
                    <a:pt x="83201" y="4620"/>
                    <a:pt x="163973" y="-371"/>
                    <a:pt x="254441" y="90954"/>
                  </a:cubicBezTo>
                  <a:cubicBezTo>
                    <a:pt x="304552" y="141522"/>
                    <a:pt x="320726" y="209979"/>
                    <a:pt x="293789" y="257432"/>
                  </a:cubicBezTo>
                  <a:cubicBezTo>
                    <a:pt x="274330" y="291713"/>
                    <a:pt x="235887" y="309553"/>
                    <a:pt x="184356" y="30956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sp>
        <p:nvSpPr>
          <p:cNvPr id="55" name="TextBox 55"/>
          <p:cNvSpPr txBox="1"/>
          <p:nvPr/>
        </p:nvSpPr>
        <p:spPr>
          <a:xfrm rot="21600000">
            <a:off x="5567437" y="4735781"/>
            <a:ext cx="924495" cy="1619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ctr">
              <a:lnSpc>
                <a:spcPts val="1256"/>
              </a:lnSpc>
            </a:pPr>
            <a:r>
              <a:rPr lang="en-US" sz="1256" b="0" i="0" spc="0">
                <a:solidFill>
                  <a:srgbClr val="000000">
                    <a:alpha val="100000"/>
                  </a:srgbClr>
                </a:solidFill>
                <a:latin typeface="Salsa"/>
              </a:rPr>
              <a:t>14.3871%</a:t>
            </a:r>
          </a:p>
        </p:txBody>
      </p:sp>
      <p:grpSp>
        <p:nvGrpSpPr>
          <p:cNvPr id="57" name="Group 57"/>
          <p:cNvGrpSpPr/>
          <p:nvPr/>
        </p:nvGrpSpPr>
        <p:grpSpPr>
          <a:xfrm rot="21600000">
            <a:off x="3429000" y="4178300"/>
            <a:ext cx="450850" cy="1079500"/>
            <a:chOff x="3429000" y="4178300"/>
            <a:chExt cx="450850" cy="1079500"/>
          </a:xfrm>
        </p:grpSpPr>
        <p:sp>
          <p:nvSpPr>
            <p:cNvPr id="56" name="Freeform 56"/>
            <p:cNvSpPr/>
            <p:nvPr/>
          </p:nvSpPr>
          <p:spPr>
            <a:xfrm>
              <a:off x="3429000" y="4178300"/>
              <a:ext cx="450850" cy="10795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8B4">
                <a:alpha val="100000"/>
              </a:srgbClr>
            </a:solidFill>
          </p:spPr>
        </p:sp>
      </p:grpSp>
      <p:sp>
        <p:nvSpPr>
          <p:cNvPr id="58" name="TextBox 58"/>
          <p:cNvSpPr txBox="1"/>
          <p:nvPr/>
        </p:nvSpPr>
        <p:spPr>
          <a:xfrm rot="21600000">
            <a:off x="3460750" y="5283200"/>
            <a:ext cx="400900" cy="1143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900"/>
              </a:lnSpc>
            </a:pPr>
            <a:r>
              <a:rPr lang="en-US" sz="900" b="0" i="0" spc="0">
                <a:solidFill>
                  <a:srgbClr val="000000">
                    <a:alpha val="100000"/>
                  </a:srgbClr>
                </a:solidFill>
                <a:latin typeface="Muli"/>
              </a:rPr>
              <a:t>5.00%</a:t>
            </a:r>
          </a:p>
        </p:txBody>
      </p:sp>
      <p:sp>
        <p:nvSpPr>
          <p:cNvPr id="59" name="TextBox 59"/>
          <p:cNvSpPr txBox="1"/>
          <p:nvPr/>
        </p:nvSpPr>
        <p:spPr>
          <a:xfrm rot="21600000">
            <a:off x="3460750" y="4010025"/>
            <a:ext cx="477100" cy="1143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900"/>
              </a:lnSpc>
            </a:pPr>
            <a:r>
              <a:rPr lang="en-US" sz="900" b="0" i="0" spc="0">
                <a:solidFill>
                  <a:srgbClr val="000000">
                    <a:alpha val="100000"/>
                  </a:srgbClr>
                </a:solidFill>
                <a:latin typeface="Muli"/>
              </a:rPr>
              <a:t>36.45%</a:t>
            </a:r>
          </a:p>
        </p:txBody>
      </p:sp>
      <p:grpSp>
        <p:nvGrpSpPr>
          <p:cNvPr id="61" name="Group 61"/>
          <p:cNvGrpSpPr/>
          <p:nvPr/>
        </p:nvGrpSpPr>
        <p:grpSpPr>
          <a:xfrm rot="21600000">
            <a:off x="7648575" y="4178300"/>
            <a:ext cx="450850" cy="1079500"/>
            <a:chOff x="7648575" y="4178300"/>
            <a:chExt cx="450850" cy="1079500"/>
          </a:xfrm>
        </p:grpSpPr>
        <p:sp>
          <p:nvSpPr>
            <p:cNvPr id="60" name="Freeform 60"/>
            <p:cNvSpPr/>
            <p:nvPr/>
          </p:nvSpPr>
          <p:spPr>
            <a:xfrm>
              <a:off x="7648575" y="4178300"/>
              <a:ext cx="450850" cy="10795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8B4">
                <a:alpha val="100000"/>
              </a:srgbClr>
            </a:solidFill>
          </p:spPr>
        </p:sp>
      </p:grpSp>
      <p:sp>
        <p:nvSpPr>
          <p:cNvPr id="62" name="TextBox 62"/>
          <p:cNvSpPr txBox="1"/>
          <p:nvPr/>
        </p:nvSpPr>
        <p:spPr>
          <a:xfrm rot="21600000">
            <a:off x="7677150" y="5314950"/>
            <a:ext cx="451700" cy="1143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900"/>
              </a:lnSpc>
            </a:pPr>
            <a:r>
              <a:rPr lang="en-US" sz="900" b="0" i="0" spc="0">
                <a:solidFill>
                  <a:srgbClr val="000000">
                    <a:alpha val="100000"/>
                  </a:srgbClr>
                </a:solidFill>
                <a:latin typeface="Muli"/>
              </a:rPr>
              <a:t>10.35%</a:t>
            </a:r>
          </a:p>
        </p:txBody>
      </p:sp>
      <p:sp>
        <p:nvSpPr>
          <p:cNvPr id="63" name="TextBox 63"/>
          <p:cNvSpPr txBox="1"/>
          <p:nvPr/>
        </p:nvSpPr>
        <p:spPr>
          <a:xfrm rot="21600000">
            <a:off x="7677150" y="4013200"/>
            <a:ext cx="477100" cy="1143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900"/>
              </a:lnSpc>
            </a:pPr>
            <a:r>
              <a:rPr lang="en-US" sz="900" b="0" i="0" spc="0">
                <a:solidFill>
                  <a:srgbClr val="000000">
                    <a:alpha val="100000"/>
                  </a:srgbClr>
                </a:solidFill>
                <a:latin typeface="Muli"/>
              </a:rPr>
              <a:t>35.31%</a:t>
            </a:r>
          </a:p>
        </p:txBody>
      </p:sp>
      <p:sp>
        <p:nvSpPr>
          <p:cNvPr id="64" name="TextBox 64"/>
          <p:cNvSpPr txBox="1"/>
          <p:nvPr/>
        </p:nvSpPr>
        <p:spPr>
          <a:xfrm rot="16225988">
            <a:off x="2581372" y="4630332"/>
            <a:ext cx="1385592" cy="104775"/>
          </a:xfrm>
          <a:prstGeom prst="rect">
            <a:avLst/>
          </a:prstGeom>
        </p:spPr>
        <p:txBody>
          <a:bodyPr lIns="0" tIns="10800" rIns="0" bIns="0" rtlCol="0" anchor="t"/>
          <a:lstStyle/>
          <a:p>
            <a:pPr algn="l">
              <a:lnSpc>
                <a:spcPts val="825"/>
              </a:lnSpc>
            </a:pPr>
            <a:r>
              <a:rPr lang="en-US" sz="825" b="0" i="0" spc="0">
                <a:solidFill>
                  <a:srgbClr val="000000">
                    <a:alpha val="100000"/>
                  </a:srgbClr>
                </a:solidFill>
                <a:latin typeface="Muli"/>
              </a:rPr>
              <a:t>FY21 Actual FB Range</a:t>
            </a:r>
          </a:p>
        </p:txBody>
      </p:sp>
      <p:grpSp>
        <p:nvGrpSpPr>
          <p:cNvPr id="66" name="Group 66"/>
          <p:cNvGrpSpPr/>
          <p:nvPr/>
        </p:nvGrpSpPr>
        <p:grpSpPr>
          <a:xfrm rot="21600000">
            <a:off x="3425825" y="4965700"/>
            <a:ext cx="450850" cy="292100"/>
            <a:chOff x="3425825" y="4965700"/>
            <a:chExt cx="450850" cy="292100"/>
          </a:xfrm>
        </p:grpSpPr>
        <p:sp>
          <p:nvSpPr>
            <p:cNvPr id="65" name="Freeform 65"/>
            <p:cNvSpPr/>
            <p:nvPr/>
          </p:nvSpPr>
          <p:spPr>
            <a:xfrm>
              <a:off x="3425825" y="4965700"/>
              <a:ext cx="450850" cy="2921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F8A">
                <a:alpha val="100000"/>
              </a:srgbClr>
            </a:solidFill>
          </p:spPr>
        </p:sp>
      </p:grpSp>
      <p:grpSp>
        <p:nvGrpSpPr>
          <p:cNvPr id="68" name="Group 68"/>
          <p:cNvGrpSpPr/>
          <p:nvPr/>
        </p:nvGrpSpPr>
        <p:grpSpPr>
          <a:xfrm rot="21600000">
            <a:off x="3425825" y="4178300"/>
            <a:ext cx="450850" cy="292100"/>
            <a:chOff x="3425825" y="4178300"/>
            <a:chExt cx="450850" cy="292100"/>
          </a:xfrm>
        </p:grpSpPr>
        <p:sp>
          <p:nvSpPr>
            <p:cNvPr id="67" name="Freeform 67"/>
            <p:cNvSpPr/>
            <p:nvPr/>
          </p:nvSpPr>
          <p:spPr>
            <a:xfrm>
              <a:off x="3425825" y="4178300"/>
              <a:ext cx="450850" cy="2921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D2E2">
                <a:alpha val="100000"/>
              </a:srgbClr>
            </a:solidFill>
          </p:spPr>
        </p:sp>
      </p:grpSp>
      <p:grpSp>
        <p:nvGrpSpPr>
          <p:cNvPr id="70" name="Group 70"/>
          <p:cNvGrpSpPr/>
          <p:nvPr/>
        </p:nvGrpSpPr>
        <p:grpSpPr>
          <a:xfrm rot="21600000">
            <a:off x="7648575" y="4965700"/>
            <a:ext cx="450850" cy="292100"/>
            <a:chOff x="7648575" y="4965700"/>
            <a:chExt cx="450850" cy="292100"/>
          </a:xfrm>
        </p:grpSpPr>
        <p:sp>
          <p:nvSpPr>
            <p:cNvPr id="69" name="Freeform 69"/>
            <p:cNvSpPr/>
            <p:nvPr/>
          </p:nvSpPr>
          <p:spPr>
            <a:xfrm>
              <a:off x="7648575" y="4965700"/>
              <a:ext cx="450850" cy="2921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F8A">
                <a:alpha val="100000"/>
              </a:srgbClr>
            </a:solidFill>
          </p:spPr>
        </p:sp>
      </p:grpSp>
      <p:grpSp>
        <p:nvGrpSpPr>
          <p:cNvPr id="72" name="Group 72"/>
          <p:cNvGrpSpPr/>
          <p:nvPr/>
        </p:nvGrpSpPr>
        <p:grpSpPr>
          <a:xfrm rot="21600000">
            <a:off x="7648575" y="4178300"/>
            <a:ext cx="450850" cy="292100"/>
            <a:chOff x="7648575" y="4178300"/>
            <a:chExt cx="450850" cy="292100"/>
          </a:xfrm>
        </p:grpSpPr>
        <p:sp>
          <p:nvSpPr>
            <p:cNvPr id="71" name="Freeform 71"/>
            <p:cNvSpPr/>
            <p:nvPr/>
          </p:nvSpPr>
          <p:spPr>
            <a:xfrm>
              <a:off x="7648575" y="4178300"/>
              <a:ext cx="450850" cy="2921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D2E2">
                <a:alpha val="100000"/>
              </a:srgbClr>
            </a:solidFill>
          </p:spPr>
        </p:sp>
      </p:grpSp>
      <p:sp>
        <p:nvSpPr>
          <p:cNvPr id="73" name="TextBox 73"/>
          <p:cNvSpPr txBox="1"/>
          <p:nvPr/>
        </p:nvSpPr>
        <p:spPr>
          <a:xfrm rot="16225988">
            <a:off x="6782733" y="4546849"/>
            <a:ext cx="1290488" cy="209550"/>
          </a:xfrm>
          <a:prstGeom prst="rect">
            <a:avLst/>
          </a:prstGeom>
        </p:spPr>
        <p:txBody>
          <a:bodyPr lIns="0" tIns="10800" rIns="0" bIns="0" rtlCol="0" anchor="t"/>
          <a:lstStyle/>
          <a:p>
            <a:pPr algn="l">
              <a:lnSpc>
                <a:spcPts val="825"/>
              </a:lnSpc>
            </a:pPr>
            <a:r>
              <a:rPr lang="en-US" sz="825" b="0" i="0" spc="0">
                <a:solidFill>
                  <a:srgbClr val="000000">
                    <a:alpha val="100000"/>
                  </a:srgbClr>
                </a:solidFill>
                <a:latin typeface="Muli"/>
              </a:rPr>
              <a:t>FY21 GFOA Method FB Range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D42">
                <a:alpha val="10000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18000000">
            <a:off x="6697572" y="-2997005"/>
            <a:ext cx="3810091" cy="3810091"/>
            <a:chOff x="6697572" y="-2997005"/>
            <a:chExt cx="3810091" cy="3810091"/>
          </a:xfrm>
        </p:grpSpPr>
        <p:sp>
          <p:nvSpPr>
            <p:cNvPr id="4" name="Freeform 4"/>
            <p:cNvSpPr/>
            <p:nvPr/>
          </p:nvSpPr>
          <p:spPr>
            <a:xfrm>
              <a:off x="6697572" y="-2997005"/>
              <a:ext cx="3810091" cy="3810091"/>
            </a:xfrm>
            <a:custGeom>
              <a:avLst/>
              <a:gdLst/>
              <a:ahLst/>
              <a:cxnLst/>
              <a:rect l="0" t="0" r="0" b="0"/>
              <a:pathLst>
                <a:path w="302895" h="302685">
                  <a:moveTo>
                    <a:pt x="274711" y="151305"/>
                  </a:moveTo>
                  <a:cubicBezTo>
                    <a:pt x="274510" y="185366"/>
                    <a:pt x="260737" y="216065"/>
                    <a:pt x="238649" y="238430"/>
                  </a:cubicBezTo>
                  <a:cubicBezTo>
                    <a:pt x="216265" y="260518"/>
                    <a:pt x="185518" y="274501"/>
                    <a:pt x="151457" y="274501"/>
                  </a:cubicBezTo>
                  <a:cubicBezTo>
                    <a:pt x="117462" y="274501"/>
                    <a:pt x="86706" y="260518"/>
                    <a:pt x="64332" y="238430"/>
                  </a:cubicBezTo>
                  <a:cubicBezTo>
                    <a:pt x="42177" y="216056"/>
                    <a:pt x="28270" y="185366"/>
                    <a:pt x="28270" y="151305"/>
                  </a:cubicBezTo>
                  <a:cubicBezTo>
                    <a:pt x="28270" y="117329"/>
                    <a:pt x="42177" y="86554"/>
                    <a:pt x="64332" y="64256"/>
                  </a:cubicBezTo>
                  <a:cubicBezTo>
                    <a:pt x="86716" y="42167"/>
                    <a:pt x="117462" y="28184"/>
                    <a:pt x="151457" y="28184"/>
                  </a:cubicBezTo>
                  <a:lnTo>
                    <a:pt x="151457" y="0"/>
                  </a:lnTo>
                  <a:cubicBezTo>
                    <a:pt x="109585" y="0"/>
                    <a:pt x="71638" y="16993"/>
                    <a:pt x="44472" y="44396"/>
                  </a:cubicBezTo>
                  <a:cubicBezTo>
                    <a:pt x="17078" y="71647"/>
                    <a:pt x="0" y="109433"/>
                    <a:pt x="0" y="151305"/>
                  </a:cubicBezTo>
                  <a:cubicBezTo>
                    <a:pt x="0" y="192976"/>
                    <a:pt x="17078" y="230838"/>
                    <a:pt x="44472" y="258232"/>
                  </a:cubicBezTo>
                  <a:cubicBezTo>
                    <a:pt x="71647" y="285693"/>
                    <a:pt x="109585" y="302685"/>
                    <a:pt x="151457" y="302685"/>
                  </a:cubicBezTo>
                  <a:cubicBezTo>
                    <a:pt x="193196" y="302685"/>
                    <a:pt x="230981" y="285693"/>
                    <a:pt x="258442" y="258232"/>
                  </a:cubicBezTo>
                  <a:cubicBezTo>
                    <a:pt x="285902" y="230838"/>
                    <a:pt x="302895" y="192976"/>
                    <a:pt x="302895" y="151305"/>
                  </a:cubicBezTo>
                  <a:lnTo>
                    <a:pt x="274711" y="151305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25000" r="-2500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21600000">
            <a:off x="9032007" y="12774"/>
            <a:ext cx="1428750" cy="1372939"/>
            <a:chOff x="9032007" y="12774"/>
            <a:chExt cx="1428750" cy="1372939"/>
          </a:xfrm>
        </p:grpSpPr>
        <p:sp>
          <p:nvSpPr>
            <p:cNvPr id="6" name="Freeform 6"/>
            <p:cNvSpPr/>
            <p:nvPr/>
          </p:nvSpPr>
          <p:spPr>
            <a:xfrm>
              <a:off x="9032007" y="12774"/>
              <a:ext cx="1428750" cy="1372939"/>
            </a:xfrm>
            <a:custGeom>
              <a:avLst/>
              <a:gdLst/>
              <a:ahLst/>
              <a:cxnLst/>
              <a:rect l="0" t="0" r="0" b="0"/>
              <a:pathLst>
                <a:path w="302895" h="290125">
                  <a:moveTo>
                    <a:pt x="269900" y="208011"/>
                  </a:moveTo>
                  <a:cubicBezTo>
                    <a:pt x="278197" y="214117"/>
                    <a:pt x="280035" y="225823"/>
                    <a:pt x="274015" y="234129"/>
                  </a:cubicBezTo>
                  <a:cubicBezTo>
                    <a:pt x="267910" y="242501"/>
                    <a:pt x="256280" y="244340"/>
                    <a:pt x="247907" y="238310"/>
                  </a:cubicBezTo>
                  <a:cubicBezTo>
                    <a:pt x="239535" y="232205"/>
                    <a:pt x="237687" y="220498"/>
                    <a:pt x="243783" y="212116"/>
                  </a:cubicBezTo>
                  <a:cubicBezTo>
                    <a:pt x="249803" y="203830"/>
                    <a:pt x="261518" y="201991"/>
                    <a:pt x="269900" y="208011"/>
                  </a:cubicBezTo>
                  <a:close/>
                  <a:moveTo>
                    <a:pt x="37395" y="145060"/>
                  </a:moveTo>
                  <a:cubicBezTo>
                    <a:pt x="37395" y="155357"/>
                    <a:pt x="29023" y="163720"/>
                    <a:pt x="18650" y="163720"/>
                  </a:cubicBezTo>
                  <a:cubicBezTo>
                    <a:pt x="8372" y="163729"/>
                    <a:pt x="0" y="155357"/>
                    <a:pt x="0" y="145060"/>
                  </a:cubicBezTo>
                  <a:cubicBezTo>
                    <a:pt x="0" y="134688"/>
                    <a:pt x="8372" y="126315"/>
                    <a:pt x="18659" y="126315"/>
                  </a:cubicBezTo>
                  <a:cubicBezTo>
                    <a:pt x="29023" y="126325"/>
                    <a:pt x="37395" y="134697"/>
                    <a:pt x="37395" y="145060"/>
                  </a:cubicBezTo>
                  <a:close/>
                  <a:moveTo>
                    <a:pt x="33071" y="82119"/>
                  </a:moveTo>
                  <a:cubicBezTo>
                    <a:pt x="24679" y="76004"/>
                    <a:pt x="22841" y="64298"/>
                    <a:pt x="28956" y="55992"/>
                  </a:cubicBezTo>
                  <a:cubicBezTo>
                    <a:pt x="34976" y="47620"/>
                    <a:pt x="46701" y="45781"/>
                    <a:pt x="55074" y="51801"/>
                  </a:cubicBezTo>
                  <a:cubicBezTo>
                    <a:pt x="63370" y="57907"/>
                    <a:pt x="65208" y="69613"/>
                    <a:pt x="59188" y="77919"/>
                  </a:cubicBezTo>
                  <a:cubicBezTo>
                    <a:pt x="53073" y="86301"/>
                    <a:pt x="41443" y="88139"/>
                    <a:pt x="33071" y="82119"/>
                  </a:cubicBezTo>
                  <a:close/>
                  <a:moveTo>
                    <a:pt x="55074" y="238320"/>
                  </a:moveTo>
                  <a:cubicBezTo>
                    <a:pt x="46701" y="244349"/>
                    <a:pt x="34985" y="242501"/>
                    <a:pt x="28956" y="234138"/>
                  </a:cubicBezTo>
                  <a:cubicBezTo>
                    <a:pt x="22841" y="225832"/>
                    <a:pt x="24689" y="214117"/>
                    <a:pt x="33080" y="208021"/>
                  </a:cubicBezTo>
                  <a:cubicBezTo>
                    <a:pt x="41453" y="201991"/>
                    <a:pt x="53083" y="203839"/>
                    <a:pt x="59188" y="212135"/>
                  </a:cubicBezTo>
                  <a:cubicBezTo>
                    <a:pt x="65208" y="220508"/>
                    <a:pt x="63370" y="232214"/>
                    <a:pt x="55074" y="238320"/>
                  </a:cubicBezTo>
                  <a:close/>
                  <a:moveTo>
                    <a:pt x="116167" y="36475"/>
                  </a:moveTo>
                  <a:cubicBezTo>
                    <a:pt x="106385" y="39666"/>
                    <a:pt x="95879" y="34275"/>
                    <a:pt x="92669" y="24483"/>
                  </a:cubicBezTo>
                  <a:cubicBezTo>
                    <a:pt x="89487" y="14616"/>
                    <a:pt x="94812" y="4109"/>
                    <a:pt x="104680" y="919"/>
                  </a:cubicBezTo>
                  <a:cubicBezTo>
                    <a:pt x="114462" y="-2272"/>
                    <a:pt x="125044" y="3119"/>
                    <a:pt x="128235" y="12920"/>
                  </a:cubicBezTo>
                  <a:cubicBezTo>
                    <a:pt x="131426" y="22712"/>
                    <a:pt x="126035" y="33285"/>
                    <a:pt x="116167" y="36475"/>
                  </a:cubicBezTo>
                  <a:close/>
                  <a:moveTo>
                    <a:pt x="104680" y="289202"/>
                  </a:moveTo>
                  <a:cubicBezTo>
                    <a:pt x="94812" y="286011"/>
                    <a:pt x="89487" y="275439"/>
                    <a:pt x="92669" y="265637"/>
                  </a:cubicBezTo>
                  <a:cubicBezTo>
                    <a:pt x="95879" y="255846"/>
                    <a:pt x="106375" y="250455"/>
                    <a:pt x="116243" y="253645"/>
                  </a:cubicBezTo>
                  <a:cubicBezTo>
                    <a:pt x="126035" y="256846"/>
                    <a:pt x="131435" y="267342"/>
                    <a:pt x="128235" y="277210"/>
                  </a:cubicBezTo>
                  <a:cubicBezTo>
                    <a:pt x="125044" y="287002"/>
                    <a:pt x="114462" y="292403"/>
                    <a:pt x="104680" y="289202"/>
                  </a:cubicBezTo>
                  <a:close/>
                  <a:moveTo>
                    <a:pt x="186709" y="36475"/>
                  </a:moveTo>
                  <a:cubicBezTo>
                    <a:pt x="176927" y="33285"/>
                    <a:pt x="171526" y="22712"/>
                    <a:pt x="174717" y="12920"/>
                  </a:cubicBezTo>
                  <a:cubicBezTo>
                    <a:pt x="177908" y="3128"/>
                    <a:pt x="188414" y="-2272"/>
                    <a:pt x="198282" y="919"/>
                  </a:cubicBezTo>
                  <a:cubicBezTo>
                    <a:pt x="208064" y="4109"/>
                    <a:pt x="213484" y="14616"/>
                    <a:pt x="210274" y="24483"/>
                  </a:cubicBezTo>
                  <a:cubicBezTo>
                    <a:pt x="207093" y="34275"/>
                    <a:pt x="196510" y="39676"/>
                    <a:pt x="186709" y="36475"/>
                  </a:cubicBezTo>
                  <a:close/>
                  <a:moveTo>
                    <a:pt x="198282" y="289202"/>
                  </a:moveTo>
                  <a:cubicBezTo>
                    <a:pt x="188414" y="292403"/>
                    <a:pt x="177908" y="287012"/>
                    <a:pt x="174717" y="277210"/>
                  </a:cubicBezTo>
                  <a:cubicBezTo>
                    <a:pt x="171526" y="267342"/>
                    <a:pt x="176917" y="256846"/>
                    <a:pt x="186709" y="253645"/>
                  </a:cubicBezTo>
                  <a:cubicBezTo>
                    <a:pt x="196510" y="250455"/>
                    <a:pt x="207093" y="255836"/>
                    <a:pt x="210274" y="265637"/>
                  </a:cubicBezTo>
                  <a:cubicBezTo>
                    <a:pt x="213484" y="275439"/>
                    <a:pt x="208064" y="286011"/>
                    <a:pt x="198282" y="289202"/>
                  </a:cubicBezTo>
                  <a:close/>
                  <a:moveTo>
                    <a:pt x="269900" y="82119"/>
                  </a:moveTo>
                  <a:cubicBezTo>
                    <a:pt x="261518" y="88149"/>
                    <a:pt x="249812" y="86301"/>
                    <a:pt x="243783" y="77928"/>
                  </a:cubicBezTo>
                  <a:cubicBezTo>
                    <a:pt x="237677" y="69622"/>
                    <a:pt x="239535" y="57916"/>
                    <a:pt x="247907" y="51811"/>
                  </a:cubicBezTo>
                  <a:cubicBezTo>
                    <a:pt x="256280" y="45781"/>
                    <a:pt x="267919" y="47629"/>
                    <a:pt x="274015" y="55992"/>
                  </a:cubicBezTo>
                  <a:cubicBezTo>
                    <a:pt x="280035" y="64298"/>
                    <a:pt x="278197" y="76004"/>
                    <a:pt x="269900" y="82119"/>
                  </a:cubicBezTo>
                  <a:close/>
                  <a:moveTo>
                    <a:pt x="284216" y="163729"/>
                  </a:moveTo>
                  <a:cubicBezTo>
                    <a:pt x="273939" y="163729"/>
                    <a:pt x="265567" y="155357"/>
                    <a:pt x="265567" y="145070"/>
                  </a:cubicBezTo>
                  <a:cubicBezTo>
                    <a:pt x="265567" y="134697"/>
                    <a:pt x="273939" y="126325"/>
                    <a:pt x="284216" y="126325"/>
                  </a:cubicBezTo>
                  <a:cubicBezTo>
                    <a:pt x="294523" y="126325"/>
                    <a:pt x="302895" y="134697"/>
                    <a:pt x="302895" y="145070"/>
                  </a:cubicBezTo>
                  <a:cubicBezTo>
                    <a:pt x="302895" y="155357"/>
                    <a:pt x="294523" y="163729"/>
                    <a:pt x="284216" y="163729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 rot="21600000">
            <a:off x="1576830" y="2444990"/>
            <a:ext cx="572768" cy="345360"/>
            <a:chOff x="1576830" y="2444990"/>
            <a:chExt cx="572768" cy="345360"/>
          </a:xfrm>
        </p:grpSpPr>
        <p:sp>
          <p:nvSpPr>
            <p:cNvPr id="8" name="Freeform 8"/>
            <p:cNvSpPr/>
            <p:nvPr/>
          </p:nvSpPr>
          <p:spPr>
            <a:xfrm>
              <a:off x="1576830" y="2444990"/>
              <a:ext cx="572768" cy="345360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51448" y="105"/>
                  </a:moveTo>
                  <a:cubicBezTo>
                    <a:pt x="67780" y="105"/>
                    <a:pt x="0" y="67885"/>
                    <a:pt x="0" y="151476"/>
                  </a:cubicBezTo>
                  <a:cubicBezTo>
                    <a:pt x="0" y="235087"/>
                    <a:pt x="67780" y="302790"/>
                    <a:pt x="151448" y="302790"/>
                  </a:cubicBezTo>
                  <a:cubicBezTo>
                    <a:pt x="235058" y="302790"/>
                    <a:pt x="302905" y="235096"/>
                    <a:pt x="302905" y="151486"/>
                  </a:cubicBezTo>
                  <a:cubicBezTo>
                    <a:pt x="302895" y="67885"/>
                    <a:pt x="235048" y="105"/>
                    <a:pt x="151448" y="105"/>
                  </a:cubicBez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 rot="21600000">
            <a:off x="1933575" y="4822825"/>
            <a:ext cx="3337775" cy="4572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00"/>
              </a:lnSpc>
            </a:pPr>
            <a:r>
              <a:rPr lang="en-US" sz="1200" b="0" i="0" spc="0">
                <a:solidFill>
                  <a:srgbClr val="FFFFFF">
                    <a:alpha val="100000"/>
                  </a:srgbClr>
                </a:solidFill>
                <a:latin typeface="Lato"/>
              </a:rPr>
              <a:t>For FY21 the average difference between the state statute minimum and GFOA - </a:t>
            </a:r>
            <a:r>
              <a:rPr lang="en-US" sz="1200" b="0" i="0" spc="0">
                <a:solidFill>
                  <a:srgbClr val="D0021B">
                    <a:alpha val="100000"/>
                  </a:srgbClr>
                </a:solidFill>
                <a:latin typeface="Lato"/>
              </a:rPr>
              <a:t>($203,947,168)</a:t>
            </a:r>
          </a:p>
        </p:txBody>
      </p:sp>
      <p:sp>
        <p:nvSpPr>
          <p:cNvPr id="11" name="TextBox 11"/>
          <p:cNvSpPr txBox="1"/>
          <p:nvPr/>
        </p:nvSpPr>
        <p:spPr>
          <a:xfrm rot="21600000">
            <a:off x="1511300" y="3914775"/>
            <a:ext cx="712050" cy="2667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1050" b="0" i="0" spc="0">
                <a:solidFill>
                  <a:srgbClr val="FFFFFF">
                    <a:alpha val="100000"/>
                  </a:srgbClr>
                </a:solidFill>
                <a:latin typeface="Lato"/>
              </a:rPr>
              <a:t>Minimum per Statute</a:t>
            </a:r>
          </a:p>
        </p:txBody>
      </p:sp>
      <p:sp>
        <p:nvSpPr>
          <p:cNvPr id="12" name="TextBox 12"/>
          <p:cNvSpPr txBox="1"/>
          <p:nvPr/>
        </p:nvSpPr>
        <p:spPr>
          <a:xfrm rot="21600000">
            <a:off x="4375150" y="3914775"/>
            <a:ext cx="559650" cy="4000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1050" b="0" i="0" spc="0">
                <a:solidFill>
                  <a:srgbClr val="FFFFFF">
                    <a:alpha val="100000"/>
                  </a:srgbClr>
                </a:solidFill>
                <a:latin typeface="Lato"/>
              </a:rPr>
              <a:t>FCS FY21 Avg</a:t>
            </a:r>
          </a:p>
        </p:txBody>
      </p:sp>
      <p:sp>
        <p:nvSpPr>
          <p:cNvPr id="13" name="TextBox 13"/>
          <p:cNvSpPr txBox="1"/>
          <p:nvPr/>
        </p:nvSpPr>
        <p:spPr>
          <a:xfrm rot="21600000">
            <a:off x="5041900" y="3914775"/>
            <a:ext cx="635850" cy="4000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1050" b="0" i="0" spc="0">
                <a:solidFill>
                  <a:srgbClr val="FFFFFF">
                    <a:alpha val="100000"/>
                  </a:srgbClr>
                </a:solidFill>
                <a:latin typeface="Lato"/>
              </a:rPr>
              <a:t>GFOA 2 Months Operating</a:t>
            </a:r>
          </a:p>
        </p:txBody>
      </p:sp>
      <p:grpSp>
        <p:nvGrpSpPr>
          <p:cNvPr id="15" name="Group 15"/>
          <p:cNvGrpSpPr/>
          <p:nvPr/>
        </p:nvGrpSpPr>
        <p:grpSpPr>
          <a:xfrm rot="21600000">
            <a:off x="711200" y="3206750"/>
            <a:ext cx="6680200" cy="400050"/>
            <a:chOff x="711200" y="3206750"/>
            <a:chExt cx="6680200" cy="400050"/>
          </a:xfrm>
        </p:grpSpPr>
        <p:sp>
          <p:nvSpPr>
            <p:cNvPr id="14" name="Freeform 14"/>
            <p:cNvSpPr/>
            <p:nvPr/>
          </p:nvSpPr>
          <p:spPr>
            <a:xfrm>
              <a:off x="711200" y="3206750"/>
              <a:ext cx="6680200" cy="4000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cxnSp>
        <p:nvCxnSpPr>
          <p:cNvPr id="16" name="Straight Connector 16"/>
          <p:cNvCxnSpPr>
            <a:cxnSpLocks/>
          </p:cNvCxnSpPr>
          <p:nvPr/>
        </p:nvCxnSpPr>
        <p:spPr>
          <a:xfrm rot="5414638">
            <a:off x="1337215" y="3300022"/>
            <a:ext cx="1060338" cy="0"/>
          </a:xfrm>
          <a:prstGeom prst="line">
            <a:avLst/>
          </a:prstGeom>
          <a:ln w="49530">
            <a:solidFill>
              <a:srgbClr val="FFFFFF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/>
          <p:cNvCxnSpPr>
            <a:cxnSpLocks/>
          </p:cNvCxnSpPr>
          <p:nvPr/>
        </p:nvCxnSpPr>
        <p:spPr>
          <a:xfrm rot="5414638">
            <a:off x="4140429" y="3295223"/>
            <a:ext cx="1073228" cy="0"/>
          </a:xfrm>
          <a:prstGeom prst="line">
            <a:avLst/>
          </a:prstGeom>
          <a:ln w="46355">
            <a:solidFill>
              <a:srgbClr val="FFFFFF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8"/>
          <p:cNvSpPr txBox="1"/>
          <p:nvPr/>
        </p:nvSpPr>
        <p:spPr>
          <a:xfrm rot="21600000">
            <a:off x="1631950" y="2546350"/>
            <a:ext cx="464400" cy="1333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050"/>
              </a:lnSpc>
            </a:pPr>
            <a:r>
              <a:rPr lang="en-US" sz="1050" b="0" i="0" spc="0">
                <a:solidFill>
                  <a:srgbClr val="FFFFFF">
                    <a:alpha val="100000"/>
                  </a:srgbClr>
                </a:solidFill>
                <a:latin typeface="Lato"/>
              </a:rPr>
              <a:t>5%/7%</a:t>
            </a: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4392065" y="2442615"/>
            <a:ext cx="575770" cy="347170"/>
            <a:chOff x="4392065" y="2442615"/>
            <a:chExt cx="575770" cy="347170"/>
          </a:xfrm>
        </p:grpSpPr>
        <p:sp>
          <p:nvSpPr>
            <p:cNvPr id="19" name="Freeform 19"/>
            <p:cNvSpPr/>
            <p:nvPr/>
          </p:nvSpPr>
          <p:spPr>
            <a:xfrm>
              <a:off x="4392065" y="2442615"/>
              <a:ext cx="575770" cy="347170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51448" y="105"/>
                  </a:moveTo>
                  <a:cubicBezTo>
                    <a:pt x="67780" y="105"/>
                    <a:pt x="0" y="67885"/>
                    <a:pt x="0" y="151476"/>
                  </a:cubicBezTo>
                  <a:cubicBezTo>
                    <a:pt x="0" y="235087"/>
                    <a:pt x="67780" y="302790"/>
                    <a:pt x="151448" y="302790"/>
                  </a:cubicBezTo>
                  <a:cubicBezTo>
                    <a:pt x="235058" y="302790"/>
                    <a:pt x="302905" y="235096"/>
                    <a:pt x="302905" y="151486"/>
                  </a:cubicBezTo>
                  <a:cubicBezTo>
                    <a:pt x="302895" y="67885"/>
                    <a:pt x="235048" y="105"/>
                    <a:pt x="151448" y="105"/>
                  </a:cubicBez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21" name="TextBox 21"/>
          <p:cNvSpPr txBox="1"/>
          <p:nvPr/>
        </p:nvSpPr>
        <p:spPr>
          <a:xfrm rot="21600000">
            <a:off x="4445000" y="2555875"/>
            <a:ext cx="464400" cy="1333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050"/>
              </a:lnSpc>
            </a:pPr>
            <a:r>
              <a:rPr lang="en-US" sz="1050" b="0" i="0" spc="0">
                <a:solidFill>
                  <a:srgbClr val="FFFFFF">
                    <a:alpha val="100000"/>
                  </a:srgbClr>
                </a:solidFill>
                <a:latin typeface="Lato"/>
              </a:rPr>
              <a:t>14.32%</a:t>
            </a:r>
          </a:p>
        </p:txBody>
      </p:sp>
      <p:cxnSp>
        <p:nvCxnSpPr>
          <p:cNvPr id="22" name="Straight Connector 22"/>
          <p:cNvCxnSpPr>
            <a:cxnSpLocks/>
          </p:cNvCxnSpPr>
          <p:nvPr/>
        </p:nvCxnSpPr>
        <p:spPr>
          <a:xfrm rot="5414638">
            <a:off x="4829136" y="3307381"/>
            <a:ext cx="1073228" cy="0"/>
          </a:xfrm>
          <a:prstGeom prst="line">
            <a:avLst/>
          </a:prstGeom>
          <a:ln w="46355">
            <a:solidFill>
              <a:srgbClr val="FFFFFF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4"/>
          <p:cNvGrpSpPr/>
          <p:nvPr/>
        </p:nvGrpSpPr>
        <p:grpSpPr>
          <a:xfrm rot="21600000">
            <a:off x="5077865" y="2448965"/>
            <a:ext cx="575770" cy="347170"/>
            <a:chOff x="5077865" y="2448965"/>
            <a:chExt cx="575770" cy="347170"/>
          </a:xfrm>
        </p:grpSpPr>
        <p:sp>
          <p:nvSpPr>
            <p:cNvPr id="23" name="Freeform 23"/>
            <p:cNvSpPr/>
            <p:nvPr/>
          </p:nvSpPr>
          <p:spPr>
            <a:xfrm>
              <a:off x="5077865" y="2448965"/>
              <a:ext cx="575770" cy="347170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51448" y="105"/>
                  </a:moveTo>
                  <a:cubicBezTo>
                    <a:pt x="67780" y="105"/>
                    <a:pt x="0" y="67885"/>
                    <a:pt x="0" y="151476"/>
                  </a:cubicBezTo>
                  <a:cubicBezTo>
                    <a:pt x="0" y="235087"/>
                    <a:pt x="67780" y="302790"/>
                    <a:pt x="151448" y="302790"/>
                  </a:cubicBezTo>
                  <a:cubicBezTo>
                    <a:pt x="235058" y="302790"/>
                    <a:pt x="302905" y="235096"/>
                    <a:pt x="302905" y="151486"/>
                  </a:cubicBezTo>
                  <a:cubicBezTo>
                    <a:pt x="302895" y="67885"/>
                    <a:pt x="235048" y="105"/>
                    <a:pt x="151448" y="105"/>
                  </a:cubicBezTo>
                  <a:close/>
                </a:path>
              </a:pathLst>
            </a:custGeom>
            <a:solidFill>
              <a:srgbClr val="F4B760">
                <a:alpha val="100000"/>
              </a:srgbClr>
            </a:solidFill>
          </p:spPr>
        </p:sp>
      </p:grpSp>
      <p:sp>
        <p:nvSpPr>
          <p:cNvPr id="25" name="TextBox 25"/>
          <p:cNvSpPr txBox="1"/>
          <p:nvPr/>
        </p:nvSpPr>
        <p:spPr>
          <a:xfrm rot="21600000">
            <a:off x="5130800" y="2549525"/>
            <a:ext cx="464400" cy="1333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050"/>
              </a:lnSpc>
            </a:pPr>
            <a:r>
              <a:rPr lang="en-US" sz="1050" b="0" i="0" spc="0">
                <a:solidFill>
                  <a:srgbClr val="FFFFFF">
                    <a:alpha val="100000"/>
                  </a:srgbClr>
                </a:solidFill>
                <a:latin typeface="Lato"/>
              </a:rPr>
              <a:t>14.39%</a:t>
            </a:r>
          </a:p>
        </p:txBody>
      </p:sp>
      <p:cxnSp>
        <p:nvCxnSpPr>
          <p:cNvPr id="26" name="Straight Connector 26"/>
          <p:cNvCxnSpPr>
            <a:cxnSpLocks/>
          </p:cNvCxnSpPr>
          <p:nvPr/>
        </p:nvCxnSpPr>
        <p:spPr>
          <a:xfrm rot="21600000">
            <a:off x="1822450" y="4667250"/>
            <a:ext cx="3536950" cy="0"/>
          </a:xfrm>
          <a:prstGeom prst="line">
            <a:avLst/>
          </a:prstGeom>
          <a:ln w="19050" cap="flat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7"/>
          <p:cNvCxnSpPr>
            <a:cxnSpLocks/>
          </p:cNvCxnSpPr>
          <p:nvPr/>
        </p:nvCxnSpPr>
        <p:spPr>
          <a:xfrm rot="5342225">
            <a:off x="1699576" y="4524305"/>
            <a:ext cx="279524" cy="0"/>
          </a:xfrm>
          <a:prstGeom prst="line">
            <a:avLst/>
          </a:prstGeom>
          <a:ln w="19050" cap="flat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8"/>
          <p:cNvCxnSpPr>
            <a:cxnSpLocks/>
          </p:cNvCxnSpPr>
          <p:nvPr/>
        </p:nvCxnSpPr>
        <p:spPr>
          <a:xfrm rot="5342225">
            <a:off x="5196556" y="4527408"/>
            <a:ext cx="272748" cy="0"/>
          </a:xfrm>
          <a:prstGeom prst="line">
            <a:avLst/>
          </a:prstGeom>
          <a:ln w="19050" cap="flat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9"/>
          <p:cNvSpPr txBox="1"/>
          <p:nvPr/>
        </p:nvSpPr>
        <p:spPr>
          <a:xfrm rot="21600000">
            <a:off x="191406" y="508000"/>
            <a:ext cx="6615738" cy="381000"/>
          </a:xfrm>
          <a:prstGeom prst="rect">
            <a:avLst/>
          </a:prstGeom>
        </p:spPr>
        <p:txBody>
          <a:bodyPr lIns="0" tIns="43200" rIns="0" bIns="0" rtlCol="0" anchor="t"/>
          <a:lstStyle/>
          <a:p>
            <a:pPr algn="ctr">
              <a:lnSpc>
                <a:spcPts val="3004"/>
              </a:lnSpc>
            </a:pPr>
            <a:r>
              <a:rPr lang="en-US" sz="3004" b="1" i="0" spc="0">
                <a:solidFill>
                  <a:srgbClr val="F4B760">
                    <a:alpha val="100000"/>
                  </a:srgbClr>
                </a:solidFill>
                <a:latin typeface="Montserrat"/>
              </a:rPr>
              <a:t>Fund Balance Analysis</a:t>
            </a:r>
          </a:p>
        </p:txBody>
      </p:sp>
      <p:grpSp>
        <p:nvGrpSpPr>
          <p:cNvPr id="31" name="Group 31"/>
          <p:cNvGrpSpPr/>
          <p:nvPr/>
        </p:nvGrpSpPr>
        <p:grpSpPr>
          <a:xfrm rot="21600000">
            <a:off x="5659413" y="915987"/>
            <a:ext cx="1739950" cy="1590675"/>
            <a:chOff x="5659413" y="915987"/>
            <a:chExt cx="1739950" cy="1590675"/>
          </a:xfrm>
        </p:grpSpPr>
        <p:sp>
          <p:nvSpPr>
            <p:cNvPr id="30" name="Freeform 30"/>
            <p:cNvSpPr/>
            <p:nvPr/>
          </p:nvSpPr>
          <p:spPr>
            <a:xfrm>
              <a:off x="5659413" y="915987"/>
              <a:ext cx="1739950" cy="1590675"/>
            </a:xfrm>
            <a:custGeom>
              <a:avLst/>
              <a:gdLst/>
              <a:ahLst/>
              <a:cxnLst/>
              <a:rect l="0" t="0" r="0" b="0"/>
              <a:pathLst>
                <a:path w="301196" h="304790">
                  <a:moveTo>
                    <a:pt x="297632" y="153768"/>
                  </a:moveTo>
                  <a:cubicBezTo>
                    <a:pt x="297632" y="137595"/>
                    <a:pt x="299956" y="121812"/>
                    <a:pt x="295212" y="107238"/>
                  </a:cubicBezTo>
                  <a:cubicBezTo>
                    <a:pt x="290297" y="92122"/>
                    <a:pt x="284392" y="76816"/>
                    <a:pt x="275210" y="64233"/>
                  </a:cubicBezTo>
                  <a:cubicBezTo>
                    <a:pt x="265952" y="51536"/>
                    <a:pt x="251140" y="43983"/>
                    <a:pt x="238415" y="34753"/>
                  </a:cubicBezTo>
                  <a:cubicBezTo>
                    <a:pt x="225823" y="25609"/>
                    <a:pt x="210564" y="24752"/>
                    <a:pt x="195438" y="19847"/>
                  </a:cubicBezTo>
                  <a:cubicBezTo>
                    <a:pt x="180846" y="15122"/>
                    <a:pt x="168044" y="292"/>
                    <a:pt x="151890" y="292"/>
                  </a:cubicBezTo>
                  <a:cubicBezTo>
                    <a:pt x="135716" y="292"/>
                    <a:pt x="117571" y="-1394"/>
                    <a:pt x="102988" y="3340"/>
                  </a:cubicBezTo>
                  <a:cubicBezTo>
                    <a:pt x="87863" y="8245"/>
                    <a:pt x="76814" y="24038"/>
                    <a:pt x="64222" y="33172"/>
                  </a:cubicBezTo>
                  <a:cubicBezTo>
                    <a:pt x="51506" y="42411"/>
                    <a:pt x="46867" y="58118"/>
                    <a:pt x="37609" y="70815"/>
                  </a:cubicBezTo>
                  <a:cubicBezTo>
                    <a:pt x="28446" y="83388"/>
                    <a:pt x="13977" y="92275"/>
                    <a:pt x="9062" y="107391"/>
                  </a:cubicBezTo>
                  <a:cubicBezTo>
                    <a:pt x="4319" y="121983"/>
                    <a:pt x="7062" y="137604"/>
                    <a:pt x="7062" y="153778"/>
                  </a:cubicBezTo>
                  <a:cubicBezTo>
                    <a:pt x="7062" y="169951"/>
                    <a:pt x="-3520" y="188125"/>
                    <a:pt x="1223" y="202708"/>
                  </a:cubicBezTo>
                  <a:cubicBezTo>
                    <a:pt x="6138" y="217824"/>
                    <a:pt x="17482" y="232149"/>
                    <a:pt x="26645" y="244732"/>
                  </a:cubicBezTo>
                  <a:cubicBezTo>
                    <a:pt x="35904" y="257429"/>
                    <a:pt x="50086" y="267087"/>
                    <a:pt x="62812" y="276326"/>
                  </a:cubicBezTo>
                  <a:cubicBezTo>
                    <a:pt x="65965" y="278612"/>
                    <a:pt x="69375" y="280403"/>
                    <a:pt x="72937" y="281860"/>
                  </a:cubicBezTo>
                  <a:cubicBezTo>
                    <a:pt x="60602" y="301310"/>
                    <a:pt x="33218" y="304654"/>
                    <a:pt x="33218" y="304654"/>
                  </a:cubicBezTo>
                  <a:cubicBezTo>
                    <a:pt x="64374" y="306016"/>
                    <a:pt x="84195" y="296929"/>
                    <a:pt x="95816" y="288347"/>
                  </a:cubicBezTo>
                  <a:cubicBezTo>
                    <a:pt x="99626" y="289261"/>
                    <a:pt x="103417" y="290242"/>
                    <a:pt x="107141" y="291433"/>
                  </a:cubicBezTo>
                  <a:cubicBezTo>
                    <a:pt x="121734" y="296157"/>
                    <a:pt x="135735" y="304206"/>
                    <a:pt x="151909" y="304206"/>
                  </a:cubicBezTo>
                  <a:cubicBezTo>
                    <a:pt x="168082" y="304206"/>
                    <a:pt x="181312" y="293795"/>
                    <a:pt x="195905" y="289061"/>
                  </a:cubicBezTo>
                  <a:cubicBezTo>
                    <a:pt x="211030" y="284156"/>
                    <a:pt x="223280" y="278403"/>
                    <a:pt x="235872" y="269259"/>
                  </a:cubicBezTo>
                  <a:cubicBezTo>
                    <a:pt x="248597" y="260019"/>
                    <a:pt x="256989" y="249466"/>
                    <a:pt x="266256" y="236769"/>
                  </a:cubicBezTo>
                  <a:cubicBezTo>
                    <a:pt x="275419" y="224196"/>
                    <a:pt x="294565" y="216805"/>
                    <a:pt x="299489" y="201698"/>
                  </a:cubicBezTo>
                  <a:cubicBezTo>
                    <a:pt x="304213" y="187106"/>
                    <a:pt x="297632" y="169942"/>
                    <a:pt x="297632" y="15376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32" name="TextBox 32"/>
          <p:cNvSpPr txBox="1"/>
          <p:nvPr/>
        </p:nvSpPr>
        <p:spPr>
          <a:xfrm rot="21600000">
            <a:off x="5957888" y="1373187"/>
            <a:ext cx="1197825" cy="600075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575"/>
              </a:lnSpc>
            </a:pPr>
            <a:r>
              <a:rPr lang="en-US" sz="1050" b="0" i="0" spc="75">
                <a:solidFill>
                  <a:srgbClr val="000000">
                    <a:alpha val="100000"/>
                  </a:srgbClr>
                </a:solidFill>
                <a:latin typeface="Questrial"/>
              </a:rPr>
              <a:t>Represents 60 days operating expenses</a:t>
            </a:r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2082775" y="1017587"/>
            <a:ext cx="1739950" cy="1590675"/>
            <a:chOff x="2082775" y="1017587"/>
            <a:chExt cx="1739950" cy="1590675"/>
          </a:xfrm>
        </p:grpSpPr>
        <p:sp>
          <p:nvSpPr>
            <p:cNvPr id="33" name="Freeform 33"/>
            <p:cNvSpPr/>
            <p:nvPr/>
          </p:nvSpPr>
          <p:spPr>
            <a:xfrm>
              <a:off x="2082775" y="1017587"/>
              <a:ext cx="1739950" cy="1590675"/>
            </a:xfrm>
            <a:custGeom>
              <a:avLst/>
              <a:gdLst/>
              <a:ahLst/>
              <a:cxnLst/>
              <a:rect l="0" t="0" r="0" b="0"/>
              <a:pathLst>
                <a:path w="301196" h="304790">
                  <a:moveTo>
                    <a:pt x="297632" y="153768"/>
                  </a:moveTo>
                  <a:cubicBezTo>
                    <a:pt x="297632" y="137595"/>
                    <a:pt x="299956" y="121812"/>
                    <a:pt x="295212" y="107238"/>
                  </a:cubicBezTo>
                  <a:cubicBezTo>
                    <a:pt x="290297" y="92122"/>
                    <a:pt x="284392" y="76816"/>
                    <a:pt x="275210" y="64233"/>
                  </a:cubicBezTo>
                  <a:cubicBezTo>
                    <a:pt x="265952" y="51536"/>
                    <a:pt x="251140" y="43983"/>
                    <a:pt x="238415" y="34753"/>
                  </a:cubicBezTo>
                  <a:cubicBezTo>
                    <a:pt x="225823" y="25609"/>
                    <a:pt x="210564" y="24752"/>
                    <a:pt x="195438" y="19847"/>
                  </a:cubicBezTo>
                  <a:cubicBezTo>
                    <a:pt x="180846" y="15122"/>
                    <a:pt x="168044" y="292"/>
                    <a:pt x="151890" y="292"/>
                  </a:cubicBezTo>
                  <a:cubicBezTo>
                    <a:pt x="135716" y="292"/>
                    <a:pt x="117571" y="-1394"/>
                    <a:pt x="102988" y="3340"/>
                  </a:cubicBezTo>
                  <a:cubicBezTo>
                    <a:pt x="87863" y="8245"/>
                    <a:pt x="76814" y="24038"/>
                    <a:pt x="64222" y="33172"/>
                  </a:cubicBezTo>
                  <a:cubicBezTo>
                    <a:pt x="51506" y="42411"/>
                    <a:pt x="46867" y="58118"/>
                    <a:pt x="37609" y="70815"/>
                  </a:cubicBezTo>
                  <a:cubicBezTo>
                    <a:pt x="28446" y="83388"/>
                    <a:pt x="13977" y="92275"/>
                    <a:pt x="9062" y="107391"/>
                  </a:cubicBezTo>
                  <a:cubicBezTo>
                    <a:pt x="4319" y="121983"/>
                    <a:pt x="7062" y="137604"/>
                    <a:pt x="7062" y="153778"/>
                  </a:cubicBezTo>
                  <a:cubicBezTo>
                    <a:pt x="7062" y="169951"/>
                    <a:pt x="-3520" y="188125"/>
                    <a:pt x="1223" y="202708"/>
                  </a:cubicBezTo>
                  <a:cubicBezTo>
                    <a:pt x="6138" y="217824"/>
                    <a:pt x="17482" y="232149"/>
                    <a:pt x="26645" y="244732"/>
                  </a:cubicBezTo>
                  <a:cubicBezTo>
                    <a:pt x="35904" y="257429"/>
                    <a:pt x="50086" y="267087"/>
                    <a:pt x="62812" y="276326"/>
                  </a:cubicBezTo>
                  <a:cubicBezTo>
                    <a:pt x="65965" y="278612"/>
                    <a:pt x="69375" y="280403"/>
                    <a:pt x="72937" y="281860"/>
                  </a:cubicBezTo>
                  <a:cubicBezTo>
                    <a:pt x="60602" y="301310"/>
                    <a:pt x="33218" y="304654"/>
                    <a:pt x="33218" y="304654"/>
                  </a:cubicBezTo>
                  <a:cubicBezTo>
                    <a:pt x="64374" y="306016"/>
                    <a:pt x="84195" y="296929"/>
                    <a:pt x="95816" y="288347"/>
                  </a:cubicBezTo>
                  <a:cubicBezTo>
                    <a:pt x="99626" y="289261"/>
                    <a:pt x="103417" y="290242"/>
                    <a:pt x="107141" y="291433"/>
                  </a:cubicBezTo>
                  <a:cubicBezTo>
                    <a:pt x="121734" y="296157"/>
                    <a:pt x="135735" y="304206"/>
                    <a:pt x="151909" y="304206"/>
                  </a:cubicBezTo>
                  <a:cubicBezTo>
                    <a:pt x="168082" y="304206"/>
                    <a:pt x="181312" y="293795"/>
                    <a:pt x="195905" y="289061"/>
                  </a:cubicBezTo>
                  <a:cubicBezTo>
                    <a:pt x="211030" y="284156"/>
                    <a:pt x="223280" y="278403"/>
                    <a:pt x="235872" y="269259"/>
                  </a:cubicBezTo>
                  <a:cubicBezTo>
                    <a:pt x="248597" y="260019"/>
                    <a:pt x="256989" y="249466"/>
                    <a:pt x="266256" y="236769"/>
                  </a:cubicBezTo>
                  <a:cubicBezTo>
                    <a:pt x="275419" y="224196"/>
                    <a:pt x="294565" y="216805"/>
                    <a:pt x="299489" y="201698"/>
                  </a:cubicBezTo>
                  <a:cubicBezTo>
                    <a:pt x="304213" y="187106"/>
                    <a:pt x="297632" y="169942"/>
                    <a:pt x="297632" y="15376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35" name="TextBox 35"/>
          <p:cNvSpPr txBox="1"/>
          <p:nvPr/>
        </p:nvSpPr>
        <p:spPr>
          <a:xfrm rot="21600000">
            <a:off x="2381251" y="1474787"/>
            <a:ext cx="1197825" cy="8001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575"/>
              </a:lnSpc>
            </a:pPr>
            <a:r>
              <a:rPr lang="en-US" sz="1050" b="0" i="0" spc="75">
                <a:solidFill>
                  <a:srgbClr val="000000">
                    <a:alpha val="100000"/>
                  </a:srgbClr>
                </a:solidFill>
                <a:latin typeface="Questrial"/>
              </a:rPr>
              <a:t>Represents 20-25 days operating expenses</a:t>
            </a:r>
          </a:p>
        </p:txBody>
      </p:sp>
      <p:cxnSp>
        <p:nvCxnSpPr>
          <p:cNvPr id="36" name="Straight Connector 36"/>
          <p:cNvCxnSpPr>
            <a:cxnSpLocks/>
          </p:cNvCxnSpPr>
          <p:nvPr/>
        </p:nvCxnSpPr>
        <p:spPr>
          <a:xfrm rot="21600000">
            <a:off x="1838325" y="3035300"/>
            <a:ext cx="2857500" cy="0"/>
          </a:xfrm>
          <a:prstGeom prst="line">
            <a:avLst/>
          </a:prstGeom>
          <a:ln w="19050">
            <a:solidFill>
              <a:srgbClr val="D0021B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7"/>
          <p:cNvSpPr txBox="1"/>
          <p:nvPr/>
        </p:nvSpPr>
        <p:spPr>
          <a:xfrm rot="21600000">
            <a:off x="2419350" y="2879725"/>
            <a:ext cx="1702650" cy="1333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1050" b="0" i="0" spc="0">
                <a:solidFill>
                  <a:srgbClr val="FFFFFF">
                    <a:alpha val="100000"/>
                  </a:srgbClr>
                </a:solidFill>
                <a:latin typeface="Lato"/>
              </a:rPr>
              <a:t>Spending Plan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890</Words>
  <Application>Microsoft Office PowerPoint</Application>
  <PresentationFormat>Custom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Lato</vt:lpstr>
      <vt:lpstr>Muli</vt:lpstr>
      <vt:lpstr>Questrial</vt:lpstr>
      <vt:lpstr>Montserrat</vt:lpstr>
      <vt:lpstr>Arial</vt:lpstr>
      <vt:lpstr>Playfair Display</vt:lpstr>
      <vt:lpstr>Gentium Book Basic</vt:lpstr>
      <vt:lpstr>Calibri</vt:lpstr>
      <vt:lpstr>Salsa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Tobias Discenza</dc:creator>
  <cp:lastModifiedBy>Eileen Johnson</cp:lastModifiedBy>
  <cp:revision>2</cp:revision>
  <dcterms:created xsi:type="dcterms:W3CDTF">2021-12-15T00:32:29Z</dcterms:created>
  <dcterms:modified xsi:type="dcterms:W3CDTF">2021-12-15T20:23:53Z</dcterms:modified>
</cp:coreProperties>
</file>