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7" r:id="rId5"/>
    <p:sldId id="263" r:id="rId6"/>
    <p:sldId id="261" r:id="rId7"/>
    <p:sldId id="269" r:id="rId8"/>
    <p:sldId id="262" r:id="rId9"/>
    <p:sldId id="264" r:id="rId10"/>
    <p:sldId id="270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7277B-8659-4F8A-85AD-F52DA2475DB2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2B89-BB7F-4DCA-82F8-61DE83346E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8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3C308-4450-4C60-B31F-FB7D3871A8B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9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8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4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14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2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3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7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8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26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14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1FE30-1DAE-43CB-A59B-6EB3B41AF14B}" type="datetimeFigureOut">
              <a:rPr lang="en-US" smtClean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5226F-2166-484C-99D7-1A5945FD98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7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urmudgucation.blogspot.com/2016/05/fl-district-officials-lose-their-damned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50" y="5614193"/>
            <a:ext cx="7981950" cy="1243807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Angela Kersenbrock, Ed.D, MSN, RN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"/>
            <a:ext cx="6705600" cy="5105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62506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8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21" y="627564"/>
            <a:ext cx="5624679" cy="173134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This is “Our Why”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78173"/>
            <a:ext cx="4850901" cy="3450613"/>
          </a:xfrm>
        </p:spPr>
        <p:txBody>
          <a:bodyPr anchor="ctr">
            <a:normAutofit fontScale="77500" lnSpcReduction="20000"/>
          </a:bodyPr>
          <a:lstStyle/>
          <a:p>
            <a:pPr marL="457200" lvl="1" indent="0">
              <a:buNone/>
            </a:pPr>
            <a:endParaRPr lang="en-US" sz="2100" b="1" dirty="0"/>
          </a:p>
          <a:p>
            <a:pPr marL="457200" lvl="1" indent="0" algn="ctr">
              <a:buNone/>
            </a:pPr>
            <a:r>
              <a:rPr lang="en-US" sz="3000" b="1" dirty="0"/>
              <a:t>“</a:t>
            </a:r>
            <a:r>
              <a:rPr lang="en-US" sz="3000" b="1" i="1" dirty="0"/>
              <a:t>I would have no place else to go</a:t>
            </a:r>
            <a:r>
              <a:rPr lang="en-US" sz="3000" b="1" dirty="0"/>
              <a:t>”</a:t>
            </a:r>
          </a:p>
          <a:p>
            <a:pPr marL="457200" lvl="1" indent="0" algn="ctr">
              <a:buNone/>
            </a:pPr>
            <a:endParaRPr lang="en-US" sz="3000" b="1" dirty="0"/>
          </a:p>
          <a:p>
            <a:pPr marL="0" lvl="1" indent="0" algn="ctr">
              <a:buNone/>
            </a:pPr>
            <a:r>
              <a:rPr lang="en-US" sz="3000" b="1" dirty="0"/>
              <a:t>“</a:t>
            </a:r>
            <a:r>
              <a:rPr lang="en-US" sz="3000" b="1" i="1" dirty="0"/>
              <a:t>I always wanted to get my degree”</a:t>
            </a:r>
          </a:p>
          <a:p>
            <a:pPr marL="0" lvl="1" indent="0" algn="ctr">
              <a:buNone/>
            </a:pPr>
            <a:endParaRPr lang="en-US" sz="3000" b="1" i="1" dirty="0"/>
          </a:p>
          <a:p>
            <a:pPr marL="0" lvl="0" indent="0" algn="ctr">
              <a:buNone/>
            </a:pPr>
            <a:r>
              <a:rPr lang="en-US" b="1" i="1" dirty="0"/>
              <a:t>“I am doing this for myself and my family, if I get this degree then my kids will know that they can do it too”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2358913"/>
            <a:ext cx="1605129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0658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31" y="2940530"/>
            <a:ext cx="1096566" cy="97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16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99" y="1232513"/>
            <a:ext cx="4699001" cy="438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02D44074-0B69-4F0C-A7B3-5645CE40D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2" y="0"/>
            <a:ext cx="3493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200" y="304800"/>
            <a:ext cx="3200400" cy="59097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3000" i="1" dirty="0"/>
              <a:t> </a:t>
            </a:r>
            <a:r>
              <a:rPr lang="en-US" sz="30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……..create the opportunity for  all community college graduates to pursue a baccalaureate degree that is workforce focused, accessible, affordable, and welcoming</a:t>
            </a:r>
            <a:br>
              <a:rPr lang="en-US" sz="3000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US" sz="3000" i="1" kern="1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3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21" y="627564"/>
            <a:ext cx="5624679" cy="173134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This is “Our Why”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78173"/>
            <a:ext cx="6553199" cy="3450613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US" sz="3200" b="1" i="1" dirty="0"/>
              <a:t>Our Students</a:t>
            </a:r>
          </a:p>
          <a:p>
            <a:pPr marL="457200" lvl="1" indent="0">
              <a:buNone/>
            </a:pPr>
            <a:r>
              <a:rPr lang="en-US" sz="3200" b="1" i="1" dirty="0"/>
              <a:t>Our Communities</a:t>
            </a:r>
          </a:p>
          <a:p>
            <a:pPr marL="457200" lvl="1" indent="0">
              <a:buNone/>
            </a:pPr>
            <a:r>
              <a:rPr lang="en-US" sz="3200" b="1" i="1" dirty="0"/>
              <a:t>Our  Country</a:t>
            </a:r>
          </a:p>
          <a:p>
            <a:pPr marL="457200" lvl="1" indent="0">
              <a:buNone/>
            </a:pPr>
            <a:r>
              <a:rPr lang="en-US" sz="3200" b="1" i="1" dirty="0"/>
              <a:t>Everyone should have the opportunity</a:t>
            </a:r>
          </a:p>
          <a:p>
            <a:pPr marL="0" indent="0" algn="ctr">
              <a:buNone/>
            </a:pPr>
            <a:endParaRPr lang="en-US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2358913"/>
            <a:ext cx="1605129" cy="2140172"/>
          </a:xfrm>
          <a:prstGeom prst="ellipse">
            <a:avLst/>
          </a:prstGeom>
          <a:solidFill>
            <a:srgbClr val="FFFFFF"/>
          </a:solidFill>
          <a:ln>
            <a:solidFill>
              <a:srgbClr val="0658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831" y="2940530"/>
            <a:ext cx="1096566" cy="97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150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/>
              <a:t>Leader in Community College Education</a:t>
            </a:r>
          </a:p>
          <a:p>
            <a:pPr marL="0" indent="0" algn="ctr">
              <a:buNone/>
            </a:pPr>
            <a:r>
              <a:rPr lang="en-US" i="1" dirty="0"/>
              <a:t>Leader in Community College Baccalaureates</a:t>
            </a:r>
          </a:p>
        </p:txBody>
      </p:sp>
      <p:pic>
        <p:nvPicPr>
          <p:cNvPr id="5" name="Picture 4" descr="A picture containing nature&#10;&#10;Description generated with very high confidence">
            <a:extLst>
              <a:ext uri="{FF2B5EF4-FFF2-40B4-BE49-F238E27FC236}">
                <a16:creationId xmlns:a16="http://schemas.microsoft.com/office/drawing/2014/main" id="{A15D1C6D-FC0B-4585-9FF7-61EB1A2AF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590800" y="3099880"/>
            <a:ext cx="3886200" cy="36530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8600"/>
            <a:ext cx="1676403" cy="149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75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64" y="804334"/>
            <a:ext cx="3754752" cy="1325563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Challenges Remain for All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8115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80" y="1324568"/>
            <a:ext cx="3078957" cy="274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3533" y="2362200"/>
            <a:ext cx="3754752" cy="3691466"/>
          </a:xfrm>
        </p:spPr>
        <p:txBody>
          <a:bodyPr anchor="t">
            <a:normAutofit/>
          </a:bodyPr>
          <a:lstStyle/>
          <a:p>
            <a:r>
              <a:rPr lang="en-US" sz="1800" dirty="0"/>
              <a:t>Program Enrollments &amp; Completions</a:t>
            </a:r>
          </a:p>
          <a:p>
            <a:r>
              <a:rPr lang="en-US" sz="1800" dirty="0"/>
              <a:t>Faculty Development &amp; Credentialing</a:t>
            </a:r>
          </a:p>
          <a:p>
            <a:r>
              <a:rPr lang="en-US" sz="1800" dirty="0"/>
              <a:t>Marketing your Degree Nationally/Internationally</a:t>
            </a:r>
          </a:p>
          <a:p>
            <a:r>
              <a:rPr lang="en-US" sz="1800" dirty="0"/>
              <a:t>Streamlined  Articulations &amp; Collaborative Degrees</a:t>
            </a:r>
          </a:p>
          <a:p>
            <a:r>
              <a:rPr lang="en-US" sz="1800" dirty="0"/>
              <a:t>Professional Accreditations</a:t>
            </a:r>
          </a:p>
          <a:p>
            <a:r>
              <a:rPr lang="en-US" sz="1800" dirty="0"/>
              <a:t>Stable and Consistent Legislative Direction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116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0200" y="457201"/>
            <a:ext cx="3754752" cy="1752599"/>
          </a:xfrm>
        </p:spPr>
        <p:txBody>
          <a:bodyPr>
            <a:normAutofit/>
          </a:bodyPr>
          <a:lstStyle/>
          <a:p>
            <a:r>
              <a:rPr lang="en-US" b="1" i="1" dirty="0"/>
              <a:t>Stronger Together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8115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80" y="1324568"/>
            <a:ext cx="3078957" cy="274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8115" y="2209800"/>
            <a:ext cx="4230170" cy="3843866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800" b="1" i="1" dirty="0"/>
              <a:t>Communities of Practice &amp; Influence</a:t>
            </a:r>
          </a:p>
          <a:p>
            <a:r>
              <a:rPr lang="en-US" sz="2800" b="1" dirty="0"/>
              <a:t>Best Practices</a:t>
            </a:r>
          </a:p>
          <a:p>
            <a:r>
              <a:rPr lang="en-US" sz="2800" b="1" dirty="0"/>
              <a:t>Shared Learnings</a:t>
            </a:r>
          </a:p>
          <a:p>
            <a:r>
              <a:rPr lang="en-US" sz="2800" b="1" dirty="0"/>
              <a:t>Resource Rich</a:t>
            </a:r>
          </a:p>
          <a:p>
            <a:r>
              <a:rPr lang="en-US" sz="2800" b="1" dirty="0"/>
              <a:t>Overcoming Programmatic Obstacles</a:t>
            </a:r>
          </a:p>
          <a:p>
            <a:r>
              <a:rPr lang="en-US" sz="2800" b="1" dirty="0"/>
              <a:t>Potential for ROI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3281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990600"/>
          </a:xfrm>
        </p:spPr>
        <p:txBody>
          <a:bodyPr>
            <a:noAutofit/>
          </a:bodyPr>
          <a:lstStyle/>
          <a:p>
            <a:pPr algn="ctr"/>
            <a:br>
              <a:rPr lang="en-US" sz="4000" i="1" dirty="0"/>
            </a:br>
            <a:br>
              <a:rPr lang="en-US" sz="4000" i="1" dirty="0"/>
            </a:br>
            <a:br>
              <a:rPr lang="en-US" sz="4000" i="1" dirty="0"/>
            </a:br>
            <a:br>
              <a:rPr lang="en-US" sz="4000" i="1" dirty="0"/>
            </a:br>
            <a:br>
              <a:rPr lang="en-US" sz="4000" i="1" dirty="0"/>
            </a:br>
            <a:br>
              <a:rPr lang="en-US" sz="4000" i="1" dirty="0"/>
            </a:br>
            <a:br>
              <a:rPr lang="en-US" sz="4000" i="1" dirty="0"/>
            </a:br>
            <a:br>
              <a:rPr lang="en-US" sz="4000" i="1" dirty="0"/>
            </a:br>
            <a:r>
              <a:rPr lang="en-US" sz="6000" i="1" dirty="0"/>
              <a:t>The Ask…..</a:t>
            </a:r>
            <a:br>
              <a:rPr lang="en-US" sz="4000" i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43000"/>
            <a:ext cx="7123113" cy="5453063"/>
          </a:xfrm>
        </p:spPr>
        <p:txBody>
          <a:bodyPr>
            <a:normAutofit fontScale="62500" lnSpcReduction="20000"/>
          </a:bodyPr>
          <a:lstStyle/>
          <a:p>
            <a:r>
              <a:rPr lang="en-US" sz="4200" b="1" i="1" dirty="0"/>
              <a:t>Become an Institutional Member</a:t>
            </a:r>
          </a:p>
          <a:p>
            <a:endParaRPr lang="en-US" sz="4200" b="1" i="1" dirty="0"/>
          </a:p>
          <a:p>
            <a:r>
              <a:rPr lang="en-US" sz="4200" b="1" i="1" dirty="0"/>
              <a:t>Join the National Conversation</a:t>
            </a:r>
          </a:p>
          <a:p>
            <a:endParaRPr lang="en-US" sz="4200" b="1" i="1" dirty="0"/>
          </a:p>
          <a:p>
            <a:r>
              <a:rPr lang="en-US" sz="4200" b="1" i="1" dirty="0"/>
              <a:t>Engage with your fellow Presidents Across the Nation</a:t>
            </a:r>
          </a:p>
          <a:p>
            <a:endParaRPr lang="en-US" sz="4200" b="1" i="1" dirty="0"/>
          </a:p>
          <a:p>
            <a:r>
              <a:rPr lang="en-US" sz="4200" b="1" i="1" dirty="0"/>
              <a:t>Help give every student the same opportunity  enjoyed by Florida </a:t>
            </a:r>
          </a:p>
          <a:p>
            <a:endParaRPr lang="en-US" sz="4200" b="1" i="1" dirty="0"/>
          </a:p>
          <a:p>
            <a:r>
              <a:rPr lang="en-US" sz="4200" b="1" i="1" dirty="0"/>
              <a:t>We  need your </a:t>
            </a:r>
          </a:p>
          <a:p>
            <a:r>
              <a:rPr lang="en-US" sz="4200" b="1" i="1" dirty="0"/>
              <a:t>	Time </a:t>
            </a:r>
          </a:p>
          <a:p>
            <a:r>
              <a:rPr lang="en-US" sz="4200" b="1" i="1" dirty="0"/>
              <a:t>	Treasure </a:t>
            </a:r>
          </a:p>
          <a:p>
            <a:r>
              <a:rPr lang="en-US" sz="4200" b="1" i="1" dirty="0"/>
              <a:t>	Talent</a:t>
            </a:r>
          </a:p>
          <a:p>
            <a:endParaRPr lang="en-US" sz="4200" dirty="0"/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572000"/>
            <a:ext cx="2057400" cy="180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54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743200" y="342884"/>
            <a:ext cx="5486400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en-US" sz="3600" b="1" i="1" dirty="0"/>
              <a:t>2019 National Conference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6915"/>
            <a:ext cx="1676400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s://www.accbd.org/wp-content/uploads/2018/09/ccba-slider.jpg">
            <a:extLst>
              <a:ext uri="{FF2B5EF4-FFF2-40B4-BE49-F238E27FC236}">
                <a16:creationId xmlns:a16="http://schemas.microsoft.com/office/drawing/2014/main" id="{EE5C350B-91F9-4225-B5BA-38D26BF87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7886701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82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01675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Membership has its privileges….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3000"/>
            <a:ext cx="4476750" cy="5349875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Joining a community of like-minded colleges and individuals</a:t>
            </a:r>
          </a:p>
          <a:p>
            <a:r>
              <a:rPr lang="en-US" sz="2000" dirty="0"/>
              <a:t>Tuition discounts for your graduates w/ university partners </a:t>
            </a:r>
          </a:p>
          <a:p>
            <a:r>
              <a:rPr lang="en-US" sz="2000" dirty="0"/>
              <a:t>Tuition discounts for your faculty,  masters and doctorates</a:t>
            </a:r>
          </a:p>
          <a:p>
            <a:r>
              <a:rPr lang="en-US" sz="2000" dirty="0"/>
              <a:t>Access to the CCBA membership directory and program inventory</a:t>
            </a:r>
          </a:p>
          <a:p>
            <a:r>
              <a:rPr lang="en-US" sz="2000" dirty="0"/>
              <a:t>National recognition for your CCBA graduates</a:t>
            </a:r>
          </a:p>
          <a:p>
            <a:r>
              <a:rPr lang="en-US" sz="2000" dirty="0"/>
              <a:t>Process to recognize exemplary CC </a:t>
            </a:r>
            <a:r>
              <a:rPr lang="en-US" sz="2000" dirty="0" err="1"/>
              <a:t>Bacc</a:t>
            </a:r>
            <a:r>
              <a:rPr lang="en-US" sz="2000" dirty="0"/>
              <a:t>  programs</a:t>
            </a:r>
          </a:p>
          <a:p>
            <a:r>
              <a:rPr lang="en-US" sz="2000" dirty="0"/>
              <a:t>Discounted registration for the Annual International Conference </a:t>
            </a:r>
          </a:p>
          <a:p>
            <a:r>
              <a:rPr lang="en-US" sz="2000" dirty="0"/>
              <a:t>Timely e-newsletters to keep you updated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endParaRPr lang="en-US" sz="1300" dirty="0"/>
          </a:p>
          <a:p>
            <a:pPr marL="0" indent="0">
              <a:buNone/>
            </a:pPr>
            <a:endParaRPr lang="en-US" sz="13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6" b="3"/>
          <a:stretch/>
        </p:blipFill>
        <p:spPr bwMode="auto">
          <a:xfrm>
            <a:off x="5562600" y="1676400"/>
            <a:ext cx="2787951" cy="254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949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265</Words>
  <Application>Microsoft Office PowerPoint</Application>
  <PresentationFormat>On-screen Show (4:3)</PresentationFormat>
  <Paragraphs>65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Angela Kersenbrock, Ed.D, MSN, RN </vt:lpstr>
      <vt:lpstr> ……..create the opportunity for  all community college graduates to pursue a baccalaureate degree that is workforce focused, accessible, affordable, and welcoming </vt:lpstr>
      <vt:lpstr>This is “Our Why”</vt:lpstr>
      <vt:lpstr>Florida</vt:lpstr>
      <vt:lpstr>Challenges Remain for All</vt:lpstr>
      <vt:lpstr>Stronger Together</vt:lpstr>
      <vt:lpstr>        The Ask….. </vt:lpstr>
      <vt:lpstr>2019 National Conference</vt:lpstr>
      <vt:lpstr>Membership has its privileges….</vt:lpstr>
      <vt:lpstr>PowerPoint Presentation</vt:lpstr>
      <vt:lpstr>This is “Our Why”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Angela Kersenbrock, Ed.D, MSN, RN</dc:title>
  <dc:creator>Angela Kersenbrock</dc:creator>
  <cp:lastModifiedBy>Association of Florida Colleges</cp:lastModifiedBy>
  <cp:revision>49</cp:revision>
  <dcterms:created xsi:type="dcterms:W3CDTF">2018-11-05T17:00:14Z</dcterms:created>
  <dcterms:modified xsi:type="dcterms:W3CDTF">2018-11-29T14:01:56Z</dcterms:modified>
</cp:coreProperties>
</file>