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404" r:id="rId3"/>
    <p:sldId id="405" r:id="rId4"/>
    <p:sldId id="406" r:id="rId5"/>
    <p:sldId id="408" r:id="rId6"/>
    <p:sldId id="360" r:id="rId7"/>
    <p:sldId id="411" r:id="rId8"/>
    <p:sldId id="487" r:id="rId9"/>
    <p:sldId id="488" r:id="rId10"/>
    <p:sldId id="397" r:id="rId11"/>
    <p:sldId id="372" r:id="rId12"/>
    <p:sldId id="505" r:id="rId13"/>
    <p:sldId id="493" r:id="rId14"/>
    <p:sldId id="494" r:id="rId15"/>
    <p:sldId id="495" r:id="rId16"/>
    <p:sldId id="496" r:id="rId17"/>
    <p:sldId id="497" r:id="rId18"/>
    <p:sldId id="499" r:id="rId19"/>
    <p:sldId id="500" r:id="rId20"/>
    <p:sldId id="502" r:id="rId21"/>
    <p:sldId id="503" r:id="rId22"/>
    <p:sldId id="391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3C2"/>
    <a:srgbClr val="CD9D2C"/>
    <a:srgbClr val="0000FF"/>
    <a:srgbClr val="EAEAEA"/>
    <a:srgbClr val="00689B"/>
    <a:srgbClr val="262A63"/>
    <a:srgbClr val="9CB63C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0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11" y="72"/>
      </p:cViewPr>
      <p:guideLst>
        <p:guide orient="horz" pos="9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Data!$J$23</c:f>
              <c:strCache>
                <c:ptCount val="1"/>
                <c:pt idx="0">
                  <c:v>2015-16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1.7196568981301046E-2"/>
                  <c:y val="-2.82255947845230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Districts</a:t>
                    </a:r>
                  </a:p>
                  <a:p>
                    <a:pPr>
                      <a:defRPr sz="1200"/>
                    </a:pPr>
                    <a:r>
                      <a:rPr lang="en-US" dirty="0" smtClean="0"/>
                      <a:t>79% Enrollment</a:t>
                    </a:r>
                  </a:p>
                  <a:p>
                    <a:pPr>
                      <a:defRPr sz="1200"/>
                    </a:pPr>
                    <a:r>
                      <a:rPr lang="en-US" dirty="0" smtClean="0"/>
                      <a:t>17</a:t>
                    </a:r>
                    <a:r>
                      <a:rPr lang="en-US" baseline="0" dirty="0" smtClean="0"/>
                      <a:t> Districts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90218049666869"/>
                      <c:h val="0.1755518161036321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87038158691702E-2"/>
                  <c:y val="2.68818262636525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Colleges</a:t>
                    </a:r>
                  </a:p>
                  <a:p>
                    <a:pPr>
                      <a:defRPr sz="1200"/>
                    </a:pPr>
                    <a:r>
                      <a:rPr lang="en-US" dirty="0" smtClean="0"/>
                      <a:t>21% of Enrollment</a:t>
                    </a:r>
                  </a:p>
                  <a:p>
                    <a:pPr>
                      <a:defRPr sz="1200"/>
                    </a:pPr>
                    <a:r>
                      <a:rPr lang="en-US" dirty="0" smtClean="0"/>
                      <a:t>9 Colleges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90648258008844"/>
                      <c:h val="0.1796236559139784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Data!$I$24:$I$25</c:f>
              <c:strCache>
                <c:ptCount val="2"/>
                <c:pt idx="0">
                  <c:v>District</c:v>
                </c:pt>
                <c:pt idx="1">
                  <c:v>College</c:v>
                </c:pt>
              </c:strCache>
            </c:strRef>
          </c:cat>
          <c:val>
            <c:numRef>
              <c:f>Data!$J$24:$J$25</c:f>
              <c:numCache>
                <c:formatCode>#,##0</c:formatCode>
                <c:ptCount val="2"/>
                <c:pt idx="0">
                  <c:v>9232</c:v>
                </c:pt>
                <c:pt idx="1">
                  <c:v>2681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/>
          <a:lstStyle>
            <a:lvl1pPr algn="l">
              <a:defRPr sz="1200"/>
            </a:lvl1pPr>
          </a:lstStyle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/>
          <a:lstStyle>
            <a:lvl1pPr algn="r">
              <a:defRPr sz="1200"/>
            </a:lvl1pPr>
          </a:lstStyle>
          <a:p>
            <a:r>
              <a:rPr lang="en-US" dirty="0" smtClean="0"/>
              <a:t>July  26,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 anchor="b"/>
          <a:lstStyle>
            <a:lvl1pPr algn="r">
              <a:defRPr sz="1200"/>
            </a:lvl1pPr>
          </a:lstStyle>
          <a:p>
            <a:fld id="{E3608568-9DB3-4F37-84A9-A516E90E6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72679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/>
          <a:lstStyle>
            <a:lvl1pPr algn="l">
              <a:defRPr sz="1200"/>
            </a:lvl1pPr>
          </a:lstStyle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/>
          <a:lstStyle>
            <a:lvl1pPr algn="r">
              <a:defRPr sz="1200"/>
            </a:lvl1pPr>
          </a:lstStyle>
          <a:p>
            <a:r>
              <a:rPr lang="en-US" dirty="0" smtClean="0"/>
              <a:t>July  26, 2016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8" rIns="92438" bIns="462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38" tIns="46218" rIns="92438" bIns="462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 anchor="b"/>
          <a:lstStyle>
            <a:lvl1pPr algn="r">
              <a:defRPr sz="1200"/>
            </a:lvl1pPr>
          </a:lstStyle>
          <a:p>
            <a:fld id="{26E261EE-344F-4B94-A54D-A6433E8FF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57726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 26,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3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 26,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94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5329238"/>
            <a:ext cx="3460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0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72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A70294-CD05-484A-99C4-D587CF8D0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0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E36C30-781A-4A43-9D24-E1713F519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3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548293-28F8-4549-B790-454857941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32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2C4E7E-F1DE-4012-A756-94A095BAA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1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B326B2-0D01-41CC-A8E7-771779790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5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3717925" y="5872163"/>
            <a:ext cx="1708150" cy="395287"/>
            <a:chOff x="3718117" y="5713390"/>
            <a:chExt cx="1707767" cy="525628"/>
          </a:xfrm>
        </p:grpSpPr>
        <p:pic>
          <p:nvPicPr>
            <p:cNvPr id="8" name="Picture 18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36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17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111" y="5732714"/>
              <a:ext cx="362926" cy="48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83" y="5721608"/>
              <a:ext cx="371201" cy="49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22"/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en-US" sz="5400" b="1" dirty="0" smtClean="0">
                <a:solidFill>
                  <a:schemeClr val="bg1"/>
                </a:solidFill>
              </a:rPr>
              <a:t>www.FLDOE.org</a:t>
            </a:r>
          </a:p>
        </p:txBody>
      </p:sp>
      <p:pic>
        <p:nvPicPr>
          <p:cNvPr id="13" name="Picture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9888"/>
            <a:ext cx="2711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0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143581"/>
            <a:ext cx="704850" cy="7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5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2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22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7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82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81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7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fldoe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628650" y="6456363"/>
            <a:ext cx="7886700" cy="38893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18"/>
              </a:rPr>
              <a:t>www.FLDOE.org</a:t>
            </a:r>
            <a:endParaRPr lang="en-US" sz="1200" b="1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0" y="6711950"/>
            <a:ext cx="2706688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6437313" y="6711950"/>
            <a:ext cx="2706687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7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08" r:id="rId8"/>
    <p:sldLayoutId id="2147483709" r:id="rId9"/>
    <p:sldLayoutId id="2147483710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ara.mclarnon@fldoe.org" TargetMode="External"/><Relationship Id="rId2" Type="http://schemas.openxmlformats.org/officeDocument/2006/relationships/hyperlink" Target="mailto:tara.goodman@fldoe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33497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Association of Florida Colleges</a:t>
            </a: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Florida College System Council of Presidents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November 8,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469" y="5413466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Richard E. Norman III, Ed.S</a:t>
            </a:r>
          </a:p>
          <a:p>
            <a:r>
              <a:rPr lang="en-US" sz="1600" dirty="0" smtClean="0"/>
              <a:t>Apprenticeship Program Director</a:t>
            </a:r>
          </a:p>
          <a:p>
            <a:r>
              <a:rPr lang="en-US" sz="1600" dirty="0" smtClean="0"/>
              <a:t>Florida Department of Education</a:t>
            </a:r>
          </a:p>
          <a:p>
            <a:r>
              <a:rPr lang="en-US" sz="1600" dirty="0" smtClean="0"/>
              <a:t>Division of Career and Adult Education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72" y="2603210"/>
            <a:ext cx="2810256" cy="2810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457200" y="902747"/>
            <a:ext cx="8229600" cy="586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latin typeface="+mn-lt"/>
                <a:cs typeface="Arial" pitchFamily="34" charset="0"/>
              </a:rPr>
              <a:t>Staffing</a:t>
            </a:r>
            <a:endParaRPr lang="en-US" sz="3200" b="1" dirty="0">
              <a:latin typeface="+mn-lt"/>
              <a:cs typeface="Arial" pitchFamily="34" charset="0"/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457200" y="16012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Central Office Staff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Program Director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Government Operations Consultant 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Program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Specialist IV</a:t>
            </a:r>
            <a:r>
              <a:rPr lang="en-US" sz="2400" b="1" dirty="0" smtClean="0">
                <a:latin typeface="Arial" charset="0"/>
                <a:cs typeface="Arial" charset="0"/>
              </a:rPr>
              <a:t> – (Region 1B)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Field Staff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Program Specialist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IV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Apprenticeship Training Representative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cs typeface="Arial" charset="0"/>
              </a:rPr>
              <a:t> (ATR)</a:t>
            </a:r>
            <a:endParaRPr lang="en-US" sz="2400" b="1" dirty="0" smtClean="0">
              <a:latin typeface="Arial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>
                <a:latin typeface="Arial" charset="0"/>
                <a:cs typeface="Arial" charset="0"/>
              </a:rPr>
              <a:t>(Regions 1A, 2, 3, 4, 5)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5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5108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Registered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Apprenticeship Funding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72" y="2603210"/>
            <a:ext cx="2810256" cy="281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800101"/>
            <a:ext cx="7886700" cy="6442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Purpose of Funding (any)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592618"/>
            <a:ext cx="8161123" cy="464428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en-US" b="1" dirty="0" smtClean="0">
                <a:cs typeface="Calibri" panose="020F0502020204030204" pitchFamily="34" charset="0"/>
              </a:rPr>
              <a:t>Offset training costs for employers.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Training facilities (shop space, offsite training, etc.)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Training materials (consumables, books, equipment, etc)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Educational Curriculums (NCCER, MSSC, NIMS, etc.)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Instructors (in-house, contracted, training certifications)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Personnel (coordinators, administrators, support, etc.)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altLang="en-US" b="1" dirty="0" smtClean="0">
                <a:cs typeface="Calibri" panose="020F0502020204030204" pitchFamily="34" charset="0"/>
              </a:rPr>
              <a:t>Offset education institution costs.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Teachers (full-time, adjunct, training certifications)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Operating costs (overhead, classrooms, labs, etc.)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Support staff (coordinators, data input, documentation)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Curriculum Development (customized, modified, etc.)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800101"/>
            <a:ext cx="7886700" cy="6442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Purpose of Funding (any)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592617"/>
            <a:ext cx="8161123" cy="471756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en-US" altLang="en-US" b="1" dirty="0" smtClean="0">
                <a:cs typeface="Calibri" panose="020F0502020204030204" pitchFamily="34" charset="0"/>
              </a:rPr>
              <a:t>Incentives (employer, institution, or individual)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Minimize or eliminate exposure (cost of doing business)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Money talks, what’s in it for me and my organization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Expansion (incentive to invest in workforce)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Motivation for public education institutions to partner with employers and registered apprenticeship sponsors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Potential candidates: to help offset personal expenses and to work and learn at the same time. No post-secondary education debt.</a:t>
            </a:r>
          </a:p>
          <a:p>
            <a:pPr marL="971550" lvl="1" indent="-514350">
              <a:buClr>
                <a:schemeClr val="tx1"/>
              </a:buClr>
              <a:buFont typeface="+mj-lt"/>
              <a:buAutoNum type="alphaLcParenR"/>
            </a:pPr>
            <a:r>
              <a:rPr lang="en-US" altLang="en-US" dirty="0" smtClean="0">
                <a:cs typeface="Calibri" panose="020F0502020204030204" pitchFamily="34" charset="0"/>
              </a:rPr>
              <a:t>Hire veterans, minorities, physically or cognitively challenged</a:t>
            </a:r>
            <a:endParaRPr lang="en-US" alt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1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12811" y="1510760"/>
            <a:ext cx="8624097" cy="497630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are a myriad of different local agreements or MOU’s between apprenticeship program sponsors and the LEA (school district, technical center/college, state college).</a:t>
            </a:r>
          </a:p>
          <a:p>
            <a:r>
              <a:rPr lang="en-US" dirty="0" smtClean="0"/>
              <a:t>These differences could refer to:</a:t>
            </a:r>
          </a:p>
          <a:p>
            <a:pPr lvl="1"/>
            <a:r>
              <a:rPr lang="en-US" dirty="0" smtClean="0"/>
              <a:t>where is RTI provided (public school, private facility, in-house) </a:t>
            </a:r>
          </a:p>
          <a:p>
            <a:pPr lvl="1"/>
            <a:r>
              <a:rPr lang="en-US" dirty="0" smtClean="0"/>
              <a:t>who provides instruction (public school, third party, in-house employee, sponsor) </a:t>
            </a:r>
          </a:p>
          <a:p>
            <a:pPr lvl="1"/>
            <a:r>
              <a:rPr lang="en-US" dirty="0" smtClean="0"/>
              <a:t>who coordinates and handles documentation (public school, third party, sponsor, employer)</a:t>
            </a:r>
          </a:p>
          <a:p>
            <a:r>
              <a:rPr lang="en-US" dirty="0" smtClean="0"/>
              <a:t>The LEA is the only entity that submits instructional hours to the state.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00101"/>
            <a:ext cx="9144000" cy="6442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LEA’s &amp; Related Technical Instruction?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31889" y="2203825"/>
            <a:ext cx="8624097" cy="277361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State </a:t>
            </a:r>
            <a:r>
              <a:rPr lang="en-US" dirty="0" smtClean="0"/>
              <a:t>Colleges receive annual lump sum </a:t>
            </a:r>
            <a:r>
              <a:rPr lang="en-US" dirty="0"/>
              <a:t>appropriations provided in the General Appropriations </a:t>
            </a:r>
            <a:r>
              <a:rPr lang="en-US" dirty="0" smtClean="0"/>
              <a:t>Act.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dirty="0" smtClean="0"/>
              <a:t>None of the funds are categorical to any particular program, like registered apprenticeship. It is a local decision as to what is funded for educational purposes.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00101"/>
            <a:ext cx="9144000" cy="6442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Funding Resources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6331" y="1681445"/>
            <a:ext cx="8221843" cy="462446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Questions Related to Specific Situations or Scenarios should be directed to either: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Tara Goodman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tara.goodman@fldoe.org</a:t>
            </a:r>
            <a:endParaRPr lang="en-US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(850) 245-9001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/>
              <a:t>Or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Tara McLarnon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tara.mclarnon@fldoe.org</a:t>
            </a:r>
            <a:endParaRPr lang="en-US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(850) 245-9005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00101"/>
            <a:ext cx="9144000" cy="6442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Funding Resources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9951" y="1911993"/>
            <a:ext cx="8624097" cy="275672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Federal Grants – </a:t>
            </a:r>
          </a:p>
          <a:p>
            <a:pPr lvl="1"/>
            <a:r>
              <a:rPr lang="en-US" sz="2600" dirty="0" smtClean="0"/>
              <a:t>American Apprenticeship Initiative (AAI) - $5 million</a:t>
            </a:r>
          </a:p>
          <a:p>
            <a:pPr lvl="2"/>
            <a:r>
              <a:rPr lang="en-US" sz="2600" dirty="0" smtClean="0"/>
              <a:t>Florida State College at Jacksonville – Fiscal Agent</a:t>
            </a:r>
          </a:p>
          <a:p>
            <a:pPr lvl="2"/>
            <a:r>
              <a:rPr lang="en-US" sz="2600" dirty="0" smtClean="0"/>
              <a:t>St. Pete College and Broward College – Sub-grantees</a:t>
            </a:r>
          </a:p>
          <a:p>
            <a:pPr marL="0" indent="0">
              <a:buNone/>
            </a:pPr>
            <a:r>
              <a:rPr lang="en-US" sz="2600" dirty="0" smtClean="0"/>
              <a:t>**Funds are primarily used to support training related expenses.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00101"/>
            <a:ext cx="9144000" cy="6442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Funding Sources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9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9951" y="1911993"/>
            <a:ext cx="8624097" cy="457193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Federal Grants – </a:t>
            </a:r>
          </a:p>
          <a:p>
            <a:pPr lvl="1"/>
            <a:r>
              <a:rPr lang="en-US" sz="2600" dirty="0"/>
              <a:t>State Apprenticeship Expansion (SAE) - $1.5 &amp; $1.8 mill.</a:t>
            </a:r>
          </a:p>
          <a:p>
            <a:pPr lvl="2"/>
            <a:r>
              <a:rPr lang="en-US" sz="2600" dirty="0"/>
              <a:t>Department of Economic Opportunity – Fiscal Agent</a:t>
            </a:r>
          </a:p>
          <a:p>
            <a:pPr lvl="2"/>
            <a:r>
              <a:rPr lang="en-US" sz="2600" dirty="0"/>
              <a:t>Expansion partnership with DEO, CareerSource Florida, DOE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600" dirty="0"/>
              <a:t>$500,000 sub-grants awarded to 5 </a:t>
            </a:r>
            <a:r>
              <a:rPr lang="en-US" sz="2600" dirty="0" smtClean="0"/>
              <a:t>LWB’s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$1.75M awarded to several other LWB’s (non-SAE)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**Funds are primarily used for expansion research activities, but some funds are being used for new or expanding programs in Health, IT, Construction, Manufacturing and underserved populations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00101"/>
            <a:ext cx="9144000" cy="6442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Funding Sources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1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800101"/>
            <a:ext cx="7886700" cy="6442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Overview</a:t>
            </a:r>
            <a:endParaRPr lang="en-US" alt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2053935"/>
            <a:ext cx="7886700" cy="36271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National Structure of Apprenticeship</a:t>
            </a:r>
          </a:p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Terminology</a:t>
            </a:r>
            <a:endParaRPr lang="en-US" dirty="0" smtClean="0">
              <a:latin typeface="+mn-lt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Enrollment</a:t>
            </a:r>
          </a:p>
          <a:p>
            <a:r>
              <a:rPr lang="en-US" dirty="0" smtClean="0">
                <a:latin typeface="+mn-lt"/>
                <a:cs typeface="Times New Roman" panose="02020603050405020304" pitchFamily="18" charset="0"/>
              </a:rPr>
              <a:t>Registered Apprenticeship Sponsorship</a:t>
            </a:r>
          </a:p>
          <a:p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Apprenticeship Models</a:t>
            </a:r>
          </a:p>
          <a:p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Structure of Registered Apprenticeships in Florida</a:t>
            </a:r>
          </a:p>
          <a:p>
            <a:r>
              <a:rPr lang="en-US" altLang="en-US" dirty="0" smtClean="0">
                <a:latin typeface="+mn-lt"/>
                <a:cs typeface="Times New Roman" panose="02020603050405020304" pitchFamily="18" charset="0"/>
              </a:rPr>
              <a:t>Registered Apprenticeship Funding</a:t>
            </a:r>
          </a:p>
        </p:txBody>
      </p:sp>
    </p:spTree>
    <p:extLst>
      <p:ext uri="{BB962C8B-B14F-4D97-AF65-F5344CB8AC3E}">
        <p14:creationId xmlns:p14="http://schemas.microsoft.com/office/powerpoint/2010/main" val="32742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59951" y="1906063"/>
            <a:ext cx="8624097" cy="380046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Veterans resources</a:t>
            </a:r>
          </a:p>
          <a:p>
            <a:pPr lvl="1"/>
            <a:r>
              <a:rPr lang="en-US" dirty="0" smtClean="0"/>
              <a:t>Veterans can receive training benefits and in most cases employers can receive wage assistance.</a:t>
            </a:r>
          </a:p>
          <a:p>
            <a:pPr lvl="1"/>
            <a:r>
              <a:rPr lang="en-US" dirty="0" smtClean="0"/>
              <a:t>Helmets to Hardhats – provides financial and employment assistance.</a:t>
            </a:r>
          </a:p>
          <a:p>
            <a:pPr lvl="1"/>
            <a:r>
              <a:rPr lang="en-US" dirty="0" smtClean="0"/>
              <a:t>SkillBridge – Transitional services for service members with less than 6-months left of active duty.</a:t>
            </a:r>
          </a:p>
          <a:p>
            <a:pPr lvl="1"/>
            <a:r>
              <a:rPr lang="en-US" dirty="0"/>
              <a:t>Florida Department of Veterans </a:t>
            </a:r>
            <a:r>
              <a:rPr lang="en-US" dirty="0" smtClean="0"/>
              <a:t>Affairs</a:t>
            </a:r>
          </a:p>
          <a:p>
            <a:pPr lvl="1"/>
            <a:r>
              <a:rPr lang="en-US" dirty="0" smtClean="0"/>
              <a:t>Veterans Florida – Up to $8,000 per qualified apprentice per year to employers ($100,000 cap).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800101"/>
            <a:ext cx="9144000" cy="6442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Funding Sources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95157"/>
            <a:ext cx="9144000" cy="59843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Funding Sources (Other)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9951" y="1906063"/>
            <a:ext cx="8624097" cy="406341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Federal Work-Study Program</a:t>
            </a:r>
          </a:p>
          <a:p>
            <a:r>
              <a:rPr lang="en-US" dirty="0" smtClean="0"/>
              <a:t>Job Location and Development Program</a:t>
            </a:r>
          </a:p>
          <a:p>
            <a:r>
              <a:rPr lang="en-US" dirty="0" smtClean="0"/>
              <a:t>CaPE Post-Secondary Industry Certification</a:t>
            </a:r>
          </a:p>
          <a:p>
            <a:r>
              <a:rPr lang="en-US" dirty="0" smtClean="0"/>
              <a:t>Employer </a:t>
            </a:r>
            <a:r>
              <a:rPr lang="en-US" dirty="0" smtClean="0"/>
              <a:t>participation</a:t>
            </a:r>
          </a:p>
          <a:p>
            <a:r>
              <a:rPr lang="en-US" dirty="0" smtClean="0"/>
              <a:t>Federal Grants</a:t>
            </a:r>
          </a:p>
          <a:p>
            <a:r>
              <a:rPr lang="en-US" dirty="0" smtClean="0"/>
              <a:t>State Grants</a:t>
            </a:r>
          </a:p>
          <a:p>
            <a:r>
              <a:rPr lang="en-US" dirty="0" smtClean="0"/>
              <a:t>Local Grants</a:t>
            </a:r>
          </a:p>
          <a:p>
            <a:r>
              <a:rPr lang="en-US" dirty="0" smtClean="0"/>
              <a:t>WIOA – CareerSource Florida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72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6140" y="4370529"/>
            <a:ext cx="5529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“Ted” Norman, Ed.S</a:t>
            </a:r>
          </a:p>
          <a:p>
            <a:pPr algn="ctr"/>
            <a:r>
              <a:rPr lang="en-US" sz="2400" b="1" u="sng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Director for Apprenticeship</a:t>
            </a:r>
          </a:p>
          <a:p>
            <a:pPr algn="ctr"/>
            <a:r>
              <a:rPr lang="en-US" sz="2400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(850) 245-9039</a:t>
            </a:r>
          </a:p>
          <a:p>
            <a:pPr algn="ctr"/>
            <a:r>
              <a:rPr lang="en-US" sz="2400" dirty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smtClean="0">
                <a:solidFill>
                  <a:srgbClr val="262A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ichard.norman@fldoe.org</a:t>
            </a:r>
            <a:endParaRPr lang="en-US" sz="2400" dirty="0">
              <a:solidFill>
                <a:srgbClr val="262A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860252"/>
            <a:ext cx="7886700" cy="5331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National Structure of Apprenticeship</a:t>
            </a:r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2811" y="1632856"/>
            <a:ext cx="8548309" cy="464717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Office of Apprenticeship (OA States) – </a:t>
            </a:r>
            <a:r>
              <a:rPr lang="en-US" dirty="0" smtClean="0"/>
              <a:t>State apprenticeship programs are run and managed by the </a:t>
            </a:r>
            <a:r>
              <a:rPr lang="en-US" dirty="0" smtClean="0"/>
              <a:t>USDOL (Office of Apprenticeship). </a:t>
            </a:r>
            <a:r>
              <a:rPr lang="en-US" dirty="0" smtClean="0"/>
              <a:t>(ex. Georgia, South Carolina, Indiana)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State Apprenticeship Agency (SAA States) – </a:t>
            </a:r>
            <a:r>
              <a:rPr lang="en-US" dirty="0" smtClean="0"/>
              <a:t>An </a:t>
            </a:r>
            <a:r>
              <a:rPr lang="en-US" dirty="0"/>
              <a:t>agency of a State government that has responsibility and accountability for apprenticeship within the </a:t>
            </a:r>
            <a:r>
              <a:rPr lang="en-US" dirty="0" smtClean="0"/>
              <a:t>State recognized by the USDOL to register </a:t>
            </a:r>
            <a:r>
              <a:rPr lang="en-US" dirty="0"/>
              <a:t>and oversee apprenticeship programs and agreements for Federal purposes</a:t>
            </a:r>
            <a:r>
              <a:rPr lang="en-US" dirty="0" smtClean="0"/>
              <a:t>. (ex. Florida, Washington, Kentucky)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1866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94" y="1346262"/>
            <a:ext cx="7995043" cy="466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860252"/>
            <a:ext cx="7886700" cy="5331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Common Terms</a:t>
            </a:r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12811" y="1479635"/>
            <a:ext cx="8318377" cy="463649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Related </a:t>
            </a:r>
            <a:r>
              <a:rPr lang="en-US" b="1" dirty="0"/>
              <a:t>Technical Instruction (RTI)</a:t>
            </a:r>
            <a:r>
              <a:rPr lang="en-US" dirty="0"/>
              <a:t> – An organized and systematic form of instruction designed to provide the apprentice with knowledge of the theoretical subjects related to a specific trade or occupation.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can be spread out over the course of the apprenticeship, front-loaded, segmented, or </a:t>
            </a:r>
            <a:r>
              <a:rPr lang="en-US" dirty="0" smtClean="0"/>
              <a:t>articulated. </a:t>
            </a:r>
          </a:p>
          <a:p>
            <a:pPr marL="457200" lvl="1" indent="0">
              <a:buNone/>
            </a:pPr>
            <a:endParaRPr lang="en-US" sz="1100" dirty="0"/>
          </a:p>
          <a:p>
            <a:pPr lvl="1"/>
            <a:r>
              <a:rPr lang="en-US" dirty="0"/>
              <a:t>It can be delivered by an educational institution, in-house, on-line, correspondence, or any combination thereof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 smtClean="0"/>
          </a:p>
          <a:p>
            <a:r>
              <a:rPr lang="en-US" b="1" dirty="0" smtClean="0"/>
              <a:t>Registration </a:t>
            </a:r>
            <a:r>
              <a:rPr lang="en-US" b="1" dirty="0"/>
              <a:t>Agency </a:t>
            </a:r>
            <a:r>
              <a:rPr lang="en-US" dirty="0"/>
              <a:t>– The entity approved for Federal Apprenticeship Purposes, which is the Florida Department of Education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9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966788"/>
            <a:ext cx="9144000" cy="6334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Apprenticeship Program Enrollment, 2016-17</a:t>
            </a:r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348160"/>
              </p:ext>
            </p:extLst>
          </p:nvPr>
        </p:nvGraphicFramePr>
        <p:xfrm>
          <a:off x="1632857" y="1600200"/>
          <a:ext cx="5943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3298" y="4330460"/>
            <a:ext cx="2665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Apprentices receive RTI without being enrolled in a District or State College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91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15687"/>
            <a:ext cx="9144000" cy="547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Registered Apprenticeship Sponsorship</a:t>
            </a:r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37116" y="1999813"/>
            <a:ext cx="8109908" cy="336805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 smtClean="0"/>
              <a:t>Who can sponsor:</a:t>
            </a:r>
            <a:endParaRPr lang="en-US" altLang="en-US" b="1" dirty="0"/>
          </a:p>
          <a:p>
            <a:pPr lvl="1" eaLnBrk="1" hangingPunct="1">
              <a:buClr>
                <a:schemeClr val="tx1"/>
              </a:buClr>
            </a:pPr>
            <a:r>
              <a:rPr lang="en-US" altLang="en-US" sz="2800" dirty="0" smtClean="0"/>
              <a:t>a single employer,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800" dirty="0" smtClean="0"/>
              <a:t>a group of employers,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800" dirty="0" smtClean="0"/>
              <a:t>an educational institution,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800" dirty="0" smtClean="0"/>
              <a:t>a trade association,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800" dirty="0" smtClean="0"/>
              <a:t>community or faith-based organization, 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sz="2800" dirty="0" smtClean="0"/>
              <a:t>or other entity may choose to sponsor.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2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15687"/>
            <a:ext cx="9144000" cy="547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Registered Apprenticeship Models</a:t>
            </a:r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9676" y="1532935"/>
            <a:ext cx="8525791" cy="4376798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 smtClean="0"/>
              <a:t>** The </a:t>
            </a:r>
            <a:r>
              <a:rPr lang="en-US" altLang="en-US" dirty="0"/>
              <a:t>length of an apprenticeship program varies from one to five years depending on the occupation training requirements</a:t>
            </a:r>
            <a:r>
              <a:rPr lang="en-US" altLang="en-US" dirty="0" smtClean="0"/>
              <a:t>.</a:t>
            </a:r>
          </a:p>
          <a:p>
            <a:pPr eaLnBrk="1" hangingPunct="1"/>
            <a:endParaRPr lang="en-US" altLang="en-US" sz="1000" dirty="0"/>
          </a:p>
          <a:p>
            <a:pPr eaLnBrk="1" hangingPunct="1"/>
            <a:r>
              <a:rPr lang="en-US" altLang="en-US" b="1" dirty="0" smtClean="0"/>
              <a:t>Time-Based:</a:t>
            </a:r>
            <a:r>
              <a:rPr lang="en-US" altLang="en-US" dirty="0" smtClean="0"/>
              <a:t> </a:t>
            </a:r>
            <a:r>
              <a:rPr lang="en-US" dirty="0" smtClean="0"/>
              <a:t>Apprentices complete a required number of hours in on-the-job training. 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endParaRPr lang="en-US" sz="1600" dirty="0" smtClean="0"/>
          </a:p>
          <a:p>
            <a:pPr eaLnBrk="1" hangingPunct="1"/>
            <a:r>
              <a:rPr lang="en-US" altLang="en-US" b="1" dirty="0" smtClean="0"/>
              <a:t>Competency-Based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dirty="0"/>
              <a:t>Apprentices progress at their own pace – they demonstrate competency in skills and knowledge through proficiency tests and </a:t>
            </a:r>
            <a:r>
              <a:rPr lang="en-US" dirty="0" smtClean="0"/>
              <a:t>applied practice validated by supervisor/mentor/journeyworker.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1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15687"/>
            <a:ext cx="9144000" cy="547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Registered Apprenticeship Models</a:t>
            </a:r>
            <a:endParaRPr 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2173" y="1610572"/>
            <a:ext cx="8307540" cy="4954985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b="1" dirty="0" smtClean="0"/>
              <a:t>Hybrid-Based:</a:t>
            </a:r>
            <a:r>
              <a:rPr lang="en-US" altLang="en-US" dirty="0" smtClean="0"/>
              <a:t> </a:t>
            </a:r>
            <a:r>
              <a:rPr lang="en-US" dirty="0" smtClean="0"/>
              <a:t>Using minimum and maximum range of hours, and the successful demonstration of identified and measured competencies</a:t>
            </a:r>
            <a:r>
              <a:rPr lang="en-US" dirty="0"/>
              <a:t>. 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 smtClean="0"/>
              <a:t>**Career Lattice:</a:t>
            </a:r>
            <a:r>
              <a:rPr lang="en-US" dirty="0" smtClean="0"/>
              <a:t> The use of an interim credential to validate progression of an apprentice through a registered apprenticeship program within competency or hybrid based models ONLY. (industry certification, career certificate, company certificate)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2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10506</TotalTime>
  <Words>1108</Words>
  <Application>Microsoft Office PowerPoint</Application>
  <PresentationFormat>On-screen Show (4:3)</PresentationFormat>
  <Paragraphs>142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Malloy</dc:creator>
  <cp:lastModifiedBy>Norman, Richard</cp:lastModifiedBy>
  <cp:revision>356</cp:revision>
  <cp:lastPrinted>2017-07-13T22:49:32Z</cp:lastPrinted>
  <dcterms:created xsi:type="dcterms:W3CDTF">2014-05-08T13:36:48Z</dcterms:created>
  <dcterms:modified xsi:type="dcterms:W3CDTF">2018-11-08T13:57:45Z</dcterms:modified>
</cp:coreProperties>
</file>