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82" r:id="rId6"/>
    <p:sldMasterId id="2147483677" r:id="rId7"/>
    <p:sldMasterId id="2147483690" r:id="rId8"/>
    <p:sldMasterId id="2147483679" r:id="rId9"/>
    <p:sldMasterId id="2147483684" r:id="rId10"/>
    <p:sldMasterId id="2147483686" r:id="rId11"/>
    <p:sldMasterId id="2147483688" r:id="rId12"/>
    <p:sldMasterId id="2147483692" r:id="rId13"/>
    <p:sldMasterId id="2147483696" r:id="rId14"/>
    <p:sldMasterId id="2147483698" r:id="rId15"/>
    <p:sldMasterId id="2147483700" r:id="rId16"/>
  </p:sldMasterIdLst>
  <p:notesMasterIdLst>
    <p:notesMasterId r:id="rId37"/>
  </p:notesMasterIdLst>
  <p:handoutMasterIdLst>
    <p:handoutMasterId r:id="rId38"/>
  </p:handoutMasterIdLst>
  <p:sldIdLst>
    <p:sldId id="317" r:id="rId17"/>
    <p:sldId id="309" r:id="rId18"/>
    <p:sldId id="330" r:id="rId19"/>
    <p:sldId id="335" r:id="rId20"/>
    <p:sldId id="336" r:id="rId21"/>
    <p:sldId id="337" r:id="rId22"/>
    <p:sldId id="339" r:id="rId23"/>
    <p:sldId id="333" r:id="rId24"/>
    <p:sldId id="340" r:id="rId25"/>
    <p:sldId id="350" r:id="rId26"/>
    <p:sldId id="344" r:id="rId27"/>
    <p:sldId id="351" r:id="rId28"/>
    <p:sldId id="352" r:id="rId29"/>
    <p:sldId id="341" r:id="rId30"/>
    <p:sldId id="343" r:id="rId31"/>
    <p:sldId id="345" r:id="rId32"/>
    <p:sldId id="316" r:id="rId33"/>
    <p:sldId id="347" r:id="rId34"/>
    <p:sldId id="349" r:id="rId35"/>
    <p:sldId id="353" r:id="rId36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457" userDrawn="1">
          <p15:clr>
            <a:srgbClr val="A4A3A4"/>
          </p15:clr>
        </p15:guide>
        <p15:guide id="3" pos="5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A1AF"/>
    <a:srgbClr val="CD007B"/>
    <a:srgbClr val="252962"/>
    <a:srgbClr val="1A0147"/>
    <a:srgbClr val="3DB7C1"/>
    <a:srgbClr val="00A9B6"/>
    <a:srgbClr val="3A8A91"/>
    <a:srgbClr val="FFFFFF"/>
    <a:srgbClr val="FF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50000" autoAdjust="0"/>
  </p:normalViewPr>
  <p:slideViewPr>
    <p:cSldViewPr snapToGrid="0" snapToObjects="1">
      <p:cViewPr varScale="1">
        <p:scale>
          <a:sx n="67" d="100"/>
          <a:sy n="67" d="100"/>
        </p:scale>
        <p:origin x="870" y="78"/>
      </p:cViewPr>
      <p:guideLst>
        <p:guide orient="horz" pos="2158"/>
        <p:guide pos="457"/>
        <p:guide pos="51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0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2B545E2-79FE-7746-A72B-A5FDF9DA6968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2422768-D3E7-E343-B903-5A7F1798D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61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4BD1B09B-6B1C-0941-8522-1185EC09CE56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C477C9B-FC0F-D742-A867-8A354EAD50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64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22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28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5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07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81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9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8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34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4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9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6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6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9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5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3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0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6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4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86" y="904127"/>
            <a:ext cx="11516839" cy="520267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511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933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87" y="914400"/>
            <a:ext cx="11516839" cy="5192397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b="0"/>
            </a:lvl1pPr>
            <a:lvl2pPr marL="401638" indent="-230188">
              <a:spcBef>
                <a:spcPts val="0"/>
              </a:spcBef>
              <a:spcAft>
                <a:spcPts val="1200"/>
              </a:spcAft>
              <a:buFont typeface="Lucida Grande"/>
              <a:buChar char="-"/>
              <a:defRPr/>
            </a:lvl2pPr>
            <a:lvl3pPr marL="630238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lvl3pPr>
            <a:lvl4pPr marL="860425" indent="-230188">
              <a:spcBef>
                <a:spcPts val="0"/>
              </a:spcBef>
              <a:spcAft>
                <a:spcPts val="1200"/>
              </a:spcAft>
              <a:buFont typeface="Lucida Grande"/>
              <a:buChar char="-"/>
              <a:tabLst/>
              <a:defRPr/>
            </a:lvl4pPr>
            <a:lvl5pPr marL="1147763" indent="-230188">
              <a:spcBef>
                <a:spcPts val="0"/>
              </a:spcBef>
              <a:spcAft>
                <a:spcPts val="1200"/>
              </a:spcAft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3301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0087" y="924674"/>
            <a:ext cx="11516839" cy="5244832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97215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73817" y="2276475"/>
            <a:ext cx="7846483" cy="2762250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45556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0087" y="924674"/>
            <a:ext cx="5516731" cy="52089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28881" y="924674"/>
            <a:ext cx="5568593" cy="52089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87" y="210382"/>
            <a:ext cx="11537387" cy="4308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9198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ig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058346" y="924675"/>
            <a:ext cx="4787757" cy="530153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0087" y="924675"/>
            <a:ext cx="6289099" cy="53015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88" y="210382"/>
            <a:ext cx="11486016" cy="4308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35483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6" y="6411174"/>
            <a:ext cx="717299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2202927" y="917678"/>
            <a:ext cx="1" cy="0"/>
          </a:xfrm>
          <a:prstGeom prst="line">
            <a:avLst/>
          </a:prstGeom>
          <a:ln w="190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0087" y="917678"/>
            <a:ext cx="11516839" cy="521599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0087" y="210382"/>
            <a:ext cx="11516839" cy="4308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ABD50A-6872-400C-88E1-CFB81F7195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6" r:id="rId2"/>
    <p:sldLayoutId id="2147483668" r:id="rId3"/>
    <p:sldLayoutId id="2147483651" r:id="rId4"/>
    <p:sldLayoutId id="2147483667" r:id="rId5"/>
    <p:sldLayoutId id="2147483670" r:id="rId6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0" i="0" kern="1200" cap="none">
          <a:solidFill>
            <a:srgbClr val="CD007B"/>
          </a:solidFill>
          <a:latin typeface="Gotham Pro" panose="02000603030000020004" pitchFamily="50" charset="0"/>
          <a:ea typeface="ヒラギノ角ゴ Pro W3" pitchFamily="29" charset="-128"/>
          <a:cs typeface="Gotham Pro" panose="02000603030000020004" pitchFamily="50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ts val="0"/>
        </a:spcBef>
        <a:spcAft>
          <a:spcPts val="600"/>
        </a:spcAft>
        <a:buFont typeface="Arial" charset="0"/>
        <a:buNone/>
        <a:defRPr sz="2400" b="0" i="0" kern="1200">
          <a:solidFill>
            <a:schemeClr val="tx1"/>
          </a:solidFill>
          <a:latin typeface="Gotham Pro" panose="02000603030000020004" pitchFamily="50" charset="0"/>
          <a:ea typeface="ヒラギノ角ゴ Pro W3" pitchFamily="29" charset="-128"/>
          <a:cs typeface="Gotham Pro" panose="02000603030000020004" pitchFamily="50" charset="0"/>
        </a:defRPr>
      </a:lvl1pPr>
      <a:lvl2pPr marL="511175" indent="-285750" algn="l" defTabSz="457200" rtl="0" eaLnBrk="1" fontAlgn="base" hangingPunct="1">
        <a:spcBef>
          <a:spcPts val="0"/>
        </a:spcBef>
        <a:spcAft>
          <a:spcPts val="600"/>
        </a:spcAft>
        <a:buSzPct val="100000"/>
        <a:buFont typeface="Arial"/>
        <a:buChar char="•"/>
        <a:defRPr sz="2200" b="0" i="0" kern="1200">
          <a:solidFill>
            <a:schemeClr val="tx1"/>
          </a:solidFill>
          <a:latin typeface="Gotham Pro" panose="02000603030000020004" pitchFamily="50" charset="0"/>
          <a:ea typeface="ヒラギノ角ゴ Pro W3" pitchFamily="29" charset="-128"/>
          <a:cs typeface="Gotham Pro" panose="02000603030000020004" pitchFamily="50" charset="0"/>
        </a:defRPr>
      </a:lvl2pPr>
      <a:lvl3pPr marL="855663" indent="-285750" algn="l" defTabSz="457200" rtl="0" eaLnBrk="1" fontAlgn="base" hangingPunct="1">
        <a:spcBef>
          <a:spcPts val="0"/>
        </a:spcBef>
        <a:spcAft>
          <a:spcPts val="600"/>
        </a:spcAft>
        <a:buFont typeface="Lucida Grande"/>
        <a:buChar char="-"/>
        <a:defRPr sz="2200" b="0" i="0" kern="1200">
          <a:solidFill>
            <a:schemeClr val="tx1"/>
          </a:solidFill>
          <a:latin typeface="Gotham Pro" panose="02000603030000020004" pitchFamily="50" charset="0"/>
          <a:ea typeface="ヒラギノ角ゴ Pro W3" pitchFamily="29" charset="-128"/>
          <a:cs typeface="Gotham Pro" panose="02000603030000020004" pitchFamily="50" charset="0"/>
        </a:defRPr>
      </a:lvl3pPr>
      <a:lvl4pPr marL="1139825" indent="-284163" algn="l" defTabSz="457200" rtl="0" eaLnBrk="1" fontAlgn="base" hangingPunct="1">
        <a:spcBef>
          <a:spcPts val="0"/>
        </a:spcBef>
        <a:spcAft>
          <a:spcPts val="600"/>
        </a:spcAft>
        <a:buFont typeface="Arial"/>
        <a:buChar char="•"/>
        <a:defRPr sz="2200" b="0" i="0" kern="1200">
          <a:solidFill>
            <a:schemeClr val="tx1"/>
          </a:solidFill>
          <a:latin typeface="Gotham Pro" panose="02000603030000020004" pitchFamily="50" charset="0"/>
          <a:ea typeface="ヒラギノ角ゴ Pro W3" pitchFamily="29" charset="-128"/>
          <a:cs typeface="Gotham Pro" panose="02000603030000020004" pitchFamily="50" charset="0"/>
        </a:defRPr>
      </a:lvl4pPr>
      <a:lvl5pPr marL="1484313" indent="-284163" algn="l" defTabSz="457200" rtl="0" eaLnBrk="1" fontAlgn="base" hangingPunct="1">
        <a:spcBef>
          <a:spcPts val="0"/>
        </a:spcBef>
        <a:spcAft>
          <a:spcPts val="600"/>
        </a:spcAft>
        <a:buFont typeface="Lucida Grande"/>
        <a:buChar char="-"/>
        <a:defRPr sz="2200" b="0" i="0" kern="1200">
          <a:solidFill>
            <a:schemeClr val="tx1"/>
          </a:solidFill>
          <a:latin typeface="Gotham Pro" panose="02000603030000020004" pitchFamily="50" charset="0"/>
          <a:ea typeface="ヒラギノ角ゴ Pro W3" pitchFamily="29" charset="-128"/>
          <a:cs typeface="Gotham Pro" panose="02000603030000020004" pitchFamily="50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478AA9-A855-41A1-B0D3-FAA0D9173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5839" r="6402" b="5127"/>
          <a:stretch/>
        </p:blipFill>
        <p:spPr>
          <a:xfrm>
            <a:off x="1" y="-1"/>
            <a:ext cx="12192000" cy="68698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D58DE1-4EA0-49C4-AF95-D105166F03DD}"/>
              </a:ext>
            </a:extLst>
          </p:cNvPr>
          <p:cNvGrpSpPr/>
          <p:nvPr userDrawn="1"/>
        </p:nvGrpSpPr>
        <p:grpSpPr>
          <a:xfrm>
            <a:off x="-82435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49D5C8-F82F-4A84-8FF6-6767EABEA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39D28-633B-4E54-8343-0478CC1F8D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2EC645-19D9-4EFB-9F1B-865C2A94A7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A3994E7-AD66-40C7-95C9-B4DC49E360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57FD0B-5960-424B-B523-ABA768503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0"/>
          <a:stretch/>
        </p:blipFill>
        <p:spPr>
          <a:xfrm>
            <a:off x="1780674" y="2413"/>
            <a:ext cx="10422253" cy="6773886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7FCCE6-32DE-44CA-A280-5E623520BA9C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8FB5539-82FF-4FE4-9986-3DB7C51C4E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A6A459-15A0-4EC4-A9F0-108BB6C06F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3FFB8E-E022-4764-949B-D6B3FFBDE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097BBC5-E905-4C51-8057-04D56F60B7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0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2DE3C6F-93D7-4B2D-8E3B-B14F2F9E5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8"/>
          <a:stretch/>
        </p:blipFill>
        <p:spPr>
          <a:xfrm>
            <a:off x="1764632" y="8984"/>
            <a:ext cx="10438295" cy="6767316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DD72F5-D376-4E69-BAAB-27D13BD1E14E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65F08C-C50D-45D3-8227-85B01B02E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05C1559-D740-4185-9762-102496821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1EA3F0-B65D-4F26-A5D5-A49180522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1452BD2-AA88-4FE8-92A6-6D74ED01A2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1AE8B0-3CE8-4E76-9898-FD1B05BE6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5308"/>
          <a:stretch/>
        </p:blipFill>
        <p:spPr>
          <a:xfrm>
            <a:off x="2209597" y="1"/>
            <a:ext cx="9993330" cy="6858000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3F9AA0-3B90-42F3-81C8-B5AE69133B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EC488B-BFD6-4FCD-ADAA-27CF3728B170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CA30BD-5035-4E3E-A516-4CA1577B4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784E123-03E3-46F9-A2F1-ACFEAAE4D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BB3647D-7DA2-42AC-9FA5-40455B33A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01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D3C0A0-6FCF-42BF-A262-52D15AAE6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>
          <a:xfrm>
            <a:off x="2301411" y="2413"/>
            <a:ext cx="9901516" cy="6855587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FFE8D3-FD27-4175-9F43-1E2C94121C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201F91F-5995-4820-8CAF-177C25D5E1BB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F66EA1-E037-4229-9F5B-1F241063C5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15B328-462D-45A1-A6B5-F3EB357276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BE962C-975B-4207-BC54-033196B5A4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51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3B77EC-2C43-453D-84A9-72CB79D7E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"/>
          <a:stretch/>
        </p:blipFill>
        <p:spPr>
          <a:xfrm>
            <a:off x="2517170" y="8983"/>
            <a:ext cx="9685758" cy="6849017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909AEC-A249-4A9B-B5DA-3DCC7C63DE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7BD7408-1FC7-4C16-AA12-A48F16457469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617C96-44E9-47BE-BD28-FA1EEF9FA3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FFB891-1FC1-429A-87A4-63A522210D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57BB31-5E2E-4C05-8B57-7F8E9F27D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55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4AB8D1-D7CD-478A-96AF-0BE68D533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" b="4016"/>
          <a:stretch/>
        </p:blipFill>
        <p:spPr>
          <a:xfrm>
            <a:off x="2266545" y="-1"/>
            <a:ext cx="9925455" cy="6869877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6" y="6454038"/>
            <a:ext cx="2563731" cy="17036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9FC43E-00F4-4C74-8F72-A220CE8BA19B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77108C-A350-4860-9E33-98AE7727F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6AB8A28-8052-467D-92DE-AC37354D52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99E732D-0813-43C1-A310-C05A4C685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456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C18C81-20EF-431F-AE54-B79C0844BA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9"/>
          <a:stretch/>
        </p:blipFill>
        <p:spPr>
          <a:xfrm>
            <a:off x="1987827" y="-2892"/>
            <a:ext cx="10204174" cy="6779192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063609-047C-485C-B501-53B0416FD7CD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E251B5-E22E-41CB-83F8-831D654DCC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F79217-DC7F-4A03-8C4A-C42E8704C2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FCB637F-060F-4AB8-8EEC-4F424CFF1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8C29C5E-6F72-42BE-8F93-1F1C5444D6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9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581C1C4-2151-4952-95D5-C14E50641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5" b="10603"/>
          <a:stretch/>
        </p:blipFill>
        <p:spPr>
          <a:xfrm>
            <a:off x="2819103" y="8983"/>
            <a:ext cx="9372898" cy="6849017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DE0336-4E36-4BBB-A95F-2B6947E9F840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305813F-E690-4C1E-9340-4527DD431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BC01C2-EE1D-4E73-AD71-8E1B2F1517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6339C0-459D-4640-BE18-52397F3A1D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B397921-146B-4149-A377-65E27EDC7E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7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7061EE-8B7A-468D-BC37-29DAF5C1FD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9"/>
          <a:stretch/>
        </p:blipFill>
        <p:spPr>
          <a:xfrm>
            <a:off x="2037523" y="8983"/>
            <a:ext cx="10154478" cy="6849017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5D7DDF-C529-4336-B926-F6A3F80B25DE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1E3A74-00B2-4132-9EE4-488E51FDF8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14739E4-218F-4656-8B35-E84F1A36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BF733F4-5AE8-406A-98DE-472794C5E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BC4C8D4-DD2B-43E2-A9D0-378FF13871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BA6160E-F97F-4E06-85C1-0BD8935F7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"/>
          <a:stretch/>
        </p:blipFill>
        <p:spPr>
          <a:xfrm>
            <a:off x="2623931" y="2413"/>
            <a:ext cx="9568070" cy="6773886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906DF4-4234-4239-90C6-A306C240777D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72545F-960C-4A67-B8BD-3EFA040DD8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A3FE6C-A32A-4063-947D-F5D8F70900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AF66738-5106-4BA2-9563-57A407BE9F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72EFD5-1AB4-4976-A5EB-2CD9315940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2" y="2397979"/>
            <a:ext cx="5734481" cy="22394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500" b="0" dirty="0">
                <a:latin typeface="Gotham Pro" panose="02000603030000020004"/>
              </a:rPr>
              <a:t>Florida KidCare &amp; the Landscape of Uninsured Children:</a:t>
            </a:r>
            <a:br>
              <a:rPr lang="en-US" sz="3500" b="0" dirty="0">
                <a:latin typeface="Gotham Pro" panose="02000603030000020004"/>
              </a:rPr>
            </a:br>
            <a:r>
              <a:rPr lang="en-US" sz="3000" b="0" dirty="0">
                <a:latin typeface="Gotham Pro" panose="02000603030000020004"/>
              </a:rPr>
              <a:t>How Florida Colleges Can Help</a:t>
            </a:r>
            <a:br>
              <a:rPr lang="en-US" dirty="0">
                <a:latin typeface="Gotham Pro" panose="02000603030000020004"/>
              </a:rPr>
            </a:br>
            <a:br>
              <a:rPr lang="en-US" sz="800" dirty="0">
                <a:latin typeface="Gotham Pro" panose="02000603030000020004"/>
              </a:rPr>
            </a:br>
            <a:r>
              <a:rPr lang="en-US" sz="2500" b="0" dirty="0">
                <a:solidFill>
                  <a:schemeClr val="tx1"/>
                </a:solidFill>
                <a:latin typeface="Gotham Pro" panose="02000603030000020004"/>
              </a:rPr>
              <a:t>The Council of Presidents, </a:t>
            </a:r>
            <a:br>
              <a:rPr lang="en-US" sz="2500" b="0" dirty="0">
                <a:solidFill>
                  <a:schemeClr val="tx1"/>
                </a:solidFill>
                <a:latin typeface="Gotham Pro" panose="02000603030000020004"/>
              </a:rPr>
            </a:br>
            <a:r>
              <a:rPr lang="en-US" sz="2500" b="0" dirty="0">
                <a:solidFill>
                  <a:schemeClr val="tx1"/>
                </a:solidFill>
                <a:latin typeface="Gotham Pro" panose="02000603030000020004"/>
              </a:rPr>
              <a:t>Florida Association of Colleges</a:t>
            </a:r>
            <a:br>
              <a:rPr lang="en-US" sz="2500" b="0" dirty="0">
                <a:solidFill>
                  <a:schemeClr val="tx1"/>
                </a:solidFill>
                <a:latin typeface="Gotham Pro" panose="02000603030000020004"/>
              </a:rPr>
            </a:br>
            <a:r>
              <a:rPr lang="en-US" sz="2500" b="0" dirty="0">
                <a:solidFill>
                  <a:schemeClr val="tx1"/>
                </a:solidFill>
                <a:latin typeface="Gotham Pro" panose="02000603030000020004"/>
              </a:rPr>
              <a:t>01.12.18</a:t>
            </a:r>
            <a:endParaRPr lang="en-US" sz="2500" dirty="0">
              <a:latin typeface="Gotham Pro" panose="02000603030000020004"/>
              <a:cs typeface="Gotham Pro" panose="0200060303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4114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4136018" y="3557371"/>
            <a:ext cx="1772928" cy="1700429"/>
          </a:xfrm>
          <a:prstGeom prst="ellipse">
            <a:avLst/>
          </a:prstGeom>
          <a:solidFill>
            <a:srgbClr val="00A1AF"/>
          </a:solidFill>
          <a:ln w="28575">
            <a:solidFill>
              <a:srgbClr val="00A1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8414569" y="3509030"/>
            <a:ext cx="1772928" cy="1700429"/>
          </a:xfrm>
          <a:prstGeom prst="ellipse">
            <a:avLst/>
          </a:prstGeom>
          <a:solidFill>
            <a:srgbClr val="00A1AF"/>
          </a:solidFill>
          <a:ln w="28575">
            <a:solidFill>
              <a:srgbClr val="00A1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5" name="Oval 34"/>
          <p:cNvSpPr/>
          <p:nvPr/>
        </p:nvSpPr>
        <p:spPr>
          <a:xfrm>
            <a:off x="7340536" y="1621068"/>
            <a:ext cx="1772928" cy="1700429"/>
          </a:xfrm>
          <a:prstGeom prst="ellipse">
            <a:avLst/>
          </a:prstGeom>
          <a:solidFill>
            <a:srgbClr val="00A1AF"/>
          </a:solidFill>
          <a:ln w="28575">
            <a:solidFill>
              <a:srgbClr val="00A1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3141834" y="1604907"/>
            <a:ext cx="1772928" cy="1700429"/>
          </a:xfrm>
          <a:prstGeom prst="ellipse">
            <a:avLst/>
          </a:prstGeom>
          <a:solidFill>
            <a:srgbClr val="00A1AF"/>
          </a:solidFill>
          <a:ln w="28575">
            <a:solidFill>
              <a:srgbClr val="00A1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6276180" y="3539431"/>
            <a:ext cx="1772928" cy="1700429"/>
          </a:xfrm>
          <a:prstGeom prst="ellipse">
            <a:avLst/>
          </a:prstGeom>
          <a:solidFill>
            <a:srgbClr val="CD007B"/>
          </a:solidFill>
          <a:ln w="28575">
            <a:solidFill>
              <a:srgbClr val="CD00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2" name="Oval 31"/>
          <p:cNvSpPr/>
          <p:nvPr/>
        </p:nvSpPr>
        <p:spPr>
          <a:xfrm>
            <a:off x="5245235" y="1607258"/>
            <a:ext cx="1772928" cy="1700429"/>
          </a:xfrm>
          <a:prstGeom prst="ellipse">
            <a:avLst/>
          </a:prstGeom>
          <a:solidFill>
            <a:srgbClr val="CD007B"/>
          </a:solidFill>
          <a:ln w="28575">
            <a:solidFill>
              <a:srgbClr val="CD00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81193" y="4004925"/>
            <a:ext cx="203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Pro" panose="02000603030000020004"/>
                <a:cs typeface="Lincoln Proxima Nova"/>
              </a:rPr>
              <a:t>Check-ups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otham Pro" panose="02000603030000020004"/>
                <a:cs typeface="Lincoln Proxima Nova"/>
              </a:rPr>
              <a:t>&amp; Shots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8783" y="4202158"/>
            <a:ext cx="174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Pro" panose="02000603030000020004"/>
                <a:cs typeface="Lincoln Proxima Nova"/>
              </a:rPr>
              <a:t>Surgeries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6797" y="4187561"/>
            <a:ext cx="2145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Pro" panose="02000603030000020004"/>
                <a:cs typeface="Lincoln Proxima Nova"/>
              </a:rPr>
              <a:t>Emergencies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497305" y="242850"/>
            <a:ext cx="9990130" cy="6155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b="1" i="0" kern="1200" cap="all">
                <a:solidFill>
                  <a:srgbClr val="CD007B"/>
                </a:solidFill>
                <a:latin typeface="Arial"/>
                <a:ea typeface="ヒラギノ角ゴ Pro W3" pitchFamily="29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9pPr>
          </a:lstStyle>
          <a:p>
            <a:r>
              <a:rPr lang="en-US" sz="4000" b="0" cap="none" dirty="0">
                <a:latin typeface="Gotham Pro" panose="02000603030000020004"/>
                <a:cs typeface="Gotham Pro" panose="02000603030000020004" pitchFamily="50" charset="0"/>
              </a:rPr>
              <a:t>Benefits Covered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2511" y="2232211"/>
            <a:ext cx="1258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Pro" panose="02000603030000020004"/>
                <a:cs typeface="Lincoln Proxima Nova"/>
              </a:rPr>
              <a:t>Dental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Gotham Pro" panose="02000603030000020004"/>
                <a:cs typeface="Lincoln Proxima Nova"/>
              </a:rPr>
              <a:t> </a:t>
            </a:r>
          </a:p>
        </p:txBody>
      </p:sp>
      <p:sp>
        <p:nvSpPr>
          <p:cNvPr id="41" name="Oval 40"/>
          <p:cNvSpPr/>
          <p:nvPr/>
        </p:nvSpPr>
        <p:spPr>
          <a:xfrm>
            <a:off x="1967103" y="3557371"/>
            <a:ext cx="1772928" cy="1700429"/>
          </a:xfrm>
          <a:prstGeom prst="ellipse">
            <a:avLst/>
          </a:prstGeom>
          <a:solidFill>
            <a:srgbClr val="CD007B"/>
          </a:solidFill>
          <a:ln w="28575">
            <a:solidFill>
              <a:srgbClr val="CD00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6995" y="2101177"/>
            <a:ext cx="158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Pro" panose="02000603030000020004"/>
                <a:cs typeface="Lincoln Proxima Nova"/>
              </a:rPr>
              <a:t>Doctor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otham Pro" panose="02000603030000020004"/>
                <a:cs typeface="Lincoln Proxima Nova"/>
              </a:rPr>
              <a:t>Visits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83223" y="2078323"/>
            <a:ext cx="1487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Pro" panose="02000603030000020004"/>
                <a:cs typeface="Lincoln Proxima Nova"/>
              </a:rPr>
              <a:t>Vision &amp; Hearing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8577" y="4189590"/>
            <a:ext cx="222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Pro" panose="02000603030000020004"/>
                <a:cs typeface="Lincoln Proxima Nova"/>
              </a:rPr>
              <a:t>Prescriptions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3453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9390" y="1071705"/>
            <a:ext cx="11117178" cy="517817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Eligibility is based on household size, income,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and age of the child. </a:t>
            </a:r>
          </a:p>
          <a:p>
            <a:pPr marL="342900" indent="0">
              <a:buNone/>
            </a:pPr>
            <a:endParaRPr lang="en-US" sz="600" dirty="0">
              <a:solidFill>
                <a:schemeClr val="accent6"/>
              </a:solidFill>
              <a:latin typeface="Gotham Pro" panose="02000603030000020004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Eligible children include, but are not limited to:</a:t>
            </a:r>
          </a:p>
          <a:p>
            <a:pPr marL="514350" indent="-285750"/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Children ages birth through 18 residing in Florida</a:t>
            </a:r>
          </a:p>
          <a:p>
            <a:pPr marL="514350" indent="-285750"/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Applicants with unborn children</a:t>
            </a:r>
          </a:p>
          <a:p>
            <a:pPr marL="514350" indent="-285750"/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Lawfully residing immigrant children</a:t>
            </a:r>
          </a:p>
          <a:p>
            <a:pPr marL="514350" indent="-285750"/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Children with preexisting conditions</a:t>
            </a:r>
          </a:p>
          <a:p>
            <a:pPr marL="514350" indent="-285750"/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Children of state employees</a:t>
            </a:r>
          </a:p>
          <a:p>
            <a:pPr marL="342900" indent="0">
              <a:buNone/>
            </a:pPr>
            <a:endParaRPr lang="en-US" dirty="0">
              <a:latin typeface="Gotham Pro" panose="020006030300000200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9BB0867-FEB4-4CDC-8731-F96685122F8A}"/>
              </a:ext>
            </a:extLst>
          </p:cNvPr>
          <p:cNvSpPr txBox="1">
            <a:spLocks/>
          </p:cNvSpPr>
          <p:nvPr/>
        </p:nvSpPr>
        <p:spPr bwMode="auto">
          <a:xfrm>
            <a:off x="513347" y="241534"/>
            <a:ext cx="9975510" cy="6155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0" i="0" kern="1200" cap="none">
                <a:solidFill>
                  <a:srgbClr val="CD007B"/>
                </a:solidFill>
                <a:latin typeface="Gotham Pro" panose="02000603030000020004" pitchFamily="50" charset="0"/>
                <a:ea typeface="ヒラギノ角ゴ Pro W3" pitchFamily="29" charset="-128"/>
                <a:cs typeface="Gotham Pro" panose="02000603030000020004" pitchFamily="50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9pPr>
          </a:lstStyle>
          <a:p>
            <a:r>
              <a:rPr lang="en-US" sz="4000" dirty="0"/>
              <a:t>Eligibility </a:t>
            </a:r>
          </a:p>
        </p:txBody>
      </p:sp>
    </p:spTree>
    <p:extLst>
      <p:ext uri="{BB962C8B-B14F-4D97-AF65-F5344CB8AC3E}">
        <p14:creationId xmlns:p14="http://schemas.microsoft.com/office/powerpoint/2010/main" val="206484928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0"/>
          <p:cNvSpPr txBox="1"/>
          <p:nvPr/>
        </p:nvSpPr>
        <p:spPr>
          <a:xfrm>
            <a:off x="1546988" y="5769021"/>
            <a:ext cx="668655" cy="4673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Ages 0 to 1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61"/>
          <p:cNvSpPr txBox="1"/>
          <p:nvPr/>
        </p:nvSpPr>
        <p:spPr>
          <a:xfrm>
            <a:off x="2508563" y="5830749"/>
            <a:ext cx="1637030" cy="4673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Ages 1 through 4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62"/>
          <p:cNvSpPr txBox="1"/>
          <p:nvPr/>
        </p:nvSpPr>
        <p:spPr>
          <a:xfrm>
            <a:off x="4849152" y="5830749"/>
            <a:ext cx="5812795" cy="3562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Ages 5 through 18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58"/>
          <p:cNvSpPr txBox="1"/>
          <p:nvPr/>
        </p:nvSpPr>
        <p:spPr>
          <a:xfrm>
            <a:off x="1001140" y="3329018"/>
            <a:ext cx="584200" cy="254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133%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59"/>
          <p:cNvSpPr txBox="1"/>
          <p:nvPr/>
        </p:nvSpPr>
        <p:spPr>
          <a:xfrm>
            <a:off x="1001140" y="2034656"/>
            <a:ext cx="668655" cy="254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200%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A46378-C289-4BF1-87FB-0E97F9B13A67}"/>
              </a:ext>
            </a:extLst>
          </p:cNvPr>
          <p:cNvGrpSpPr/>
          <p:nvPr/>
        </p:nvGrpSpPr>
        <p:grpSpPr>
          <a:xfrm>
            <a:off x="1633968" y="856034"/>
            <a:ext cx="9475654" cy="4868525"/>
            <a:chOff x="1390779" y="856034"/>
            <a:chExt cx="9475654" cy="4868525"/>
          </a:xfrm>
        </p:grpSpPr>
        <p:sp>
          <p:nvSpPr>
            <p:cNvPr id="8" name="Rectangle 7"/>
            <p:cNvSpPr/>
            <p:nvPr/>
          </p:nvSpPr>
          <p:spPr>
            <a:xfrm>
              <a:off x="1390779" y="2161974"/>
              <a:ext cx="9475654" cy="3562585"/>
            </a:xfrm>
            <a:prstGeom prst="rect">
              <a:avLst/>
            </a:prstGeom>
            <a:solidFill>
              <a:srgbClr val="252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56019" y="2153392"/>
              <a:ext cx="2202270" cy="1322490"/>
            </a:xfrm>
            <a:prstGeom prst="rect">
              <a:avLst/>
            </a:prstGeom>
            <a:solidFill>
              <a:srgbClr val="CC00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58289" y="2155506"/>
              <a:ext cx="6708144" cy="1320375"/>
            </a:xfrm>
            <a:prstGeom prst="rect">
              <a:avLst/>
            </a:prstGeom>
            <a:solidFill>
              <a:srgbClr val="00A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56019" y="890599"/>
              <a:ext cx="2202270" cy="1277580"/>
            </a:xfrm>
            <a:prstGeom prst="rect">
              <a:avLst/>
            </a:prstGeom>
            <a:solidFill>
              <a:srgbClr val="CC007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58289" y="897990"/>
              <a:ext cx="6708144" cy="1332308"/>
            </a:xfrm>
            <a:prstGeom prst="rect">
              <a:avLst/>
            </a:prstGeom>
            <a:solidFill>
              <a:srgbClr val="00A1A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033081" y="856034"/>
              <a:ext cx="2042808" cy="127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MediKids Full-Pay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$157 monthly premium per child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828755" y="1150398"/>
              <a:ext cx="5133975" cy="839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Florida Healthy Kids Full-Pay 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$230 monthly premium with dental per child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033081" y="2314493"/>
              <a:ext cx="2042808" cy="1107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MediKids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$15 or $20 monthly family premiums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5566942" y="2397435"/>
              <a:ext cx="3657600" cy="77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Florida Healthy Kids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$15 or $20 monthly family premiums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4299806" y="4270435"/>
              <a:ext cx="3657600" cy="90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Medicaid for Children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monthly premium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21" name="Text Box 57"/>
          <p:cNvSpPr txBox="1"/>
          <p:nvPr/>
        </p:nvSpPr>
        <p:spPr>
          <a:xfrm rot="16200000">
            <a:off x="-461410" y="3792465"/>
            <a:ext cx="2381250" cy="29953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Federal Poverty Level**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95"/>
          <p:cNvSpPr txBox="1"/>
          <p:nvPr/>
        </p:nvSpPr>
        <p:spPr>
          <a:xfrm>
            <a:off x="2369941" y="6251563"/>
            <a:ext cx="4421507" cy="514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CMS Plan*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*133% to 200% of the FPL have $15 or $20 monthly premiums.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77816" y="6349361"/>
            <a:ext cx="1195705" cy="13335"/>
          </a:xfrm>
          <a:prstGeom prst="line">
            <a:avLst/>
          </a:prstGeom>
          <a:ln w="76200">
            <a:solidFill>
              <a:srgbClr val="CC6D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01478" y="5830749"/>
            <a:ext cx="0" cy="35179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99967" y="5835527"/>
            <a:ext cx="0" cy="33434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 Box 4"/>
          <p:cNvSpPr txBox="1"/>
          <p:nvPr/>
        </p:nvSpPr>
        <p:spPr>
          <a:xfrm>
            <a:off x="6685460" y="6325997"/>
            <a:ext cx="3646919" cy="33369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**For a family of four, 133% of the FPL’s annual income is $32,718, and 200% is $49,200 as of April 2017.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0" name="Title 2"/>
          <p:cNvSpPr txBox="1">
            <a:spLocks/>
          </p:cNvSpPr>
          <p:nvPr/>
        </p:nvSpPr>
        <p:spPr bwMode="auto">
          <a:xfrm>
            <a:off x="513347" y="241534"/>
            <a:ext cx="9975510" cy="6155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0" i="0" kern="1200" cap="none">
                <a:solidFill>
                  <a:srgbClr val="CD007B"/>
                </a:solidFill>
                <a:latin typeface="Gotham Pro" panose="02000603030000020004" pitchFamily="50" charset="0"/>
                <a:ea typeface="ヒラギノ角ゴ Pro W3" pitchFamily="29" charset="-128"/>
                <a:cs typeface="Gotham Pro" panose="02000603030000020004" pitchFamily="50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9pPr>
          </a:lstStyle>
          <a:p>
            <a:r>
              <a:rPr lang="en-US" sz="4000" dirty="0"/>
              <a:t>Eligibility</a:t>
            </a:r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3968" y="2148046"/>
            <a:ext cx="9475654" cy="3588377"/>
          </a:xfrm>
          <a:prstGeom prst="rect">
            <a:avLst/>
          </a:prstGeom>
          <a:noFill/>
          <a:ln w="76200">
            <a:solidFill>
              <a:srgbClr val="CC6D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8581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0599DF-B6C9-4407-A74F-78C2BC1F2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618635"/>
              </p:ext>
            </p:extLst>
          </p:nvPr>
        </p:nvGraphicFramePr>
        <p:xfrm>
          <a:off x="513347" y="917575"/>
          <a:ext cx="11192878" cy="52165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5928">
                  <a:extLst>
                    <a:ext uri="{9D8B030D-6E8A-4147-A177-3AD203B41FA5}">
                      <a16:colId xmlns:a16="http://schemas.microsoft.com/office/drawing/2014/main" val="22565571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10763223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11840246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376128233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672340717"/>
                    </a:ext>
                  </a:extLst>
                </a:gridCol>
              </a:tblGrid>
              <a:tr h="70066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Family Size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lnR w="12700" cap="flat" cmpd="sng" algn="ctr">
                      <a:solidFill>
                        <a:srgbClr val="2529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9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Medicaid for Children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lnL w="12700" cap="flat" cmpd="sng" algn="ctr">
                      <a:solidFill>
                        <a:srgbClr val="2529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9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96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MediKids / Florida Healthy Kids 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CMS Plan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9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00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MediKids /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Florida Healthy Kids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529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99425"/>
                  </a:ext>
                </a:extLst>
              </a:tr>
              <a:tr h="778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No monthly premium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Up to 133% of the FPL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lnL w="12700" cap="flat" cmpd="sng" algn="ctr">
                      <a:solidFill>
                        <a:srgbClr val="2529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9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9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$15 monthly premium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133.01 – 158% of FPL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0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00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$20 monthly premium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158.01% - 200% of FPL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0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00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Full-pay program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200.01% of FPL &amp; over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9134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Up to $16,044.00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lnT w="12700" cap="flat" cmpd="sng" algn="ctr">
                      <a:solidFill>
                        <a:srgbClr val="2529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$16,044.01 - $19,056.00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lnT w="12700" cap="flat" cmpd="sng" algn="ctr">
                      <a:solidFill>
                        <a:srgbClr val="CD0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$19,056.01 – $24,120.00</a:t>
                      </a:r>
                      <a:endParaRPr lang="en-US" sz="120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lnT w="12700" cap="flat" cmpd="sng" algn="ctr">
                      <a:solidFill>
                        <a:srgbClr val="CD0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$24,120.01 &amp; over</a:t>
                      </a:r>
                      <a:endParaRPr lang="en-US" sz="120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lnT w="12700" cap="flat" cmpd="sng" algn="ctr">
                      <a:solidFill>
                        <a:srgbClr val="00A1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05969625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Up to $21,600.00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$21,600.01 – $25,668.00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$25,668.01 - $32,844.00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$32,844.01 &amp; over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extLst>
                  <a:ext uri="{0D108BD9-81ED-4DB2-BD59-A6C34878D82A}">
                    <a16:rowId xmlns:a16="http://schemas.microsoft.com/office/drawing/2014/main" val="1634281492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Up to $27,168.00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$27,168.01 - $32,268.00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$32,268.01 – $40,848.00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$40,848.01 &amp; over</a:t>
                      </a:r>
                      <a:endParaRPr lang="en-US" sz="120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extLst>
                  <a:ext uri="{0D108BD9-81ED-4DB2-BD59-A6C34878D82A}">
                    <a16:rowId xmlns:a16="http://schemas.microsoft.com/office/drawing/2014/main" val="933291170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Up to $32,724.00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$32,724.01 - $38,868.00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$38,868.01 - $49,200.00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$49,200.01 &amp; over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extLst>
                  <a:ext uri="{0D108BD9-81ED-4DB2-BD59-A6C34878D82A}">
                    <a16:rowId xmlns:a16="http://schemas.microsoft.com/office/drawing/2014/main" val="1365735814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Up to $38,280.00</a:t>
                      </a:r>
                      <a:endParaRPr lang="en-US" sz="120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$38,280.01 - $45,480.00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$45,480.01 - $57,564.00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$57,564.01 &amp; over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extLst>
                  <a:ext uri="{0D108BD9-81ED-4DB2-BD59-A6C34878D82A}">
                    <a16:rowId xmlns:a16="http://schemas.microsoft.com/office/drawing/2014/main" val="2897453295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Up to $43,848.00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$43,848.01 - $52,080.00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$52,080.01 - $65,928.00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$65,928.01 &amp; over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extLst>
                  <a:ext uri="{0D108BD9-81ED-4DB2-BD59-A6C34878D82A}">
                    <a16:rowId xmlns:a16="http://schemas.microsoft.com/office/drawing/2014/main" val="1017515929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Up to $49,404.00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$49,404.01 - $58,692.00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$58,692.01 - $74,280.00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$74,280.01 &amp; over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extLst>
                  <a:ext uri="{0D108BD9-81ED-4DB2-BD59-A6C34878D82A}">
                    <a16:rowId xmlns:a16="http://schemas.microsoft.com/office/drawing/2014/main" val="2678580587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Up to $54,960.00</a:t>
                      </a:r>
                      <a:endParaRPr lang="en-US" sz="120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$54,960.01 - $65,292.00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$65,292.01 - $82,644.00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$82,644.01 &amp; over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extLst>
                  <a:ext uri="{0D108BD9-81ED-4DB2-BD59-A6C34878D82A}">
                    <a16:rowId xmlns:a16="http://schemas.microsoft.com/office/drawing/2014/main" val="3991336941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Up to $60,576.00</a:t>
                      </a:r>
                      <a:endParaRPr lang="en-US" sz="120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$60,576.01 - $71,892.00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$71,892.01 - $91,008.00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$91,008.01 &amp; over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extLst>
                  <a:ext uri="{0D108BD9-81ED-4DB2-BD59-A6C34878D82A}">
                    <a16:rowId xmlns:a16="http://schemas.microsoft.com/office/drawing/2014/main" val="2563141283"/>
                  </a:ext>
                </a:extLst>
              </a:tr>
              <a:tr h="373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Up to $66,074.00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$66,074.01 - $78,504.00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$78,504.01 - $99,360.00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otham Pro" panose="02000603030000020004" pitchFamily="50" charset="0"/>
                          <a:cs typeface="Gotham Pro" panose="02000603030000020004" pitchFamily="50" charset="0"/>
                        </a:rPr>
                        <a:t>$99,360.01 &amp; over</a:t>
                      </a:r>
                      <a:endParaRPr lang="en-US" sz="1200" dirty="0">
                        <a:effectLst/>
                        <a:latin typeface="Gotham Pro" panose="02000603030000020004" pitchFamily="50" charset="0"/>
                        <a:ea typeface="Calibri" panose="020F0502020204030204" pitchFamily="34" charset="0"/>
                        <a:cs typeface="Gotham Pro" panose="02000603030000020004" pitchFamily="50" charset="0"/>
                      </a:endParaRPr>
                    </a:p>
                  </a:txBody>
                  <a:tcPr marL="65482" marR="65482" marT="0" marB="0" anchor="ctr"/>
                </a:tc>
                <a:extLst>
                  <a:ext uri="{0D108BD9-81ED-4DB2-BD59-A6C34878D82A}">
                    <a16:rowId xmlns:a16="http://schemas.microsoft.com/office/drawing/2014/main" val="3107327983"/>
                  </a:ext>
                </a:extLst>
              </a:tr>
            </a:tbl>
          </a:graphicData>
        </a:graphic>
      </p:graphicFrame>
      <p:sp>
        <p:nvSpPr>
          <p:cNvPr id="31" name="Title 2">
            <a:extLst>
              <a:ext uri="{FF2B5EF4-FFF2-40B4-BE49-F238E27FC236}">
                <a16:creationId xmlns:a16="http://schemas.microsoft.com/office/drawing/2014/main" id="{1291F40F-3848-4AD7-BA8E-2A345E550EB0}"/>
              </a:ext>
            </a:extLst>
          </p:cNvPr>
          <p:cNvSpPr txBox="1">
            <a:spLocks/>
          </p:cNvSpPr>
          <p:nvPr/>
        </p:nvSpPr>
        <p:spPr bwMode="auto">
          <a:xfrm>
            <a:off x="513347" y="241534"/>
            <a:ext cx="9975510" cy="6155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0" i="0" kern="1200" cap="none">
                <a:solidFill>
                  <a:srgbClr val="CD007B"/>
                </a:solidFill>
                <a:latin typeface="Gotham Pro" panose="02000603030000020004" pitchFamily="50" charset="0"/>
                <a:ea typeface="ヒラギノ角ゴ Pro W3" pitchFamily="29" charset="-128"/>
                <a:cs typeface="Gotham Pro" panose="02000603030000020004" pitchFamily="50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9pPr>
          </a:lstStyle>
          <a:p>
            <a:r>
              <a:rPr lang="en-US" sz="4000" dirty="0"/>
              <a:t>Eligibility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105525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3347" y="1173916"/>
            <a:ext cx="11245516" cy="5178177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Non-subsidized coverage is available through </a:t>
            </a:r>
            <a:r>
              <a:rPr lang="en-US" sz="3000" dirty="0" err="1">
                <a:solidFill>
                  <a:schemeClr val="accent6"/>
                </a:solidFill>
                <a:latin typeface="Gotham Pro" panose="02000603030000020004"/>
              </a:rPr>
              <a:t>MediKids</a:t>
            </a: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 and Florida Healthy Kids.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  <a:tabLst>
                <a:tab pos="285750" algn="l"/>
              </a:tabLst>
            </a:pPr>
            <a:r>
              <a:rPr lang="en-US" sz="2600" dirty="0"/>
              <a:t>	</a:t>
            </a:r>
            <a:r>
              <a:rPr lang="en-US" sz="2600" dirty="0">
                <a:solidFill>
                  <a:srgbClr val="CD007B"/>
                </a:solidFill>
                <a:latin typeface="Gotham Pro" panose="02000603030000020004"/>
              </a:rPr>
              <a:t>MediKids</a:t>
            </a:r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						$157 per month per child with dental </a:t>
            </a:r>
          </a:p>
          <a:p>
            <a:pPr marL="0" indent="0">
              <a:buNone/>
              <a:tabLst>
                <a:tab pos="285750" algn="l"/>
              </a:tabLst>
            </a:pPr>
            <a:r>
              <a:rPr lang="en-US" dirty="0">
                <a:solidFill>
                  <a:schemeClr val="accent6"/>
                </a:solidFill>
                <a:latin typeface="Gotham Pro" panose="02000603030000020004"/>
              </a:rPr>
              <a:t>	</a:t>
            </a:r>
            <a:r>
              <a:rPr lang="en-US" sz="2000" dirty="0">
                <a:solidFill>
                  <a:schemeClr val="accent6"/>
                </a:solidFill>
                <a:latin typeface="Gotham Pro" panose="02000603030000020004"/>
              </a:rPr>
              <a:t>(ages 1 through 4)</a:t>
            </a:r>
            <a:r>
              <a:rPr lang="en-US" sz="1800" dirty="0">
                <a:solidFill>
                  <a:schemeClr val="accent6"/>
                </a:solidFill>
                <a:latin typeface="Gotham Pro" panose="02000603030000020004"/>
              </a:rPr>
              <a:t>	</a:t>
            </a:r>
            <a:r>
              <a:rPr lang="en-US" sz="1800" dirty="0"/>
              <a:t>	</a:t>
            </a:r>
          </a:p>
          <a:p>
            <a:pPr marL="0" indent="0">
              <a:buNone/>
              <a:tabLst>
                <a:tab pos="285750" algn="l"/>
              </a:tabLst>
            </a:pPr>
            <a:endParaRPr lang="en-US" sz="1800" dirty="0"/>
          </a:p>
          <a:p>
            <a:pPr marL="0" indent="0">
              <a:spcAft>
                <a:spcPts val="0"/>
              </a:spcAft>
              <a:buNone/>
              <a:tabLst>
                <a:tab pos="285750" algn="l"/>
              </a:tabLst>
            </a:pPr>
            <a:r>
              <a:rPr lang="en-US" dirty="0"/>
              <a:t>	</a:t>
            </a:r>
            <a:r>
              <a:rPr lang="en-US" sz="2600" dirty="0">
                <a:solidFill>
                  <a:srgbClr val="00A1AF"/>
                </a:solidFill>
                <a:latin typeface="Gotham Pro" panose="02000603030000020004"/>
              </a:rPr>
              <a:t>Florida Healthy Kids</a:t>
            </a:r>
            <a:r>
              <a:rPr lang="en-US" dirty="0">
                <a:solidFill>
                  <a:schemeClr val="accent6"/>
                </a:solidFill>
                <a:latin typeface="Gotham Pro" panose="02000603030000020004"/>
              </a:rPr>
              <a:t>	</a:t>
            </a:r>
            <a:r>
              <a:rPr lang="en-US" sz="2200" dirty="0">
                <a:solidFill>
                  <a:schemeClr val="accent6"/>
                </a:solidFill>
                <a:latin typeface="Gotham Pro" panose="02000603030000020004"/>
              </a:rPr>
              <a:t>	</a:t>
            </a:r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$230 per month per child with dental</a:t>
            </a:r>
          </a:p>
          <a:p>
            <a:pPr marL="0" indent="0">
              <a:buNone/>
              <a:tabLst>
                <a:tab pos="285750" algn="l"/>
              </a:tabLst>
            </a:pPr>
            <a:r>
              <a:rPr lang="en-US" sz="2000" dirty="0">
                <a:solidFill>
                  <a:schemeClr val="accent6"/>
                </a:solidFill>
                <a:latin typeface="Gotham Pro" panose="02000603030000020004"/>
              </a:rPr>
              <a:t>	(ages 5 through 18)	</a:t>
            </a:r>
            <a:r>
              <a:rPr lang="en-US" sz="1800" dirty="0">
                <a:solidFill>
                  <a:schemeClr val="accent6"/>
                </a:solidFill>
                <a:latin typeface="Gotham Pro" panose="02000603030000020004"/>
              </a:rPr>
              <a:t>		</a:t>
            </a:r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$215 per month per child without dental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347" y="241534"/>
            <a:ext cx="9975510" cy="615553"/>
          </a:xfrm>
        </p:spPr>
        <p:txBody>
          <a:bodyPr/>
          <a:lstStyle/>
          <a:p>
            <a:r>
              <a:rPr lang="en-US" sz="4000" dirty="0">
                <a:latin typeface="Gotham Pro" panose="02000603030000020004"/>
              </a:rPr>
              <a:t>Full-Pay Options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56208" y="3778097"/>
            <a:ext cx="7665925" cy="0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CD007B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8394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09215" y="1906732"/>
            <a:ext cx="4352989" cy="2904145"/>
            <a:chOff x="2438400" y="2362200"/>
            <a:chExt cx="4038600" cy="23622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15"/>
            <a:stretch/>
          </p:blipFill>
          <p:spPr bwMode="auto">
            <a:xfrm>
              <a:off x="2438400" y="2362200"/>
              <a:ext cx="40386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\\fhk-fs2\FHKC\Common\Christie\FloridaKidCare.Org\kc_stack-logo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668" y="3147825"/>
              <a:ext cx="976244" cy="35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Oval 17"/>
          <p:cNvSpPr/>
          <p:nvPr/>
        </p:nvSpPr>
        <p:spPr>
          <a:xfrm>
            <a:off x="7722673" y="4029638"/>
            <a:ext cx="1489753" cy="1417833"/>
          </a:xfrm>
          <a:prstGeom prst="ellipse">
            <a:avLst/>
          </a:prstGeom>
          <a:solidFill>
            <a:srgbClr val="00A1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20091" y="4992667"/>
            <a:ext cx="1489753" cy="1417833"/>
          </a:xfrm>
          <a:prstGeom prst="ellipse">
            <a:avLst/>
          </a:prstGeom>
          <a:solidFill>
            <a:srgbClr val="00A1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3347" y="1016021"/>
            <a:ext cx="11181347" cy="5178177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Enrollment is open YEAR-ROUND and only one application is needed to apply for all programs.</a:t>
            </a:r>
          </a:p>
          <a:p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347" y="241534"/>
            <a:ext cx="9975510" cy="615553"/>
          </a:xfrm>
        </p:spPr>
        <p:txBody>
          <a:bodyPr/>
          <a:lstStyle/>
          <a:p>
            <a:r>
              <a:rPr lang="en-US" sz="4000" dirty="0">
                <a:latin typeface="Gotham Pro" panose="02000603030000020004"/>
              </a:rPr>
              <a:t>No Wrong Door</a:t>
            </a:r>
          </a:p>
        </p:txBody>
      </p:sp>
      <p:sp>
        <p:nvSpPr>
          <p:cNvPr id="4" name="Arrow: Left 3"/>
          <p:cNvSpPr/>
          <p:nvPr/>
        </p:nvSpPr>
        <p:spPr>
          <a:xfrm rot="1875637">
            <a:off x="7180861" y="3714961"/>
            <a:ext cx="523982" cy="359595"/>
          </a:xfrm>
          <a:prstGeom prst="leftArrow">
            <a:avLst/>
          </a:prstGeom>
          <a:solidFill>
            <a:srgbClr val="00A1AF"/>
          </a:solidFill>
          <a:ln>
            <a:solidFill>
              <a:srgbClr val="00A1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2828382" y="4017736"/>
            <a:ext cx="1489753" cy="1417833"/>
          </a:xfrm>
          <a:prstGeom prst="ellipse">
            <a:avLst/>
          </a:prstGeom>
          <a:solidFill>
            <a:srgbClr val="00A1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sp>
        <p:nvSpPr>
          <p:cNvPr id="13" name="Arrow: Left 12"/>
          <p:cNvSpPr/>
          <p:nvPr/>
        </p:nvSpPr>
        <p:spPr>
          <a:xfrm rot="5400000">
            <a:off x="5723719" y="4382267"/>
            <a:ext cx="523982" cy="359595"/>
          </a:xfrm>
          <a:prstGeom prst="leftArrow">
            <a:avLst/>
          </a:prstGeom>
          <a:solidFill>
            <a:srgbClr val="00A1AF"/>
          </a:solidFill>
          <a:ln>
            <a:solidFill>
              <a:srgbClr val="00A1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Arrow: Left 13"/>
          <p:cNvSpPr/>
          <p:nvPr/>
        </p:nvSpPr>
        <p:spPr>
          <a:xfrm rot="8670543">
            <a:off x="4413383" y="3702950"/>
            <a:ext cx="523982" cy="359595"/>
          </a:xfrm>
          <a:prstGeom prst="leftArrow">
            <a:avLst/>
          </a:prstGeom>
          <a:solidFill>
            <a:srgbClr val="00A1AF"/>
          </a:solidFill>
          <a:ln>
            <a:solidFill>
              <a:srgbClr val="00A1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73749" y="4400053"/>
            <a:ext cx="1599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otham Pro" panose="02000603030000020004"/>
                <a:cs typeface="Gotham Pro" panose="02000603030000020004" pitchFamily="50" charset="0"/>
              </a:rPr>
              <a:t>Department of Children and Families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0988" y="5435569"/>
            <a:ext cx="12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otham Pro" panose="02000603030000020004"/>
                <a:cs typeface="Gotham Pro" panose="02000603030000020004" pitchFamily="50" charset="0"/>
              </a:rPr>
              <a:t>Florida KidCare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9636" y="4488718"/>
            <a:ext cx="1391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otham Pro" panose="02000603030000020004"/>
                <a:cs typeface="Gotham Pro" panose="02000603030000020004" pitchFamily="50" charset="0"/>
              </a:rPr>
              <a:t>Federal Marketplace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6943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347" y="241534"/>
            <a:ext cx="9975510" cy="615553"/>
          </a:xfrm>
        </p:spPr>
        <p:txBody>
          <a:bodyPr/>
          <a:lstStyle/>
          <a:p>
            <a:r>
              <a:rPr lang="en-US" sz="4000" dirty="0"/>
              <a:t>How Do Families Apply?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7379" y="2184267"/>
            <a:ext cx="482656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1AF"/>
                </a:solidFill>
                <a:latin typeface="Gotham Pro" panose="02000603030000020004"/>
                <a:cs typeface="Gotham Pro" panose="02000603030000020004" pitchFamily="50" charset="0"/>
              </a:rPr>
              <a:t>Online Application:</a:t>
            </a:r>
          </a:p>
          <a:p>
            <a:pPr algn="ctr"/>
            <a:r>
              <a:rPr lang="en-US" sz="3000" dirty="0">
                <a:solidFill>
                  <a:schemeClr val="accent6"/>
                </a:solidFill>
                <a:latin typeface="Gotham Pro" panose="02000603030000020004"/>
                <a:cs typeface="Gotham Pro" panose="02000603030000020004" pitchFamily="50" charset="0"/>
              </a:rPr>
              <a:t>www.floridakidcare.org</a:t>
            </a:r>
          </a:p>
          <a:p>
            <a:pPr algn="ctr"/>
            <a:endParaRPr lang="en-US" sz="1300" dirty="0"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7379" y="4127642"/>
            <a:ext cx="482656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1AF"/>
                </a:solidFill>
                <a:latin typeface="Gotham Pro" panose="02000603030000020004" pitchFamily="50" charset="0"/>
                <a:cs typeface="Gotham Pro" panose="02000603030000020004" pitchFamily="50" charset="0"/>
              </a:rPr>
              <a:t>Application by Fax:</a:t>
            </a:r>
          </a:p>
          <a:p>
            <a:pPr algn="ctr"/>
            <a:r>
              <a:rPr lang="en-US" sz="3000" dirty="0">
                <a:solidFill>
                  <a:schemeClr val="accent6"/>
                </a:solidFill>
                <a:latin typeface="Gotham Pro" panose="02000603030000020004" pitchFamily="50" charset="0"/>
                <a:cs typeface="Gotham Pro" panose="02000603030000020004" pitchFamily="50" charset="0"/>
              </a:rPr>
              <a:t>1-866-867-0054 </a:t>
            </a:r>
            <a:r>
              <a:rPr lang="en-US" dirty="0">
                <a:solidFill>
                  <a:schemeClr val="accent6"/>
                </a:solidFill>
                <a:latin typeface="Gotham Pro" panose="02000603030000020004" pitchFamily="50" charset="0"/>
                <a:cs typeface="Gotham Pro" panose="02000603030000020004" pitchFamily="50" charset="0"/>
              </a:rPr>
              <a:t>(toll-free)</a:t>
            </a:r>
          </a:p>
          <a:p>
            <a:pPr algn="ctr"/>
            <a:endParaRPr lang="en-US" sz="1300" dirty="0"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1742" y="3912198"/>
            <a:ext cx="482656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1AF"/>
                </a:solidFill>
                <a:latin typeface="Gotham Pro" panose="02000603030000020004" pitchFamily="50" charset="0"/>
                <a:cs typeface="Gotham Pro" panose="02000603030000020004" pitchFamily="50" charset="0"/>
              </a:rPr>
              <a:t>Request a Mailed Application:</a:t>
            </a:r>
          </a:p>
          <a:p>
            <a:pPr algn="ctr"/>
            <a:r>
              <a:rPr lang="en-US" sz="3000" dirty="0">
                <a:solidFill>
                  <a:schemeClr val="accent6"/>
                </a:solidFill>
                <a:latin typeface="Gotham Pro" panose="02000603030000020004" pitchFamily="50" charset="0"/>
                <a:cs typeface="Gotham Pro" panose="02000603030000020004" pitchFamily="50" charset="0"/>
              </a:rPr>
              <a:t>1-888-540-5437 </a:t>
            </a:r>
            <a:r>
              <a:rPr lang="en-US" dirty="0">
                <a:solidFill>
                  <a:schemeClr val="accent6"/>
                </a:solidFill>
                <a:latin typeface="Gotham Pro" panose="02000603030000020004" pitchFamily="50" charset="0"/>
                <a:cs typeface="Gotham Pro" panose="02000603030000020004" pitchFamily="50" charset="0"/>
              </a:rPr>
              <a:t>(toll-free)</a:t>
            </a:r>
          </a:p>
          <a:p>
            <a:pPr algn="ctr"/>
            <a:endParaRPr lang="en-US" sz="1300" dirty="0"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6150" y="2184267"/>
            <a:ext cx="482656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1AF"/>
                </a:solidFill>
                <a:latin typeface="Gotham Pro" panose="02000603030000020004" pitchFamily="50" charset="0"/>
                <a:cs typeface="Gotham Pro" panose="02000603030000020004" pitchFamily="50" charset="0"/>
              </a:rPr>
              <a:t>Download &amp; Print:</a:t>
            </a:r>
          </a:p>
          <a:p>
            <a:pPr algn="ctr"/>
            <a:r>
              <a:rPr lang="en-US" sz="3000" dirty="0">
                <a:solidFill>
                  <a:schemeClr val="accent6"/>
                </a:solidFill>
                <a:latin typeface="Gotham Pro" panose="02000603030000020004" pitchFamily="50" charset="0"/>
                <a:cs typeface="Gotham Pro" panose="02000603030000020004" pitchFamily="50" charset="0"/>
              </a:rPr>
              <a:t>www.floridakidcare.org</a:t>
            </a:r>
          </a:p>
          <a:p>
            <a:pPr algn="ctr"/>
            <a:endParaRPr lang="en-US" sz="1300" dirty="0"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56208" y="3637049"/>
            <a:ext cx="7665925" cy="0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CD007B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13946" y="2085655"/>
            <a:ext cx="0" cy="31700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CD007B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4542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20" y="2749120"/>
            <a:ext cx="5555752" cy="903635"/>
          </a:xfrm>
          <a:prstGeom prst="rect">
            <a:avLst/>
          </a:prstGeom>
        </p:spPr>
        <p:txBody>
          <a:bodyPr/>
          <a:lstStyle/>
          <a:p>
            <a:r>
              <a:rPr lang="en-US" sz="3500" b="0" dirty="0"/>
              <a:t>WORKING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371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3347" y="1047963"/>
            <a:ext cx="11213431" cy="5178177"/>
          </a:xfrm>
        </p:spPr>
        <p:txBody>
          <a:bodyPr/>
          <a:lstStyle/>
          <a:p>
            <a:pPr marL="514350" indent="-285750"/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FHKC is seeking to establish formal partnerships with Florida state colleges to develop and execute community outreach campaigns, which will include, but not be limited to:</a:t>
            </a:r>
          </a:p>
          <a:p>
            <a:pPr marL="800100" lvl="1" indent="-285750"/>
            <a:r>
              <a:rPr lang="en-US" sz="2400" dirty="0">
                <a:solidFill>
                  <a:schemeClr val="accent6"/>
                </a:solidFill>
                <a:latin typeface="Gotham Pro" panose="02000603030000020004"/>
              </a:rPr>
              <a:t>Proactively identifying and engaging families with children, or students themselves, that may be eligible;</a:t>
            </a:r>
          </a:p>
          <a:p>
            <a:pPr marL="800100" lvl="1" indent="-285750"/>
            <a:r>
              <a:rPr lang="en-US" sz="2400" dirty="0">
                <a:solidFill>
                  <a:schemeClr val="accent6"/>
                </a:solidFill>
                <a:latin typeface="Gotham Pro" panose="02000603030000020004"/>
              </a:rPr>
              <a:t>Promoting Florida KidCare at college-sponsored and community heath fairs; through campus signage, websites, social media channels and distribution of promotional collateral;</a:t>
            </a:r>
          </a:p>
          <a:p>
            <a:pPr marL="800100" lvl="1" indent="-285750"/>
            <a:r>
              <a:rPr lang="en-US" sz="2400" dirty="0">
                <a:solidFill>
                  <a:schemeClr val="accent6"/>
                </a:solidFill>
                <a:latin typeface="Gotham Pro" panose="02000603030000020004"/>
              </a:rPr>
              <a:t>Integrating Florida KidCare curricula into applicable academic courses; and</a:t>
            </a:r>
          </a:p>
          <a:p>
            <a:pPr marL="800100" lvl="1" indent="-285750"/>
            <a:r>
              <a:rPr lang="en-US" sz="2400" dirty="0">
                <a:solidFill>
                  <a:schemeClr val="accent6"/>
                </a:solidFill>
                <a:latin typeface="Gotham Pro" panose="02000603030000020004"/>
              </a:rPr>
              <a:t>Engaging student life and faculty organizations to help develop and test new approaches to educating and enrolling families.</a:t>
            </a:r>
          </a:p>
          <a:p>
            <a:pPr marL="0" indent="0">
              <a:buNone/>
            </a:pP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346" y="272312"/>
            <a:ext cx="11213431" cy="584775"/>
          </a:xfrm>
        </p:spPr>
        <p:txBody>
          <a:bodyPr/>
          <a:lstStyle/>
          <a:p>
            <a:r>
              <a:rPr lang="en-US" sz="3800" dirty="0"/>
              <a:t>State Colleges Health and Dental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030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305" y="1047963"/>
            <a:ext cx="11165305" cy="5178177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6"/>
                </a:solidFill>
              </a:rPr>
              <a:t>County and ZIP Code level data, as well as enrollment by plan, are available on the Florida Healthy Kids website.</a:t>
            </a:r>
          </a:p>
          <a:p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305" y="241534"/>
            <a:ext cx="9991552" cy="615553"/>
          </a:xfrm>
        </p:spPr>
        <p:txBody>
          <a:bodyPr/>
          <a:lstStyle/>
          <a:p>
            <a:r>
              <a:rPr lang="en-US" sz="4000" dirty="0">
                <a:latin typeface="Gotham Pro" panose="02000603030000020004"/>
              </a:rPr>
              <a:t>County and ZIP Code Data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5373" r="3819" b="18046"/>
          <a:stretch/>
        </p:blipFill>
        <p:spPr bwMode="auto">
          <a:xfrm>
            <a:off x="2884938" y="2516209"/>
            <a:ext cx="661130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3913"/>
          <a:stretch/>
        </p:blipFill>
        <p:spPr>
          <a:xfrm>
            <a:off x="3931170" y="2797679"/>
            <a:ext cx="4495800" cy="2819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11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42" b="2625"/>
          <a:stretch/>
        </p:blipFill>
        <p:spPr>
          <a:xfrm>
            <a:off x="7302638" y="3045668"/>
            <a:ext cx="3996538" cy="336550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3347" y="1072529"/>
            <a:ext cx="9682043" cy="289731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Overview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Gotham Pro" panose="02000603030000020004"/>
              </a:rPr>
              <a:t>Florida’s Uninsured Children Population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Gotham Pro" panose="02000603030000020004"/>
              </a:rPr>
              <a:t>How Florida KidCare Promotes Child Health and Wellness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Gotham Pro" panose="02000603030000020004"/>
              </a:rPr>
              <a:t>Available Resources</a:t>
            </a:r>
          </a:p>
          <a:p>
            <a:pPr marL="228600" indent="0">
              <a:buNone/>
            </a:pPr>
            <a:endParaRPr lang="en-US" sz="2200" dirty="0">
              <a:solidFill>
                <a:schemeClr val="accent6"/>
              </a:solidFill>
              <a:latin typeface="Gotham Pro" panose="02000603030000020004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347" y="251808"/>
            <a:ext cx="9975510" cy="615553"/>
          </a:xfrm>
        </p:spPr>
        <p:txBody>
          <a:bodyPr/>
          <a:lstStyle/>
          <a:p>
            <a:r>
              <a:rPr lang="en-US" sz="4000" dirty="0">
                <a:latin typeface="Gotham Pro" panose="02000603030000020004"/>
              </a:rPr>
              <a:t>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9154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87DB12-0D19-425D-B4F4-BDFB308C0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045" y="3772872"/>
            <a:ext cx="2718649" cy="2718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5227D1-2581-423F-A7D7-C4B0C5927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38" y="5030884"/>
            <a:ext cx="1380290" cy="13802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428216-A4DD-4451-8723-9235B4ECA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55" y="4800600"/>
            <a:ext cx="1001782" cy="100178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80670BA-9FA3-4E00-B7CA-A94197824ED6}"/>
              </a:ext>
            </a:extLst>
          </p:cNvPr>
          <p:cNvSpPr txBox="1">
            <a:spLocks/>
          </p:cNvSpPr>
          <p:nvPr/>
        </p:nvSpPr>
        <p:spPr bwMode="auto">
          <a:xfrm>
            <a:off x="616718" y="524514"/>
            <a:ext cx="10264537" cy="20005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0" i="0" kern="1200" cap="none">
                <a:solidFill>
                  <a:srgbClr val="CD007B"/>
                </a:solidFill>
                <a:latin typeface="Gotham Pro" panose="02000603030000020004" pitchFamily="50" charset="0"/>
                <a:ea typeface="ヒラギノ角ゴ Pro W3" pitchFamily="29" charset="-128"/>
                <a:cs typeface="Gotham Pro" panose="02000603030000020004" pitchFamily="50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9pPr>
          </a:lstStyle>
          <a:p>
            <a:r>
              <a:rPr lang="en-US" sz="4000" dirty="0">
                <a:latin typeface="Gotham Pro" panose="02000603030000020004"/>
              </a:rPr>
              <a:t>JOE DAVIS</a:t>
            </a:r>
            <a:br>
              <a:rPr lang="en-US" sz="4000" dirty="0">
                <a:latin typeface="Gotham Pro" panose="02000603030000020004"/>
              </a:rPr>
            </a:b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Florida Healthy Kids, a                               partner</a:t>
            </a:r>
            <a:b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</a:b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davisj@healthykids.org</a:t>
            </a:r>
            <a:b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</a:b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850.701.6166   </a:t>
            </a:r>
            <a:endParaRPr lang="en-US" sz="3000" dirty="0">
              <a:latin typeface="Gotham Pro" panose="020006030300000200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4E5671-D435-4F06-B1A9-F570C3AFF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10" y="1261340"/>
            <a:ext cx="3223452" cy="3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6625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89" y="2735868"/>
            <a:ext cx="6054291" cy="903635"/>
          </a:xfrm>
          <a:prstGeom prst="rect">
            <a:avLst/>
          </a:prstGeom>
        </p:spPr>
        <p:txBody>
          <a:bodyPr/>
          <a:lstStyle/>
          <a:p>
            <a:r>
              <a:rPr lang="en-US" sz="3500" b="0" dirty="0">
                <a:latin typeface="Gotham Pro" panose="02000603030000020004"/>
              </a:rPr>
              <a:t>FLORIDA’S HEALTH </a:t>
            </a:r>
            <a:br>
              <a:rPr lang="en-US" sz="3500" b="0" dirty="0">
                <a:latin typeface="Gotham Pro" panose="02000603030000020004"/>
              </a:rPr>
            </a:br>
            <a:r>
              <a:rPr lang="en-US" sz="3500" b="0" dirty="0">
                <a:latin typeface="Gotham Pro" panose="02000603030000020004"/>
              </a:rPr>
              <a:t>INSURANCE LANDSCAPE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0292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304" y="1118937"/>
            <a:ext cx="10801872" cy="3269604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The most current U.S. Census data reports: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Gotham Pro" panose="02000603030000020004"/>
              </a:rPr>
              <a:t>The number of uninsured children in Florida is on the decline.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Gotham Pro" panose="02000603030000020004"/>
              </a:rPr>
              <a:t>Approximately 2.4 million children are covered through Florida KidCare.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304" y="407952"/>
            <a:ext cx="11094621" cy="710985"/>
          </a:xfrm>
        </p:spPr>
        <p:txBody>
          <a:bodyPr anchor="t"/>
          <a:lstStyle/>
          <a:p>
            <a:r>
              <a:rPr lang="en-US" sz="4000" dirty="0">
                <a:latin typeface="Gotham Pro" panose="02000603030000020004"/>
              </a:rPr>
              <a:t>Florida’s Health Insurance Landscape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773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56082" y="1276563"/>
            <a:ext cx="9152023" cy="3945142"/>
          </a:xfrm>
        </p:spPr>
        <p:txBody>
          <a:bodyPr anchor="ctr"/>
          <a:lstStyle/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500" dirty="0">
                <a:solidFill>
                  <a:schemeClr val="accent6"/>
                </a:solidFill>
                <a:latin typeface="Gotham Pro" panose="02000603030000020004"/>
              </a:rPr>
              <a:t>The U.S. Census indicates that approximately </a:t>
            </a:r>
            <a:r>
              <a:rPr lang="en-US" sz="3500" b="1" dirty="0">
                <a:solidFill>
                  <a:srgbClr val="00A1AF"/>
                </a:solidFill>
                <a:latin typeface="Gotham Pro" panose="02000603030000020004"/>
              </a:rPr>
              <a:t>257,000 children </a:t>
            </a:r>
            <a:r>
              <a:rPr lang="en-US" sz="3500" dirty="0">
                <a:solidFill>
                  <a:schemeClr val="accent6"/>
                </a:solidFill>
                <a:latin typeface="Gotham Pro" panose="02000603030000020004"/>
              </a:rPr>
              <a:t>ages birth through 18 in Florida are still uninsured.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1D439A0-28D0-4B3A-A45E-E6E240C2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4" y="407952"/>
            <a:ext cx="10675521" cy="1231106"/>
          </a:xfrm>
        </p:spPr>
        <p:txBody>
          <a:bodyPr anchor="t"/>
          <a:lstStyle/>
          <a:p>
            <a:r>
              <a:rPr lang="en-US" sz="4000" dirty="0">
                <a:latin typeface="Gotham Pro" panose="02000603030000020004"/>
              </a:rPr>
              <a:t>Florida’s Health Insurance Landscape</a:t>
            </a:r>
          </a:p>
        </p:txBody>
      </p:sp>
    </p:spTree>
    <p:extLst>
      <p:ext uri="{BB962C8B-B14F-4D97-AF65-F5344CB8AC3E}">
        <p14:creationId xmlns:p14="http://schemas.microsoft.com/office/powerpoint/2010/main" val="179216199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4340A3-C76A-4C9C-9617-3134FF40C06F}"/>
              </a:ext>
            </a:extLst>
          </p:cNvPr>
          <p:cNvGrpSpPr/>
          <p:nvPr/>
        </p:nvGrpSpPr>
        <p:grpSpPr>
          <a:xfrm>
            <a:off x="6195148" y="1478168"/>
            <a:ext cx="5827991" cy="4992613"/>
            <a:chOff x="5169963" y="1407561"/>
            <a:chExt cx="5329242" cy="4996634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75" r="54270" b="9650"/>
            <a:stretch/>
          </p:blipFill>
          <p:spPr bwMode="auto">
            <a:xfrm>
              <a:off x="5169963" y="1407561"/>
              <a:ext cx="5329242" cy="499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M:\Common\Christie\Logos\kc_stack-logo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8" r="53704" b="43508"/>
            <a:stretch/>
          </p:blipFill>
          <p:spPr bwMode="auto">
            <a:xfrm>
              <a:off x="8366369" y="3622885"/>
              <a:ext cx="355580" cy="31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M:\Common\Christie\Logos\kc_stack-logo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8" r="53704" b="43508"/>
            <a:stretch/>
          </p:blipFill>
          <p:spPr bwMode="auto">
            <a:xfrm>
              <a:off x="8812546" y="3370755"/>
              <a:ext cx="355580" cy="31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M:\Common\Christie\Logos\kc_stack-logo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8" r="53704" b="43508"/>
            <a:stretch/>
          </p:blipFill>
          <p:spPr bwMode="auto">
            <a:xfrm>
              <a:off x="9160253" y="4266251"/>
              <a:ext cx="363412" cy="32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M:\Common\Christie\Logos\kc_stack-logo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8" r="53704" b="43508"/>
            <a:stretch/>
          </p:blipFill>
          <p:spPr bwMode="auto">
            <a:xfrm>
              <a:off x="9194291" y="4554131"/>
              <a:ext cx="355580" cy="31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M:\Common\Christie\Logos\kc_stack-logo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8" r="53704" b="43508"/>
            <a:stretch/>
          </p:blipFill>
          <p:spPr bwMode="auto">
            <a:xfrm>
              <a:off x="9105039" y="4817243"/>
              <a:ext cx="355580" cy="31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3347" y="1105562"/>
            <a:ext cx="7872664" cy="289731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The five counties with the </a:t>
            </a:r>
            <a:r>
              <a:rPr lang="en-US" sz="3000" dirty="0">
                <a:solidFill>
                  <a:srgbClr val="00A1AF"/>
                </a:solidFill>
                <a:latin typeface="Gotham Pro" panose="02000603030000020004"/>
              </a:rPr>
              <a:t>highest number </a:t>
            </a: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of uninsured children: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Broward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Hill</a:t>
            </a:r>
            <a:r>
              <a:rPr lang="en-US" sz="2600" dirty="0">
                <a:solidFill>
                  <a:srgbClr val="1A0147"/>
                </a:solidFill>
                <a:latin typeface="Gotham Pro" panose="02000603030000020004"/>
              </a:rPr>
              <a:t>sb</a:t>
            </a:r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orough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Miami-Dade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Orange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Gotham Pro" panose="02000603030000020004"/>
              </a:rPr>
              <a:t>Palm Beach</a:t>
            </a:r>
          </a:p>
          <a:p>
            <a:pPr marL="228600" indent="0">
              <a:buNone/>
            </a:pPr>
            <a:endParaRPr lang="en-US" sz="2200" dirty="0">
              <a:solidFill>
                <a:schemeClr val="accent6"/>
              </a:solidFill>
              <a:latin typeface="Gotham Pro" panose="020006030300000200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347" y="241534"/>
            <a:ext cx="9975510" cy="615553"/>
          </a:xfrm>
        </p:spPr>
        <p:txBody>
          <a:bodyPr/>
          <a:lstStyle/>
          <a:p>
            <a:r>
              <a:rPr lang="en-US" sz="4000" dirty="0">
                <a:latin typeface="Gotham Pro" panose="02000603030000020004"/>
              </a:rPr>
              <a:t>Areas of High Uninsured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472" y="4819055"/>
            <a:ext cx="905526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1A0147"/>
                </a:solidFill>
                <a:latin typeface="Gotham Pro" panose="02000603030000020004"/>
                <a:cs typeface="Gotham Pro" panose="02000603030000020004" pitchFamily="50" charset="0"/>
              </a:rPr>
              <a:t>Together, that’s </a:t>
            </a:r>
            <a:r>
              <a:rPr lang="en-US" sz="3200" dirty="0">
                <a:solidFill>
                  <a:srgbClr val="00A1AF"/>
                </a:solidFill>
                <a:latin typeface="Gotham Pro" panose="02000603030000020004"/>
                <a:cs typeface="Gotham Pro" panose="02000603030000020004" pitchFamily="50" charset="0"/>
              </a:rPr>
              <a:t>more than 116,000 children</a:t>
            </a:r>
            <a:r>
              <a:rPr lang="en-US" sz="3000" dirty="0">
                <a:solidFill>
                  <a:srgbClr val="1A0147"/>
                </a:solidFill>
                <a:latin typeface="Gotham Pro" panose="02000603030000020004"/>
                <a:cs typeface="Gotham Pro" panose="02000603030000020004" pitchFamily="50" charset="0"/>
              </a:rPr>
              <a:t>, or more than </a:t>
            </a:r>
            <a:r>
              <a:rPr lang="en-US" sz="3200" dirty="0">
                <a:solidFill>
                  <a:srgbClr val="00A1AF"/>
                </a:solidFill>
                <a:latin typeface="Gotham Pro" panose="02000603030000020004"/>
                <a:cs typeface="Gotham Pro" panose="02000603030000020004" pitchFamily="50" charset="0"/>
              </a:rPr>
              <a:t>45% of all uninsured children</a:t>
            </a:r>
            <a:r>
              <a:rPr lang="en-US" sz="3000" dirty="0">
                <a:solidFill>
                  <a:srgbClr val="00A1AF"/>
                </a:solidFill>
                <a:latin typeface="Gotham Pro" panose="02000603030000020004"/>
                <a:cs typeface="Gotham Pro" panose="02000603030000020004" pitchFamily="50" charset="0"/>
              </a:rPr>
              <a:t> </a:t>
            </a:r>
            <a:r>
              <a:rPr lang="en-US" sz="3000" dirty="0">
                <a:solidFill>
                  <a:srgbClr val="1A0147"/>
                </a:solidFill>
                <a:latin typeface="Gotham Pro" panose="02000603030000020004"/>
                <a:cs typeface="Gotham Pro" panose="02000603030000020004" pitchFamily="50" charset="0"/>
              </a:rPr>
              <a:t>in Florida. </a:t>
            </a:r>
          </a:p>
          <a:p>
            <a:endParaRPr lang="en-US" sz="1300" dirty="0">
              <a:latin typeface="Lincoln Proxima Nova"/>
              <a:cs typeface="Lincoln Proxima Nov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9638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3347" y="996593"/>
            <a:ext cx="11149264" cy="5188450"/>
          </a:xfrm>
        </p:spPr>
        <p:txBody>
          <a:bodyPr/>
          <a:lstStyle/>
          <a:p>
            <a:pPr marL="0" indent="0" algn="ctr">
              <a:buNone/>
            </a:pPr>
            <a:endParaRPr lang="en-US" sz="30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3400" dirty="0">
                <a:solidFill>
                  <a:schemeClr val="accent6"/>
                </a:solidFill>
                <a:latin typeface="Gotham Pro" panose="02000603030000020004"/>
              </a:rPr>
              <a:t>More than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A1AF"/>
                </a:solidFill>
                <a:latin typeface="Gotham Pro" panose="02000603030000020004"/>
              </a:rPr>
              <a:t>147,000 children </a:t>
            </a:r>
            <a:r>
              <a:rPr lang="en-US" sz="3600" dirty="0">
                <a:solidFill>
                  <a:srgbClr val="00A1AF"/>
                </a:solidFill>
                <a:latin typeface="Gotham Pro" panose="02000603030000020004"/>
              </a:rPr>
              <a:t>are eligible for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3600" dirty="0">
                <a:solidFill>
                  <a:srgbClr val="00A1AF"/>
                </a:solidFill>
                <a:latin typeface="Gotham Pro" panose="02000603030000020004"/>
              </a:rPr>
              <a:t>subsidized health insurance coverage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3400" dirty="0">
                <a:solidFill>
                  <a:schemeClr val="accent6"/>
                </a:solidFill>
                <a:latin typeface="Gotham Pro" panose="02000603030000020004"/>
              </a:rPr>
              <a:t>through Florida KidCare.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3400" dirty="0">
              <a:solidFill>
                <a:schemeClr val="accent6"/>
              </a:solidFill>
              <a:latin typeface="Gotham Pro" panose="02000603030000020004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3400" dirty="0">
                <a:solidFill>
                  <a:schemeClr val="accent6"/>
                </a:solidFill>
                <a:latin typeface="Gotham Pro" panose="02000603030000020004"/>
              </a:rPr>
              <a:t>Most would pay </a:t>
            </a:r>
            <a:r>
              <a:rPr lang="en-US" sz="3600" dirty="0">
                <a:solidFill>
                  <a:srgbClr val="00A1AF"/>
                </a:solidFill>
                <a:latin typeface="Gotham Pro" panose="02000603030000020004"/>
              </a:rPr>
              <a:t>nothing at all </a:t>
            </a:r>
            <a:r>
              <a:rPr lang="en-US" sz="3400" dirty="0">
                <a:solidFill>
                  <a:schemeClr val="accent6"/>
                </a:solidFill>
                <a:latin typeface="Gotham Pro" panose="02000603030000020004"/>
              </a:rPr>
              <a:t>and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3400" dirty="0">
                <a:solidFill>
                  <a:schemeClr val="accent6"/>
                </a:solidFill>
                <a:latin typeface="Gotham Pro" panose="02000603030000020004"/>
              </a:rPr>
              <a:t>others pay as little as </a:t>
            </a:r>
            <a:r>
              <a:rPr lang="en-US" sz="3600" dirty="0">
                <a:solidFill>
                  <a:srgbClr val="00A1AF"/>
                </a:solidFill>
                <a:latin typeface="Gotham Pro" panose="02000603030000020004"/>
              </a:rPr>
              <a:t>$15 or $20 a month</a:t>
            </a:r>
            <a:r>
              <a:rPr lang="en-US" sz="3400" dirty="0">
                <a:solidFill>
                  <a:schemeClr val="accent6"/>
                </a:solidFill>
                <a:latin typeface="Gotham Pro" panose="02000603030000020004"/>
              </a:rPr>
              <a:t>. </a:t>
            </a:r>
          </a:p>
          <a:p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347" y="241534"/>
            <a:ext cx="9975510" cy="615553"/>
          </a:xfrm>
        </p:spPr>
        <p:txBody>
          <a:bodyPr/>
          <a:lstStyle/>
          <a:p>
            <a:r>
              <a:rPr lang="en-US" sz="4000" dirty="0">
                <a:latin typeface="Gotham Pro" panose="02000603030000020004"/>
              </a:rPr>
              <a:t>The Good 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9392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7" y="2749120"/>
            <a:ext cx="4811128" cy="903635"/>
          </a:xfrm>
          <a:prstGeom prst="rect">
            <a:avLst/>
          </a:prstGeom>
        </p:spPr>
        <p:txBody>
          <a:bodyPr/>
          <a:lstStyle/>
          <a:p>
            <a:r>
              <a:rPr lang="en-US" sz="3500" b="0" dirty="0">
                <a:latin typeface="Gotham Pro" panose="02000603030000020004"/>
              </a:rPr>
              <a:t>THE PROGRAMS OF FLORIDA KIDCARE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634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1263" y="1047963"/>
            <a:ext cx="11133221" cy="5048037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  <a:latin typeface="Gotham Pro" panose="02000603030000020004"/>
              </a:rPr>
              <a:t>Florida KidCare includes:</a:t>
            </a:r>
          </a:p>
          <a:p>
            <a:pPr marL="514350" indent="-285750"/>
            <a:r>
              <a:rPr lang="en-US" sz="2800" dirty="0">
                <a:solidFill>
                  <a:schemeClr val="accent6"/>
                </a:solidFill>
                <a:latin typeface="Gotham Pro" panose="02000603030000020004"/>
              </a:rPr>
              <a:t>Children’s Medicaid </a:t>
            </a:r>
            <a:r>
              <a:rPr lang="en-US" dirty="0">
                <a:solidFill>
                  <a:schemeClr val="accent6"/>
                </a:solidFill>
                <a:latin typeface="Gotham Pro" panose="02000603030000020004"/>
              </a:rPr>
              <a:t>(ages birth through 18)</a:t>
            </a:r>
          </a:p>
          <a:p>
            <a:pPr marL="514350" indent="-285750"/>
            <a:r>
              <a:rPr lang="en-US" sz="2800" dirty="0">
                <a:solidFill>
                  <a:schemeClr val="accent6"/>
                </a:solidFill>
                <a:latin typeface="Gotham Pro" panose="02000603030000020004"/>
              </a:rPr>
              <a:t>MediKids</a:t>
            </a:r>
            <a:r>
              <a:rPr lang="en-US" dirty="0">
                <a:solidFill>
                  <a:schemeClr val="accent6"/>
                </a:solidFill>
                <a:latin typeface="Gotham Pro" panose="02000603030000020004"/>
              </a:rPr>
              <a:t> (ages 1 through 4)</a:t>
            </a:r>
          </a:p>
          <a:p>
            <a:pPr marL="514350" indent="-285750"/>
            <a:r>
              <a:rPr lang="en-US" sz="2800" dirty="0">
                <a:solidFill>
                  <a:schemeClr val="accent6"/>
                </a:solidFill>
                <a:latin typeface="Gotham Pro" panose="02000603030000020004"/>
              </a:rPr>
              <a:t>Florida Healthy Kids </a:t>
            </a:r>
            <a:r>
              <a:rPr lang="en-US" dirty="0">
                <a:solidFill>
                  <a:schemeClr val="accent6"/>
                </a:solidFill>
                <a:latin typeface="Gotham Pro" panose="02000603030000020004"/>
              </a:rPr>
              <a:t>(ages 5 through 18)</a:t>
            </a:r>
          </a:p>
          <a:p>
            <a:pPr marL="514350" indent="-285750">
              <a:spcAft>
                <a:spcPts val="0"/>
              </a:spcAft>
            </a:pPr>
            <a:r>
              <a:rPr lang="en-US" sz="2800" dirty="0">
                <a:solidFill>
                  <a:schemeClr val="accent6"/>
                </a:solidFill>
                <a:latin typeface="Gotham Pro" panose="02000603030000020004"/>
              </a:rPr>
              <a:t>Children’s Medical Services Managed Care Plan</a:t>
            </a:r>
          </a:p>
          <a:p>
            <a:pPr marL="228600" indent="0">
              <a:buNone/>
            </a:pPr>
            <a:r>
              <a:rPr lang="en-US" dirty="0">
                <a:solidFill>
                  <a:schemeClr val="accent6"/>
                </a:solidFill>
                <a:latin typeface="Gotham Pro" panose="02000603030000020004"/>
              </a:rPr>
              <a:t>	(ages birth through 18 with special health care needs)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63" y="241534"/>
            <a:ext cx="10007594" cy="615553"/>
          </a:xfrm>
        </p:spPr>
        <p:txBody>
          <a:bodyPr/>
          <a:lstStyle/>
          <a:p>
            <a:r>
              <a:rPr lang="en-US" sz="4000" dirty="0">
                <a:latin typeface="Gotham Pro" panose="02000603030000020004"/>
              </a:rPr>
              <a:t>The Programs of Florida KidCare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5114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Lincoln_Std_Powerpoint_4_3[2]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sz="1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2"/>
          </a:solidFill>
          <a:prstDash val="sysDot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300" dirty="0" err="1" smtClean="0">
            <a:latin typeface="Lincoln Proxima Nova"/>
            <a:cs typeface="Lincoln Proxima Nova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1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2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3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8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2644413964E54BBCA8B409F94FB10E" ma:contentTypeVersion="0" ma:contentTypeDescription="Create a new document." ma:contentTypeScope="" ma:versionID="61664622dd27a218b7e46c29e34feb13">
  <xsd:schema xmlns:xsd="http://www.w3.org/2001/XMLSchema" xmlns:xs="http://www.w3.org/2001/XMLSchema" xmlns:p="http://schemas.microsoft.com/office/2006/metadata/properties" xmlns:ns2="6ff5c9a0-d435-43d9-b1e1-77258a735e7c" targetNamespace="http://schemas.microsoft.com/office/2006/metadata/properties" ma:root="true" ma:fieldsID="dc77d8b0fa829d7c419c6c271e3f46ab" ns2:_="">
    <xsd:import namespace="6ff5c9a0-d435-43d9-b1e1-77258a735e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5c9a0-d435-43d9-b1e1-77258a735e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f5c9a0-d435-43d9-b1e1-77258a735e7c">REKVZD73SYPD-62-53</_dlc_DocId>
    <_dlc_DocIdUrl xmlns="6ff5c9a0-d435-43d9-b1e1-77258a735e7c">
      <Url>https://comm.extsp.ford.com/sites/Lincoln/MarketingCommunications/_layouts/DocIdRedir.aspx?ID=REKVZD73SYPD-62-53</Url>
      <Description>REKVZD73SYPD-62-53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D18A8B-204A-4F7A-9D99-A393476B6F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f5c9a0-d435-43d9-b1e1-77258a735e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8619DE-101B-4029-9610-E922CC716659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ff5c9a0-d435-43d9-b1e1-77258a735e7c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63CDAA4-55CF-4D34-A1B1-E526F6B105B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AC371B1-085A-40D1-9F22-06568DE598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Lincoln_Std_Powerpoint_4_3[2].potx</Template>
  <TotalTime>14368</TotalTime>
  <Words>879</Words>
  <Application>Microsoft Office PowerPoint</Application>
  <PresentationFormat>Widescreen</PresentationFormat>
  <Paragraphs>205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Arial</vt:lpstr>
      <vt:lpstr>Berlin Sans FB</vt:lpstr>
      <vt:lpstr>Calibri</vt:lpstr>
      <vt:lpstr>Gotham Pro</vt:lpstr>
      <vt:lpstr>Lincoln Proxima Nova</vt:lpstr>
      <vt:lpstr>Lucida Grande</vt:lpstr>
      <vt:lpstr>MillerBanner Italic</vt:lpstr>
      <vt:lpstr>Proxima Nova Regular</vt:lpstr>
      <vt:lpstr>Times New Roman</vt:lpstr>
      <vt:lpstr>ヒラギノ角ゴ Pro W3</vt:lpstr>
      <vt:lpstr>Lincoln_Std_Powerpoint_4_3[2]</vt:lpstr>
      <vt:lpstr>4_Cover/Tabs</vt:lpstr>
      <vt:lpstr>2_Cover/Tabs</vt:lpstr>
      <vt:lpstr>8_Cover/Tabs</vt:lpstr>
      <vt:lpstr>3_Cover/Tabs</vt:lpstr>
      <vt:lpstr>5_Cover/Tabs</vt:lpstr>
      <vt:lpstr>6_Cover/Tabs</vt:lpstr>
      <vt:lpstr>7_Cover/Tabs</vt:lpstr>
      <vt:lpstr>9_Cover/Tabs</vt:lpstr>
      <vt:lpstr>11_Cover/Tabs</vt:lpstr>
      <vt:lpstr>12_Cover/Tabs</vt:lpstr>
      <vt:lpstr>13_Cover/Tabs</vt:lpstr>
      <vt:lpstr>Florida KidCare &amp; the Landscape of Uninsured Children: How Florida Colleges Can Help  The Council of Presidents,  Florida Association of Colleges 01.12.18</vt:lpstr>
      <vt:lpstr>Objectives</vt:lpstr>
      <vt:lpstr>FLORIDA’S HEALTH  INSURANCE LANDSCAPE</vt:lpstr>
      <vt:lpstr>Florida’s Health Insurance Landscape</vt:lpstr>
      <vt:lpstr>Florida’s Health Insurance Landscape</vt:lpstr>
      <vt:lpstr>Areas of High Uninsured</vt:lpstr>
      <vt:lpstr>The Good News</vt:lpstr>
      <vt:lpstr>THE PROGRAMS OF FLORIDA KIDCARE </vt:lpstr>
      <vt:lpstr>The Programs of Florida KidCare</vt:lpstr>
      <vt:lpstr>PowerPoint Presentation</vt:lpstr>
      <vt:lpstr>PowerPoint Presentation</vt:lpstr>
      <vt:lpstr>PowerPoint Presentation</vt:lpstr>
      <vt:lpstr>PowerPoint Presentation</vt:lpstr>
      <vt:lpstr>Full-Pay Options</vt:lpstr>
      <vt:lpstr>No Wrong Door</vt:lpstr>
      <vt:lpstr>How Do Families Apply?</vt:lpstr>
      <vt:lpstr>WORKING TOGETHER</vt:lpstr>
      <vt:lpstr>State Colleges Health and Dental Partnership</vt:lpstr>
      <vt:lpstr>County and ZIP Code Data</vt:lpstr>
      <vt:lpstr>PowerPoint Presentation</vt:lpstr>
    </vt:vector>
  </TitlesOfParts>
  <Company>Moore Consulting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Justin Smith</dc:creator>
  <cp:lastModifiedBy>Kaylyn Stevenson</cp:lastModifiedBy>
  <cp:revision>229</cp:revision>
  <cp:lastPrinted>2017-09-25T13:17:44Z</cp:lastPrinted>
  <dcterms:created xsi:type="dcterms:W3CDTF">2013-10-18T13:39:56Z</dcterms:created>
  <dcterms:modified xsi:type="dcterms:W3CDTF">2018-01-08T16:48:22Z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0x010100C42644413964E54BBCA8B409F94FB10E</vt:lpwstr>
  </property>
  <property fmtid="{D5CDD505-2E9C-101B-9397-08002B2CF9AE}" pid="3" name="_dlc_DocIdItemGuid">
    <vt:lpwstr>afab1c08-f525-42c6-9b1f-bf7fd907ddbe</vt:lpwstr>
  </property>
</Properties>
</file>