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8" r:id="rId2"/>
    <p:sldId id="289" r:id="rId3"/>
    <p:sldId id="284" r:id="rId4"/>
    <p:sldId id="295" r:id="rId5"/>
    <p:sldId id="290" r:id="rId6"/>
    <p:sldId id="291" r:id="rId7"/>
    <p:sldId id="287" r:id="rId8"/>
    <p:sldId id="297" r:id="rId9"/>
    <p:sldId id="296" r:id="rId10"/>
    <p:sldId id="294" r:id="rId11"/>
    <p:sldId id="264"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Rinard" initials="P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D4C"/>
    <a:srgbClr val="194968"/>
    <a:srgbClr val="B4E1F5"/>
    <a:srgbClr val="F9FBFD"/>
    <a:srgbClr val="FCFEFF"/>
    <a:srgbClr val="0421A0"/>
    <a:srgbClr val="04219D"/>
    <a:srgbClr val="012847"/>
    <a:srgbClr val="597683"/>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44" autoAdjust="0"/>
    <p:restoredTop sz="94630" autoAdjust="0"/>
  </p:normalViewPr>
  <p:slideViewPr>
    <p:cSldViewPr snapToGrid="0">
      <p:cViewPr>
        <p:scale>
          <a:sx n="85" d="100"/>
          <a:sy n="85" d="100"/>
        </p:scale>
        <p:origin x="-96"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Excel_Worksheet1.xlsx"/><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4375E-2"/>
          <c:y val="4.4797012215651404E-2"/>
          <c:w val="0.96562499999999996"/>
          <c:h val="0.81580297498016319"/>
        </c:manualLayout>
      </c:layout>
      <c:lineChart>
        <c:grouping val="standard"/>
        <c:varyColors val="0"/>
        <c:ser>
          <c:idx val="0"/>
          <c:order val="0"/>
          <c:tx>
            <c:strRef>
              <c:f>Sheet1!$B$1</c:f>
              <c:strCache>
                <c:ptCount val="1"/>
                <c:pt idx="0">
                  <c:v>FCS Student</c:v>
                </c:pt>
              </c:strCache>
            </c:strRef>
          </c:tx>
          <c:spPr>
            <a:ln w="28575" cap="rnd">
              <a:solidFill>
                <a:schemeClr val="accent1"/>
              </a:solidFill>
              <a:round/>
            </a:ln>
            <a:effectLst/>
          </c:spPr>
          <c:marker>
            <c:symbol val="none"/>
          </c:marker>
          <c:cat>
            <c:numRef>
              <c:f>Sheet1!$A$2:$A$6</c:f>
              <c:numCache>
                <c:formatCode>General</c:formatCode>
                <c:ptCount val="5"/>
                <c:pt idx="0">
                  <c:v>0</c:v>
                </c:pt>
                <c:pt idx="1">
                  <c:v>30</c:v>
                </c:pt>
                <c:pt idx="2">
                  <c:v>60</c:v>
                </c:pt>
                <c:pt idx="3">
                  <c:v>90</c:v>
                </c:pt>
                <c:pt idx="4">
                  <c:v>120</c:v>
                </c:pt>
              </c:numCache>
            </c:numRef>
          </c:cat>
          <c:val>
            <c:numRef>
              <c:f>Sheet1!$B$2:$B$6</c:f>
              <c:numCache>
                <c:formatCode>General</c:formatCode>
                <c:ptCount val="5"/>
              </c:numCache>
            </c:numRef>
          </c:val>
          <c:smooth val="0"/>
          <c:extLst xmlns:c16r2="http://schemas.microsoft.com/office/drawing/2015/06/chart">
            <c:ext xmlns:c16="http://schemas.microsoft.com/office/drawing/2014/chart" uri="{C3380CC4-5D6E-409C-BE32-E72D297353CC}">
              <c16:uniqueId val="{00000000-B5C8-4D8D-ACE1-53D77ED46FBD}"/>
            </c:ext>
          </c:extLst>
        </c:ser>
        <c:ser>
          <c:idx val="1"/>
          <c:order val="1"/>
          <c:tx>
            <c:strRef>
              <c:f>Sheet1!$C$1</c:f>
              <c:strCache>
                <c:ptCount val="1"/>
                <c:pt idx="0">
                  <c:v>SUS Student</c:v>
                </c:pt>
              </c:strCache>
            </c:strRef>
          </c:tx>
          <c:spPr>
            <a:ln w="28575" cap="rnd">
              <a:solidFill>
                <a:srgbClr val="00B050"/>
              </a:solidFill>
              <a:round/>
            </a:ln>
            <a:effectLst/>
          </c:spPr>
          <c:marker>
            <c:symbol val="none"/>
          </c:marker>
          <c:cat>
            <c:numRef>
              <c:f>Sheet1!$A$2:$A$6</c:f>
              <c:numCache>
                <c:formatCode>General</c:formatCode>
                <c:ptCount val="5"/>
                <c:pt idx="0">
                  <c:v>0</c:v>
                </c:pt>
                <c:pt idx="1">
                  <c:v>30</c:v>
                </c:pt>
                <c:pt idx="2">
                  <c:v>60</c:v>
                </c:pt>
                <c:pt idx="3">
                  <c:v>90</c:v>
                </c:pt>
                <c:pt idx="4">
                  <c:v>120</c:v>
                </c:pt>
              </c:numCache>
            </c:numRef>
          </c:cat>
          <c:val>
            <c:numRef>
              <c:f>Sheet1!$C$2:$C$6</c:f>
              <c:numCache>
                <c:formatCode>General</c:formatCode>
                <c:ptCount val="5"/>
              </c:numCache>
            </c:numRef>
          </c:val>
          <c:smooth val="0"/>
          <c:extLst xmlns:c16r2="http://schemas.microsoft.com/office/drawing/2015/06/chart">
            <c:ext xmlns:c16="http://schemas.microsoft.com/office/drawing/2014/chart" uri="{C3380CC4-5D6E-409C-BE32-E72D297353CC}">
              <c16:uniqueId val="{00000001-B5C8-4D8D-ACE1-53D77ED46FBD}"/>
            </c:ext>
          </c:extLst>
        </c:ser>
        <c:dLbls>
          <c:showLegendKey val="0"/>
          <c:showVal val="0"/>
          <c:showCatName val="0"/>
          <c:showSerName val="0"/>
          <c:showPercent val="0"/>
          <c:showBubbleSize val="0"/>
        </c:dLbls>
        <c:marker val="1"/>
        <c:smooth val="0"/>
        <c:axId val="90796800"/>
        <c:axId val="90798336"/>
      </c:lineChart>
      <c:catAx>
        <c:axId val="90796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90798336"/>
        <c:crosses val="autoZero"/>
        <c:auto val="1"/>
        <c:lblAlgn val="ctr"/>
        <c:lblOffset val="100"/>
        <c:noMultiLvlLbl val="0"/>
      </c:catAx>
      <c:valAx>
        <c:axId val="907983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7968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0.50441</cdr:x>
      <cdr:y>0.20233</cdr:y>
    </cdr:from>
    <cdr:to>
      <cdr:x>0.50534</cdr:x>
      <cdr:y>0.87514</cdr:y>
    </cdr:to>
    <cdr:cxnSp macro="">
      <cdr:nvCxnSpPr>
        <cdr:cNvPr id="7" name="Straight Connector 6"/>
        <cdr:cNvCxnSpPr/>
      </cdr:nvCxnSpPr>
      <cdr:spPr>
        <a:xfrm xmlns:a="http://schemas.openxmlformats.org/drawingml/2006/main">
          <a:off x="4099858" y="1147234"/>
          <a:ext cx="7562" cy="3814838"/>
        </a:xfrm>
        <a:prstGeom xmlns:a="http://schemas.openxmlformats.org/drawingml/2006/main" prst="line">
          <a:avLst/>
        </a:prstGeom>
        <a:ln xmlns:a="http://schemas.openxmlformats.org/drawingml/2006/main" w="57150"/>
        <a:effectLst xmlns:a="http://schemas.openxmlformats.org/drawingml/2006/main">
          <a:innerShdw blurRad="63500" dist="50800">
            <a:prstClr val="black">
              <a:alpha val="50000"/>
            </a:prstClr>
          </a:innerShdw>
        </a:effectLst>
        <a:scene3d xmlns:a="http://schemas.openxmlformats.org/drawingml/2006/main">
          <a:camera prst="orthographicFront"/>
          <a:lightRig rig="threePt" dir="t"/>
        </a:scene3d>
        <a:sp3d xmlns:a="http://schemas.openxmlformats.org/drawingml/2006/main">
          <a:bevelT/>
        </a:sp3d>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0.50937</cdr:x>
      <cdr:y>0.46402</cdr:y>
    </cdr:from>
    <cdr:to>
      <cdr:x>0.56796</cdr:x>
      <cdr:y>0.4741</cdr:y>
    </cdr:to>
    <cdr:cxnSp macro="">
      <cdr:nvCxnSpPr>
        <cdr:cNvPr id="10" name="Straight Connector 9"/>
        <cdr:cNvCxnSpPr/>
      </cdr:nvCxnSpPr>
      <cdr:spPr>
        <a:xfrm xmlns:a="http://schemas.openxmlformats.org/drawingml/2006/main" flipH="1">
          <a:off x="4140148" y="2630982"/>
          <a:ext cx="476219" cy="57154"/>
        </a:xfrm>
        <a:prstGeom xmlns:a="http://schemas.openxmlformats.org/drawingml/2006/main" prst="line">
          <a:avLst/>
        </a:prstGeom>
        <a:ln xmlns:a="http://schemas.openxmlformats.org/drawingml/2006/main" w="76200">
          <a:solidFill>
            <a:srgbClr val="FF0000"/>
          </a:solidFill>
        </a:ln>
        <a:effectLst xmlns:a="http://schemas.openxmlformats.org/drawingml/2006/main">
          <a:innerShdw blurRad="63500" dist="50800">
            <a:prstClr val="black">
              <a:alpha val="50000"/>
            </a:prstClr>
          </a:innerShdw>
        </a:effectLst>
        <a:scene3d xmlns:a="http://schemas.openxmlformats.org/drawingml/2006/main">
          <a:camera prst="orthographicFront"/>
          <a:lightRig rig="threePt" dir="t"/>
        </a:scene3d>
        <a:sp3d xmlns:a="http://schemas.openxmlformats.org/drawingml/2006/main">
          <a:bevelT/>
        </a:sp3d>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0.55246</cdr:x>
      <cdr:y>0.5</cdr:y>
    </cdr:from>
    <cdr:to>
      <cdr:x>0.59209</cdr:x>
      <cdr:y>0.62994</cdr:y>
    </cdr:to>
    <cdr:cxnSp macro="">
      <cdr:nvCxnSpPr>
        <cdr:cNvPr id="3" name="Straight Arrow Connector 2"/>
        <cdr:cNvCxnSpPr/>
      </cdr:nvCxnSpPr>
      <cdr:spPr>
        <a:xfrm xmlns:a="http://schemas.openxmlformats.org/drawingml/2006/main" flipH="1" flipV="1">
          <a:off x="4490422" y="2835010"/>
          <a:ext cx="322118" cy="736769"/>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6F731465-5F73-46C7-9631-7D5A4A4749BA}" type="datetimeFigureOut">
              <a:rPr lang="en-US" smtClean="0"/>
              <a:t>11/6/2017</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440" tIns="45720" rIns="91440" bIns="45720" rtlCol="0" anchor="b"/>
          <a:lstStyle>
            <a:lvl1pPr algn="r">
              <a:defRPr sz="1200"/>
            </a:lvl1pPr>
          </a:lstStyle>
          <a:p>
            <a:fld id="{127ABABA-FEC1-4426-B05F-4F3FFC8CF82D}" type="slidenum">
              <a:rPr lang="en-US" smtClean="0"/>
              <a:t>‹#›</a:t>
            </a:fld>
            <a:endParaRPr lang="en-US"/>
          </a:p>
        </p:txBody>
      </p:sp>
    </p:spTree>
    <p:extLst>
      <p:ext uri="{BB962C8B-B14F-4D97-AF65-F5344CB8AC3E}">
        <p14:creationId xmlns:p14="http://schemas.microsoft.com/office/powerpoint/2010/main" val="1927419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32BB933E-A5A7-4727-B923-98A0600B9028}" type="datetimeFigureOut">
              <a:rPr lang="en-US" smtClean="0"/>
              <a:t>11/6/2017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6"/>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6BF78F3B-ED7B-4986-8C21-A7F6E8861CA6}" type="slidenum">
              <a:rPr lang="en-US" smtClean="0"/>
              <a:t>‹#›</a:t>
            </a:fld>
            <a:endParaRPr lang="en-US"/>
          </a:p>
        </p:txBody>
      </p:sp>
    </p:spTree>
    <p:extLst>
      <p:ext uri="{BB962C8B-B14F-4D97-AF65-F5344CB8AC3E}">
        <p14:creationId xmlns:p14="http://schemas.microsoft.com/office/powerpoint/2010/main" val="870225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F78F3B-ED7B-4986-8C21-A7F6E8861CA6}" type="slidenum">
              <a:rPr lang="en-US" smtClean="0"/>
              <a:t>1</a:t>
            </a:fld>
            <a:endParaRPr lang="en-US"/>
          </a:p>
        </p:txBody>
      </p:sp>
    </p:spTree>
    <p:extLst>
      <p:ext uri="{BB962C8B-B14F-4D97-AF65-F5344CB8AC3E}">
        <p14:creationId xmlns:p14="http://schemas.microsoft.com/office/powerpoint/2010/main" val="180635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78F3B-ED7B-4986-8C21-A7F6E8861CA6}" type="slidenum">
              <a:rPr lang="en-US" smtClean="0"/>
              <a:t>10</a:t>
            </a:fld>
            <a:endParaRPr lang="en-US"/>
          </a:p>
        </p:txBody>
      </p:sp>
    </p:spTree>
    <p:extLst>
      <p:ext uri="{BB962C8B-B14F-4D97-AF65-F5344CB8AC3E}">
        <p14:creationId xmlns:p14="http://schemas.microsoft.com/office/powerpoint/2010/main" val="608348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F78F3B-ED7B-4986-8C21-A7F6E8861CA6}" type="slidenum">
              <a:rPr lang="en-US" smtClean="0"/>
              <a:t>11</a:t>
            </a:fld>
            <a:endParaRPr lang="en-US"/>
          </a:p>
        </p:txBody>
      </p:sp>
    </p:spTree>
    <p:extLst>
      <p:ext uri="{BB962C8B-B14F-4D97-AF65-F5344CB8AC3E}">
        <p14:creationId xmlns:p14="http://schemas.microsoft.com/office/powerpoint/2010/main" val="3467327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78F3B-ED7B-4986-8C21-A7F6E8861CA6}" type="slidenum">
              <a:rPr lang="en-US" smtClean="0"/>
              <a:t>2</a:t>
            </a:fld>
            <a:endParaRPr lang="en-US"/>
          </a:p>
        </p:txBody>
      </p:sp>
    </p:spTree>
    <p:extLst>
      <p:ext uri="{BB962C8B-B14F-4D97-AF65-F5344CB8AC3E}">
        <p14:creationId xmlns:p14="http://schemas.microsoft.com/office/powerpoint/2010/main" val="3652505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78F3B-ED7B-4986-8C21-A7F6E8861CA6}" type="slidenum">
              <a:rPr lang="en-US" smtClean="0"/>
              <a:t>3</a:t>
            </a:fld>
            <a:endParaRPr lang="en-US"/>
          </a:p>
        </p:txBody>
      </p:sp>
    </p:spTree>
    <p:extLst>
      <p:ext uri="{BB962C8B-B14F-4D97-AF65-F5344CB8AC3E}">
        <p14:creationId xmlns:p14="http://schemas.microsoft.com/office/powerpoint/2010/main" val="1618646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78F3B-ED7B-4986-8C21-A7F6E8861CA6}" type="slidenum">
              <a:rPr lang="en-US" smtClean="0"/>
              <a:t>4</a:t>
            </a:fld>
            <a:endParaRPr lang="en-US"/>
          </a:p>
        </p:txBody>
      </p:sp>
    </p:spTree>
    <p:extLst>
      <p:ext uri="{BB962C8B-B14F-4D97-AF65-F5344CB8AC3E}">
        <p14:creationId xmlns:p14="http://schemas.microsoft.com/office/powerpoint/2010/main" val="908771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78F3B-ED7B-4986-8C21-A7F6E8861CA6}" type="slidenum">
              <a:rPr lang="en-US" smtClean="0"/>
              <a:t>5</a:t>
            </a:fld>
            <a:endParaRPr lang="en-US"/>
          </a:p>
        </p:txBody>
      </p:sp>
    </p:spTree>
    <p:extLst>
      <p:ext uri="{BB962C8B-B14F-4D97-AF65-F5344CB8AC3E}">
        <p14:creationId xmlns:p14="http://schemas.microsoft.com/office/powerpoint/2010/main" val="784268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78F3B-ED7B-4986-8C21-A7F6E8861CA6}" type="slidenum">
              <a:rPr lang="en-US" smtClean="0"/>
              <a:t>6</a:t>
            </a:fld>
            <a:endParaRPr lang="en-US"/>
          </a:p>
        </p:txBody>
      </p:sp>
    </p:spTree>
    <p:extLst>
      <p:ext uri="{BB962C8B-B14F-4D97-AF65-F5344CB8AC3E}">
        <p14:creationId xmlns:p14="http://schemas.microsoft.com/office/powerpoint/2010/main" val="2836815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78F3B-ED7B-4986-8C21-A7F6E8861CA6}" type="slidenum">
              <a:rPr lang="en-US" smtClean="0"/>
              <a:t>7</a:t>
            </a:fld>
            <a:endParaRPr lang="en-US"/>
          </a:p>
        </p:txBody>
      </p:sp>
    </p:spTree>
    <p:extLst>
      <p:ext uri="{BB962C8B-B14F-4D97-AF65-F5344CB8AC3E}">
        <p14:creationId xmlns:p14="http://schemas.microsoft.com/office/powerpoint/2010/main" val="803076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78F3B-ED7B-4986-8C21-A7F6E8861CA6}" type="slidenum">
              <a:rPr lang="en-US" smtClean="0"/>
              <a:t>8</a:t>
            </a:fld>
            <a:endParaRPr lang="en-US"/>
          </a:p>
        </p:txBody>
      </p:sp>
    </p:spTree>
    <p:extLst>
      <p:ext uri="{BB962C8B-B14F-4D97-AF65-F5344CB8AC3E}">
        <p14:creationId xmlns:p14="http://schemas.microsoft.com/office/powerpoint/2010/main" val="4041169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78F3B-ED7B-4986-8C21-A7F6E8861CA6}" type="slidenum">
              <a:rPr lang="en-US" smtClean="0"/>
              <a:t>9</a:t>
            </a:fld>
            <a:endParaRPr lang="en-US"/>
          </a:p>
        </p:txBody>
      </p:sp>
    </p:spTree>
    <p:extLst>
      <p:ext uri="{BB962C8B-B14F-4D97-AF65-F5344CB8AC3E}">
        <p14:creationId xmlns:p14="http://schemas.microsoft.com/office/powerpoint/2010/main" val="38893701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15750"/>
          <a:stretch/>
        </p:blipFill>
        <p:spPr>
          <a:xfrm>
            <a:off x="0" y="-1"/>
            <a:ext cx="12192000" cy="6851177"/>
          </a:xfrm>
          <a:prstGeom prst="rect">
            <a:avLst/>
          </a:prstGeom>
        </p:spPr>
      </p:pic>
      <p:sp>
        <p:nvSpPr>
          <p:cNvPr id="4" name="Date Placeholder 3"/>
          <p:cNvSpPr>
            <a:spLocks noGrp="1"/>
          </p:cNvSpPr>
          <p:nvPr>
            <p:ph type="dt" sz="half" idx="10"/>
          </p:nvPr>
        </p:nvSpPr>
        <p:spPr/>
        <p:txBody>
          <a:bodyPr/>
          <a:lstStyle/>
          <a:p>
            <a:fld id="{A741ECDD-2CA3-46DA-AFEF-9F6AA1CCAD59}" type="datetime1">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36B9F-161B-4D40-B317-F3A062345CC2}" type="slidenum">
              <a:rPr lang="en-US" smtClean="0"/>
              <a:t>‹#›</a:t>
            </a:fld>
            <a:endParaRPr lang="en-US"/>
          </a:p>
        </p:txBody>
      </p:sp>
      <p:sp>
        <p:nvSpPr>
          <p:cNvPr id="2" name="Rectangle 1"/>
          <p:cNvSpPr/>
          <p:nvPr userDrawn="1"/>
        </p:nvSpPr>
        <p:spPr>
          <a:xfrm>
            <a:off x="0" y="0"/>
            <a:ext cx="12192000" cy="6888274"/>
          </a:xfrm>
          <a:prstGeom prst="rect">
            <a:avLst/>
          </a:prstGeom>
          <a:gradFill flip="none" rotWithShape="1">
            <a:gsLst>
              <a:gs pos="0">
                <a:srgbClr val="012847"/>
              </a:gs>
              <a:gs pos="100000">
                <a:srgbClr val="2DBDFA">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
          <p:cNvSpPr/>
          <p:nvPr userDrawn="1"/>
        </p:nvSpPr>
        <p:spPr>
          <a:xfrm>
            <a:off x="-54591" y="-49101"/>
            <a:ext cx="12288482" cy="1368629"/>
          </a:xfrm>
          <a:custGeom>
            <a:avLst/>
            <a:gdLst>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1105469 h 1105469"/>
              <a:gd name="connsiteX4" fmla="*/ 0 w 12192272"/>
              <a:gd name="connsiteY4" fmla="*/ 0 h 1105469"/>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859809 h 1105469"/>
              <a:gd name="connsiteX4" fmla="*/ 0 w 12192272"/>
              <a:gd name="connsiteY4" fmla="*/ 0 h 1105469"/>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 name="connsiteX0" fmla="*/ 0 w 12192272"/>
              <a:gd name="connsiteY0" fmla="*/ 58769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587690 h 1171604"/>
              <a:gd name="connsiteX0" fmla="*/ 0 w 12179684"/>
              <a:gd name="connsiteY0" fmla="*/ 11195 h 595109"/>
              <a:gd name="connsiteX1" fmla="*/ 12179684 w 12179684"/>
              <a:gd name="connsiteY1" fmla="*/ 0 h 595109"/>
              <a:gd name="connsiteX2" fmla="*/ 12165218 w 12179684"/>
              <a:gd name="connsiteY2" fmla="*/ 595109 h 595109"/>
              <a:gd name="connsiteX3" fmla="*/ 0 w 12179684"/>
              <a:gd name="connsiteY3" fmla="*/ 201428 h 595109"/>
              <a:gd name="connsiteX4" fmla="*/ 0 w 12179684"/>
              <a:gd name="connsiteY4" fmla="*/ 11195 h 595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9684" h="595109">
                <a:moveTo>
                  <a:pt x="0" y="11195"/>
                </a:moveTo>
                <a:lnTo>
                  <a:pt x="12179684" y="0"/>
                </a:lnTo>
                <a:lnTo>
                  <a:pt x="12165218" y="595109"/>
                </a:lnTo>
                <a:cubicBezTo>
                  <a:pt x="6992403" y="190738"/>
                  <a:pt x="4037036" y="892914"/>
                  <a:pt x="0" y="201428"/>
                </a:cubicBezTo>
                <a:lnTo>
                  <a:pt x="0" y="11195"/>
                </a:lnTo>
                <a:close/>
              </a:path>
            </a:pathLst>
          </a:cu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234908"/>
            <a:ext cx="1944628" cy="368809"/>
          </a:xfrm>
          <a:prstGeom prst="rect">
            <a:avLst/>
          </a:prstGeom>
        </p:spPr>
      </p:pic>
    </p:spTree>
    <p:extLst>
      <p:ext uri="{BB962C8B-B14F-4D97-AF65-F5344CB8AC3E}">
        <p14:creationId xmlns:p14="http://schemas.microsoft.com/office/powerpoint/2010/main" val="351173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741ECDD-2CA3-46DA-AFEF-9F6AA1CCAD59}" type="datetime1">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36B9F-161B-4D40-B317-F3A062345CC2}" type="slidenum">
              <a:rPr lang="en-US" smtClean="0"/>
              <a:t>‹#›</a:t>
            </a:fld>
            <a:endParaRPr lang="en-US"/>
          </a:p>
        </p:txBody>
      </p:sp>
      <p:sp>
        <p:nvSpPr>
          <p:cNvPr id="11" name="Rectangle 10"/>
          <p:cNvSpPr/>
          <p:nvPr userDrawn="1"/>
        </p:nvSpPr>
        <p:spPr>
          <a:xfrm>
            <a:off x="0" y="0"/>
            <a:ext cx="12192000" cy="6888274"/>
          </a:xfrm>
          <a:prstGeom prst="rect">
            <a:avLst/>
          </a:prstGeom>
          <a:gradFill flip="none" rotWithShape="1">
            <a:gsLst>
              <a:gs pos="0">
                <a:srgbClr val="012847"/>
              </a:gs>
              <a:gs pos="100000">
                <a:srgbClr val="2DBDFA">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
          <p:cNvSpPr/>
          <p:nvPr userDrawn="1"/>
        </p:nvSpPr>
        <p:spPr>
          <a:xfrm>
            <a:off x="-54591" y="-49101"/>
            <a:ext cx="12288482" cy="1368629"/>
          </a:xfrm>
          <a:custGeom>
            <a:avLst/>
            <a:gdLst>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1105469 h 1105469"/>
              <a:gd name="connsiteX4" fmla="*/ 0 w 12192272"/>
              <a:gd name="connsiteY4" fmla="*/ 0 h 1105469"/>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859809 h 1105469"/>
              <a:gd name="connsiteX4" fmla="*/ 0 w 12192272"/>
              <a:gd name="connsiteY4" fmla="*/ 0 h 1105469"/>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 name="connsiteX0" fmla="*/ 0 w 12192272"/>
              <a:gd name="connsiteY0" fmla="*/ 58769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587690 h 1171604"/>
              <a:gd name="connsiteX0" fmla="*/ 0 w 12179684"/>
              <a:gd name="connsiteY0" fmla="*/ 11195 h 595109"/>
              <a:gd name="connsiteX1" fmla="*/ 12179684 w 12179684"/>
              <a:gd name="connsiteY1" fmla="*/ 0 h 595109"/>
              <a:gd name="connsiteX2" fmla="*/ 12165218 w 12179684"/>
              <a:gd name="connsiteY2" fmla="*/ 595109 h 595109"/>
              <a:gd name="connsiteX3" fmla="*/ 0 w 12179684"/>
              <a:gd name="connsiteY3" fmla="*/ 201428 h 595109"/>
              <a:gd name="connsiteX4" fmla="*/ 0 w 12179684"/>
              <a:gd name="connsiteY4" fmla="*/ 11195 h 595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9684" h="595109">
                <a:moveTo>
                  <a:pt x="0" y="11195"/>
                </a:moveTo>
                <a:lnTo>
                  <a:pt x="12179684" y="0"/>
                </a:lnTo>
                <a:lnTo>
                  <a:pt x="12165218" y="595109"/>
                </a:lnTo>
                <a:cubicBezTo>
                  <a:pt x="6992403" y="190738"/>
                  <a:pt x="4037036" y="892914"/>
                  <a:pt x="0" y="201428"/>
                </a:cubicBezTo>
                <a:lnTo>
                  <a:pt x="0" y="11195"/>
                </a:lnTo>
                <a:close/>
              </a:path>
            </a:pathLst>
          </a:cu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7534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E11D01-2888-43B6-9ACF-673C5D033B61}" type="datetime1">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36B9F-161B-4D40-B317-F3A062345CC2}" type="slidenum">
              <a:rPr lang="en-US" smtClean="0"/>
              <a:t>‹#›</a:t>
            </a:fld>
            <a:endParaRPr lang="en-US"/>
          </a:p>
        </p:txBody>
      </p:sp>
    </p:spTree>
    <p:extLst>
      <p:ext uri="{BB962C8B-B14F-4D97-AF65-F5344CB8AC3E}">
        <p14:creationId xmlns:p14="http://schemas.microsoft.com/office/powerpoint/2010/main" val="1005613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D7989A-F4E0-4B8A-A9DC-B646D618CF4E}" type="datetime1">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36B9F-161B-4D40-B317-F3A062345CC2}" type="slidenum">
              <a:rPr lang="en-US" smtClean="0"/>
              <a:t>‹#›</a:t>
            </a:fld>
            <a:endParaRPr lang="en-US"/>
          </a:p>
        </p:txBody>
      </p:sp>
    </p:spTree>
    <p:extLst>
      <p:ext uri="{BB962C8B-B14F-4D97-AF65-F5344CB8AC3E}">
        <p14:creationId xmlns:p14="http://schemas.microsoft.com/office/powerpoint/2010/main" val="3543693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D69F40-D89B-4B61-AD29-CC17FEB0C8BC}" type="datetime1">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36B9F-161B-4D40-B317-F3A062345CC2}" type="slidenum">
              <a:rPr lang="en-US" smtClean="0"/>
              <a:t>‹#›</a:t>
            </a:fld>
            <a:endParaRPr lang="en-US"/>
          </a:p>
        </p:txBody>
      </p:sp>
    </p:spTree>
    <p:extLst>
      <p:ext uri="{BB962C8B-B14F-4D97-AF65-F5344CB8AC3E}">
        <p14:creationId xmlns:p14="http://schemas.microsoft.com/office/powerpoint/2010/main" val="3408193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680C05-782D-41F7-BF18-E23F345EA77D}" type="datetime1">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36B9F-161B-4D40-B317-F3A062345CC2}" type="slidenum">
              <a:rPr lang="en-US" smtClean="0"/>
              <a:t>‹#›</a:t>
            </a:fld>
            <a:endParaRPr lang="en-US"/>
          </a:p>
        </p:txBody>
      </p:sp>
    </p:spTree>
    <p:extLst>
      <p:ext uri="{BB962C8B-B14F-4D97-AF65-F5344CB8AC3E}">
        <p14:creationId xmlns:p14="http://schemas.microsoft.com/office/powerpoint/2010/main" val="1940182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06BE0D-55AE-49B4-8877-30007AC917C6}" type="datetime1">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36B9F-161B-4D40-B317-F3A062345CC2}" type="slidenum">
              <a:rPr lang="en-US" smtClean="0"/>
              <a:t>‹#›</a:t>
            </a:fld>
            <a:endParaRPr lang="en-US"/>
          </a:p>
        </p:txBody>
      </p:sp>
    </p:spTree>
    <p:extLst>
      <p:ext uri="{BB962C8B-B14F-4D97-AF65-F5344CB8AC3E}">
        <p14:creationId xmlns:p14="http://schemas.microsoft.com/office/powerpoint/2010/main" val="1854659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1997D-14D3-4301-89E9-5F717A84774D}" type="datetime1">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36B9F-161B-4D40-B317-F3A062345CC2}" type="slidenum">
              <a:rPr lang="en-US" smtClean="0"/>
              <a:t>‹#›</a:t>
            </a:fld>
            <a:endParaRPr lang="en-US"/>
          </a:p>
        </p:txBody>
      </p:sp>
    </p:spTree>
    <p:extLst>
      <p:ext uri="{BB962C8B-B14F-4D97-AF65-F5344CB8AC3E}">
        <p14:creationId xmlns:p14="http://schemas.microsoft.com/office/powerpoint/2010/main" val="1320895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C6A537-3F16-417D-B055-D777EFAE49A2}" type="datetime1">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36B9F-161B-4D40-B317-F3A062345CC2}" type="slidenum">
              <a:rPr lang="en-US" smtClean="0"/>
              <a:t>‹#›</a:t>
            </a:fld>
            <a:endParaRPr lang="en-US"/>
          </a:p>
        </p:txBody>
      </p:sp>
    </p:spTree>
    <p:extLst>
      <p:ext uri="{BB962C8B-B14F-4D97-AF65-F5344CB8AC3E}">
        <p14:creationId xmlns:p14="http://schemas.microsoft.com/office/powerpoint/2010/main" val="2014302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CA2D65-F95A-4DAF-B66E-7F2E3264C104}" type="datetime1">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36B9F-161B-4D40-B317-F3A062345CC2}" type="slidenum">
              <a:rPr lang="en-US" smtClean="0"/>
              <a:t>‹#›</a:t>
            </a:fld>
            <a:endParaRPr lang="en-US"/>
          </a:p>
        </p:txBody>
      </p:sp>
    </p:spTree>
    <p:extLst>
      <p:ext uri="{BB962C8B-B14F-4D97-AF65-F5344CB8AC3E}">
        <p14:creationId xmlns:p14="http://schemas.microsoft.com/office/powerpoint/2010/main" val="4002801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391C6-E483-403A-98CB-05E8D8F644CB}" type="datetime1">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36B9F-161B-4D40-B317-F3A062345CC2}" type="slidenum">
              <a:rPr lang="en-US" smtClean="0"/>
              <a:t>‹#›</a:t>
            </a:fld>
            <a:endParaRPr lang="en-US"/>
          </a:p>
        </p:txBody>
      </p:sp>
    </p:spTree>
    <p:extLst>
      <p:ext uri="{BB962C8B-B14F-4D97-AF65-F5344CB8AC3E}">
        <p14:creationId xmlns:p14="http://schemas.microsoft.com/office/powerpoint/2010/main" val="293369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15750"/>
          <a:stretch/>
        </p:blipFill>
        <p:spPr>
          <a:xfrm>
            <a:off x="0" y="-1"/>
            <a:ext cx="12192000" cy="6851177"/>
          </a:xfrm>
          <a:prstGeom prst="rect">
            <a:avLst/>
          </a:prstGeom>
        </p:spPr>
      </p:pic>
      <p:sp>
        <p:nvSpPr>
          <p:cNvPr id="4" name="Date Placeholder 3"/>
          <p:cNvSpPr>
            <a:spLocks noGrp="1"/>
          </p:cNvSpPr>
          <p:nvPr>
            <p:ph type="dt" sz="half" idx="10"/>
          </p:nvPr>
        </p:nvSpPr>
        <p:spPr/>
        <p:txBody>
          <a:bodyPr/>
          <a:lstStyle/>
          <a:p>
            <a:fld id="{A741ECDD-2CA3-46DA-AFEF-9F6AA1CCAD59}" type="datetime1">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36B9F-161B-4D40-B317-F3A062345CC2}" type="slidenum">
              <a:rPr lang="en-US" smtClean="0"/>
              <a:t>‹#›</a:t>
            </a:fld>
            <a:endParaRPr lang="en-US"/>
          </a:p>
        </p:txBody>
      </p:sp>
      <p:sp>
        <p:nvSpPr>
          <p:cNvPr id="2" name="Rectangle 1"/>
          <p:cNvSpPr/>
          <p:nvPr userDrawn="1"/>
        </p:nvSpPr>
        <p:spPr>
          <a:xfrm>
            <a:off x="0" y="0"/>
            <a:ext cx="12192000" cy="6888274"/>
          </a:xfrm>
          <a:prstGeom prst="rect">
            <a:avLst/>
          </a:prstGeom>
          <a:gradFill flip="none" rotWithShape="1">
            <a:gsLst>
              <a:gs pos="0">
                <a:srgbClr val="012847"/>
              </a:gs>
              <a:gs pos="100000">
                <a:srgbClr val="2DBDFA">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109182" y="2587590"/>
            <a:ext cx="12355773" cy="4078015"/>
            <a:chOff x="-109182" y="2587590"/>
            <a:chExt cx="12355773" cy="4078015"/>
          </a:xfrm>
        </p:grpSpPr>
        <p:sp>
          <p:nvSpPr>
            <p:cNvPr id="10" name="Rectangle 6"/>
            <p:cNvSpPr/>
            <p:nvPr userDrawn="1"/>
          </p:nvSpPr>
          <p:spPr>
            <a:xfrm>
              <a:off x="-109182" y="4626598"/>
              <a:ext cx="12301182" cy="2039007"/>
            </a:xfrm>
            <a:custGeom>
              <a:avLst/>
              <a:gdLst>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1105469 h 1105469"/>
                <a:gd name="connsiteX4" fmla="*/ 0 w 12192272"/>
                <a:gd name="connsiteY4" fmla="*/ 0 h 1105469"/>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859809 h 1105469"/>
                <a:gd name="connsiteX4" fmla="*/ 0 w 12192272"/>
                <a:gd name="connsiteY4" fmla="*/ 0 h 1105469"/>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272" h="1460311">
                  <a:moveTo>
                    <a:pt x="0" y="0"/>
                  </a:moveTo>
                  <a:lnTo>
                    <a:pt x="12192272" y="0"/>
                  </a:lnTo>
                  <a:lnTo>
                    <a:pt x="12192272" y="1460311"/>
                  </a:lnTo>
                  <a:cubicBezTo>
                    <a:pt x="8372150" y="400335"/>
                    <a:pt x="4037036" y="1469409"/>
                    <a:pt x="0" y="777923"/>
                  </a:cubicBezTo>
                  <a:lnTo>
                    <a:pt x="0" y="0"/>
                  </a:lnTo>
                  <a:close/>
                </a:path>
              </a:pathLst>
            </a:cu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
            <p:cNvSpPr/>
            <p:nvPr userDrawn="1"/>
          </p:nvSpPr>
          <p:spPr>
            <a:xfrm flipH="1" flipV="1">
              <a:off x="-54591" y="2587590"/>
              <a:ext cx="12301182" cy="2039007"/>
            </a:xfrm>
            <a:custGeom>
              <a:avLst/>
              <a:gdLst>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1105469 h 1105469"/>
                <a:gd name="connsiteX4" fmla="*/ 0 w 12192272"/>
                <a:gd name="connsiteY4" fmla="*/ 0 h 1105469"/>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859809 h 1105469"/>
                <a:gd name="connsiteX4" fmla="*/ 0 w 12192272"/>
                <a:gd name="connsiteY4" fmla="*/ 0 h 1105469"/>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272" h="1460311">
                  <a:moveTo>
                    <a:pt x="0" y="0"/>
                  </a:moveTo>
                  <a:lnTo>
                    <a:pt x="12192272" y="0"/>
                  </a:lnTo>
                  <a:lnTo>
                    <a:pt x="12192272" y="1460311"/>
                  </a:lnTo>
                  <a:cubicBezTo>
                    <a:pt x="8372150" y="400335"/>
                    <a:pt x="4037036" y="1469409"/>
                    <a:pt x="0" y="777923"/>
                  </a:cubicBezTo>
                  <a:lnTo>
                    <a:pt x="0" y="0"/>
                  </a:lnTo>
                  <a:close/>
                </a:path>
              </a:pathLst>
            </a:cu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5172" y="187467"/>
            <a:ext cx="1944628" cy="368809"/>
          </a:xfrm>
          <a:prstGeom prst="rect">
            <a:avLst/>
          </a:prstGeom>
        </p:spPr>
      </p:pic>
    </p:spTree>
    <p:extLst>
      <p:ext uri="{BB962C8B-B14F-4D97-AF65-F5344CB8AC3E}">
        <p14:creationId xmlns:p14="http://schemas.microsoft.com/office/powerpoint/2010/main" val="1378633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84D393-5538-4723-859C-878F5D899C75}" type="datetime1">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36B9F-161B-4D40-B317-F3A062345CC2}" type="slidenum">
              <a:rPr lang="en-US" smtClean="0"/>
              <a:t>‹#›</a:t>
            </a:fld>
            <a:endParaRPr lang="en-US"/>
          </a:p>
        </p:txBody>
      </p:sp>
    </p:spTree>
    <p:extLst>
      <p:ext uri="{BB962C8B-B14F-4D97-AF65-F5344CB8AC3E}">
        <p14:creationId xmlns:p14="http://schemas.microsoft.com/office/powerpoint/2010/main" val="1772770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15750"/>
          <a:stretch/>
        </p:blipFill>
        <p:spPr>
          <a:xfrm>
            <a:off x="0" y="-1"/>
            <a:ext cx="12192000" cy="6851177"/>
          </a:xfrm>
          <a:prstGeom prst="rect">
            <a:avLst/>
          </a:prstGeom>
        </p:spPr>
      </p:pic>
      <p:sp>
        <p:nvSpPr>
          <p:cNvPr id="4" name="Date Placeholder 3"/>
          <p:cNvSpPr>
            <a:spLocks noGrp="1"/>
          </p:cNvSpPr>
          <p:nvPr>
            <p:ph type="dt" sz="half" idx="10"/>
          </p:nvPr>
        </p:nvSpPr>
        <p:spPr/>
        <p:txBody>
          <a:bodyPr/>
          <a:lstStyle/>
          <a:p>
            <a:fld id="{A741ECDD-2CA3-46DA-AFEF-9F6AA1CCAD59}" type="datetime1">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36B9F-161B-4D40-B317-F3A062345CC2}" type="slidenum">
              <a:rPr lang="en-US" smtClean="0"/>
              <a:t>‹#›</a:t>
            </a:fld>
            <a:endParaRPr lang="en-US"/>
          </a:p>
        </p:txBody>
      </p:sp>
      <p:sp>
        <p:nvSpPr>
          <p:cNvPr id="2" name="Rectangle 1"/>
          <p:cNvSpPr/>
          <p:nvPr userDrawn="1"/>
        </p:nvSpPr>
        <p:spPr>
          <a:xfrm>
            <a:off x="0" y="0"/>
            <a:ext cx="12192000" cy="6888274"/>
          </a:xfrm>
          <a:prstGeom prst="rect">
            <a:avLst/>
          </a:prstGeom>
          <a:gradFill flip="none" rotWithShape="1">
            <a:gsLst>
              <a:gs pos="0">
                <a:srgbClr val="012847"/>
              </a:gs>
              <a:gs pos="100000">
                <a:srgbClr val="2DBDFA">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416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15270"/>
          <a:stretch/>
        </p:blipFill>
        <p:spPr>
          <a:xfrm>
            <a:off x="0" y="4532"/>
            <a:ext cx="12192000" cy="6886125"/>
          </a:xfrm>
          <a:prstGeom prst="rect">
            <a:avLst/>
          </a:prstGeom>
        </p:spPr>
      </p:pic>
      <p:sp>
        <p:nvSpPr>
          <p:cNvPr id="4" name="Date Placeholder 3"/>
          <p:cNvSpPr>
            <a:spLocks noGrp="1"/>
          </p:cNvSpPr>
          <p:nvPr>
            <p:ph type="dt" sz="half" idx="10"/>
          </p:nvPr>
        </p:nvSpPr>
        <p:spPr/>
        <p:txBody>
          <a:bodyPr/>
          <a:lstStyle/>
          <a:p>
            <a:fld id="{A741ECDD-2CA3-46DA-AFEF-9F6AA1CCAD59}" type="datetime1">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36B9F-161B-4D40-B317-F3A062345CC2}" type="slidenum">
              <a:rPr lang="en-US" smtClean="0"/>
              <a:t>‹#›</a:t>
            </a:fld>
            <a:endParaRPr lang="en-US"/>
          </a:p>
        </p:txBody>
      </p:sp>
      <p:sp>
        <p:nvSpPr>
          <p:cNvPr id="2" name="Rectangle 1"/>
          <p:cNvSpPr/>
          <p:nvPr userDrawn="1"/>
        </p:nvSpPr>
        <p:spPr>
          <a:xfrm>
            <a:off x="0" y="-4"/>
            <a:ext cx="12192000" cy="6888274"/>
          </a:xfrm>
          <a:prstGeom prst="rect">
            <a:avLst/>
          </a:prstGeom>
          <a:gradFill flip="none" rotWithShape="1">
            <a:gsLst>
              <a:gs pos="0">
                <a:srgbClr val="012847"/>
              </a:gs>
              <a:gs pos="100000">
                <a:srgbClr val="2DBDFA">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109182" y="2587590"/>
            <a:ext cx="12355773" cy="4078015"/>
            <a:chOff x="-109182" y="2587590"/>
            <a:chExt cx="12355773" cy="4078015"/>
          </a:xfrm>
        </p:grpSpPr>
        <p:sp>
          <p:nvSpPr>
            <p:cNvPr id="10" name="Rectangle 6"/>
            <p:cNvSpPr/>
            <p:nvPr userDrawn="1"/>
          </p:nvSpPr>
          <p:spPr>
            <a:xfrm>
              <a:off x="-109182" y="4626598"/>
              <a:ext cx="12301182" cy="2039007"/>
            </a:xfrm>
            <a:custGeom>
              <a:avLst/>
              <a:gdLst>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1105469 h 1105469"/>
                <a:gd name="connsiteX4" fmla="*/ 0 w 12192272"/>
                <a:gd name="connsiteY4" fmla="*/ 0 h 1105469"/>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859809 h 1105469"/>
                <a:gd name="connsiteX4" fmla="*/ 0 w 12192272"/>
                <a:gd name="connsiteY4" fmla="*/ 0 h 1105469"/>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272" h="1460311">
                  <a:moveTo>
                    <a:pt x="0" y="0"/>
                  </a:moveTo>
                  <a:lnTo>
                    <a:pt x="12192272" y="0"/>
                  </a:lnTo>
                  <a:lnTo>
                    <a:pt x="12192272" y="1460311"/>
                  </a:lnTo>
                  <a:cubicBezTo>
                    <a:pt x="8372150" y="400335"/>
                    <a:pt x="4037036" y="1469409"/>
                    <a:pt x="0" y="777923"/>
                  </a:cubicBezTo>
                  <a:lnTo>
                    <a:pt x="0" y="0"/>
                  </a:lnTo>
                  <a:close/>
                </a:path>
              </a:pathLst>
            </a:cu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
            <p:cNvSpPr/>
            <p:nvPr userDrawn="1"/>
          </p:nvSpPr>
          <p:spPr>
            <a:xfrm flipH="1" flipV="1">
              <a:off x="-54591" y="2587590"/>
              <a:ext cx="12301182" cy="2039007"/>
            </a:xfrm>
            <a:custGeom>
              <a:avLst/>
              <a:gdLst>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1105469 h 1105469"/>
                <a:gd name="connsiteX4" fmla="*/ 0 w 12192272"/>
                <a:gd name="connsiteY4" fmla="*/ 0 h 1105469"/>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859809 h 1105469"/>
                <a:gd name="connsiteX4" fmla="*/ 0 w 12192272"/>
                <a:gd name="connsiteY4" fmla="*/ 0 h 1105469"/>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272" h="1460311">
                  <a:moveTo>
                    <a:pt x="0" y="0"/>
                  </a:moveTo>
                  <a:lnTo>
                    <a:pt x="12192272" y="0"/>
                  </a:lnTo>
                  <a:lnTo>
                    <a:pt x="12192272" y="1460311"/>
                  </a:lnTo>
                  <a:cubicBezTo>
                    <a:pt x="8372150" y="400335"/>
                    <a:pt x="4037036" y="1469409"/>
                    <a:pt x="0" y="777923"/>
                  </a:cubicBezTo>
                  <a:lnTo>
                    <a:pt x="0" y="0"/>
                  </a:lnTo>
                  <a:close/>
                </a:path>
              </a:pathLst>
            </a:cu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20046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15270"/>
          <a:stretch/>
        </p:blipFill>
        <p:spPr>
          <a:xfrm>
            <a:off x="0" y="4532"/>
            <a:ext cx="12192000" cy="6886125"/>
          </a:xfrm>
          <a:prstGeom prst="rect">
            <a:avLst/>
          </a:prstGeom>
        </p:spPr>
      </p:pic>
      <p:sp>
        <p:nvSpPr>
          <p:cNvPr id="4" name="Date Placeholder 3"/>
          <p:cNvSpPr>
            <a:spLocks noGrp="1"/>
          </p:cNvSpPr>
          <p:nvPr>
            <p:ph type="dt" sz="half" idx="10"/>
          </p:nvPr>
        </p:nvSpPr>
        <p:spPr/>
        <p:txBody>
          <a:bodyPr/>
          <a:lstStyle/>
          <a:p>
            <a:fld id="{A741ECDD-2CA3-46DA-AFEF-9F6AA1CCAD59}" type="datetime1">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36B9F-161B-4D40-B317-F3A062345CC2}" type="slidenum">
              <a:rPr lang="en-US" smtClean="0"/>
              <a:t>‹#›</a:t>
            </a:fld>
            <a:endParaRPr lang="en-US"/>
          </a:p>
        </p:txBody>
      </p:sp>
      <p:sp>
        <p:nvSpPr>
          <p:cNvPr id="2" name="Rectangle 1"/>
          <p:cNvSpPr/>
          <p:nvPr userDrawn="1"/>
        </p:nvSpPr>
        <p:spPr>
          <a:xfrm>
            <a:off x="0" y="-4"/>
            <a:ext cx="12192000" cy="6888274"/>
          </a:xfrm>
          <a:prstGeom prst="rect">
            <a:avLst/>
          </a:prstGeom>
          <a:gradFill flip="none" rotWithShape="1">
            <a:gsLst>
              <a:gs pos="0">
                <a:srgbClr val="012847"/>
              </a:gs>
              <a:gs pos="100000">
                <a:srgbClr val="2DBDFA">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7182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5626"/>
          <a:stretch/>
        </p:blipFill>
        <p:spPr>
          <a:xfrm>
            <a:off x="-272" y="0"/>
            <a:ext cx="12192136" cy="6858000"/>
          </a:xfrm>
          <a:prstGeom prst="rect">
            <a:avLst/>
          </a:prstGeom>
        </p:spPr>
      </p:pic>
      <p:sp>
        <p:nvSpPr>
          <p:cNvPr id="4" name="Date Placeholder 3"/>
          <p:cNvSpPr>
            <a:spLocks noGrp="1"/>
          </p:cNvSpPr>
          <p:nvPr>
            <p:ph type="dt" sz="half" idx="10"/>
          </p:nvPr>
        </p:nvSpPr>
        <p:spPr/>
        <p:txBody>
          <a:bodyPr/>
          <a:lstStyle/>
          <a:p>
            <a:fld id="{A741ECDD-2CA3-46DA-AFEF-9F6AA1CCAD59}" type="datetime1">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36B9F-161B-4D40-B317-F3A062345CC2}" type="slidenum">
              <a:rPr lang="en-US" smtClean="0"/>
              <a:t>‹#›</a:t>
            </a:fld>
            <a:endParaRPr lang="en-US"/>
          </a:p>
        </p:txBody>
      </p:sp>
      <p:sp>
        <p:nvSpPr>
          <p:cNvPr id="11" name="Rectangle 10"/>
          <p:cNvSpPr/>
          <p:nvPr userDrawn="1"/>
        </p:nvSpPr>
        <p:spPr>
          <a:xfrm>
            <a:off x="0" y="0"/>
            <a:ext cx="12192000" cy="6888274"/>
          </a:xfrm>
          <a:prstGeom prst="rect">
            <a:avLst/>
          </a:prstGeom>
          <a:gradFill flip="none" rotWithShape="1">
            <a:gsLst>
              <a:gs pos="0">
                <a:srgbClr val="012847"/>
              </a:gs>
              <a:gs pos="100000">
                <a:srgbClr val="2DBDFA">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
          <p:cNvSpPr/>
          <p:nvPr userDrawn="1"/>
        </p:nvSpPr>
        <p:spPr>
          <a:xfrm>
            <a:off x="-54591" y="-49101"/>
            <a:ext cx="12288482" cy="1368629"/>
          </a:xfrm>
          <a:custGeom>
            <a:avLst/>
            <a:gdLst>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1105469 h 1105469"/>
              <a:gd name="connsiteX4" fmla="*/ 0 w 12192272"/>
              <a:gd name="connsiteY4" fmla="*/ 0 h 1105469"/>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859809 h 1105469"/>
              <a:gd name="connsiteX4" fmla="*/ 0 w 12192272"/>
              <a:gd name="connsiteY4" fmla="*/ 0 h 1105469"/>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 name="connsiteX0" fmla="*/ 0 w 12192272"/>
              <a:gd name="connsiteY0" fmla="*/ 58769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587690 h 1171604"/>
              <a:gd name="connsiteX0" fmla="*/ 0 w 12179684"/>
              <a:gd name="connsiteY0" fmla="*/ 11195 h 595109"/>
              <a:gd name="connsiteX1" fmla="*/ 12179684 w 12179684"/>
              <a:gd name="connsiteY1" fmla="*/ 0 h 595109"/>
              <a:gd name="connsiteX2" fmla="*/ 12165218 w 12179684"/>
              <a:gd name="connsiteY2" fmla="*/ 595109 h 595109"/>
              <a:gd name="connsiteX3" fmla="*/ 0 w 12179684"/>
              <a:gd name="connsiteY3" fmla="*/ 201428 h 595109"/>
              <a:gd name="connsiteX4" fmla="*/ 0 w 12179684"/>
              <a:gd name="connsiteY4" fmla="*/ 11195 h 595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9684" h="595109">
                <a:moveTo>
                  <a:pt x="0" y="11195"/>
                </a:moveTo>
                <a:lnTo>
                  <a:pt x="12179684" y="0"/>
                </a:lnTo>
                <a:lnTo>
                  <a:pt x="12165218" y="595109"/>
                </a:lnTo>
                <a:cubicBezTo>
                  <a:pt x="6992403" y="190738"/>
                  <a:pt x="4037036" y="892914"/>
                  <a:pt x="0" y="201428"/>
                </a:cubicBezTo>
                <a:lnTo>
                  <a:pt x="0" y="11195"/>
                </a:lnTo>
                <a:close/>
              </a:path>
            </a:pathLst>
          </a:cu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1800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10"/>
          <a:stretch/>
        </p:blipFill>
        <p:spPr>
          <a:xfrm>
            <a:off x="0" y="-12699"/>
            <a:ext cx="12192000" cy="6870700"/>
          </a:xfrm>
          <a:prstGeom prst="rect">
            <a:avLst/>
          </a:prstGeom>
        </p:spPr>
      </p:pic>
      <p:sp>
        <p:nvSpPr>
          <p:cNvPr id="4" name="Date Placeholder 3"/>
          <p:cNvSpPr>
            <a:spLocks noGrp="1"/>
          </p:cNvSpPr>
          <p:nvPr>
            <p:ph type="dt" sz="half" idx="10"/>
          </p:nvPr>
        </p:nvSpPr>
        <p:spPr/>
        <p:txBody>
          <a:bodyPr/>
          <a:lstStyle/>
          <a:p>
            <a:fld id="{A741ECDD-2CA3-46DA-AFEF-9F6AA1CCAD59}" type="datetime1">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36B9F-161B-4D40-B317-F3A062345CC2}" type="slidenum">
              <a:rPr lang="en-US" smtClean="0"/>
              <a:t>‹#›</a:t>
            </a:fld>
            <a:endParaRPr lang="en-US"/>
          </a:p>
        </p:txBody>
      </p:sp>
      <p:sp>
        <p:nvSpPr>
          <p:cNvPr id="11" name="Rectangle 10"/>
          <p:cNvSpPr/>
          <p:nvPr userDrawn="1"/>
        </p:nvSpPr>
        <p:spPr>
          <a:xfrm>
            <a:off x="0" y="-6462"/>
            <a:ext cx="12192000" cy="6888274"/>
          </a:xfrm>
          <a:prstGeom prst="rect">
            <a:avLst/>
          </a:prstGeom>
          <a:gradFill flip="none" rotWithShape="1">
            <a:gsLst>
              <a:gs pos="0">
                <a:srgbClr val="012847"/>
              </a:gs>
              <a:gs pos="100000">
                <a:srgbClr val="2DBDFA">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
          <p:cNvSpPr/>
          <p:nvPr userDrawn="1"/>
        </p:nvSpPr>
        <p:spPr>
          <a:xfrm>
            <a:off x="-54591" y="-49101"/>
            <a:ext cx="12288482" cy="1368629"/>
          </a:xfrm>
          <a:custGeom>
            <a:avLst/>
            <a:gdLst>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1105469 h 1105469"/>
              <a:gd name="connsiteX4" fmla="*/ 0 w 12192272"/>
              <a:gd name="connsiteY4" fmla="*/ 0 h 1105469"/>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859809 h 1105469"/>
              <a:gd name="connsiteX4" fmla="*/ 0 w 12192272"/>
              <a:gd name="connsiteY4" fmla="*/ 0 h 1105469"/>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 name="connsiteX0" fmla="*/ 0 w 12192272"/>
              <a:gd name="connsiteY0" fmla="*/ 58769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587690 h 1171604"/>
              <a:gd name="connsiteX0" fmla="*/ 0 w 12179684"/>
              <a:gd name="connsiteY0" fmla="*/ 11195 h 595109"/>
              <a:gd name="connsiteX1" fmla="*/ 12179684 w 12179684"/>
              <a:gd name="connsiteY1" fmla="*/ 0 h 595109"/>
              <a:gd name="connsiteX2" fmla="*/ 12165218 w 12179684"/>
              <a:gd name="connsiteY2" fmla="*/ 595109 h 595109"/>
              <a:gd name="connsiteX3" fmla="*/ 0 w 12179684"/>
              <a:gd name="connsiteY3" fmla="*/ 201428 h 595109"/>
              <a:gd name="connsiteX4" fmla="*/ 0 w 12179684"/>
              <a:gd name="connsiteY4" fmla="*/ 11195 h 595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9684" h="595109">
                <a:moveTo>
                  <a:pt x="0" y="11195"/>
                </a:moveTo>
                <a:lnTo>
                  <a:pt x="12179684" y="0"/>
                </a:lnTo>
                <a:lnTo>
                  <a:pt x="12165218" y="595109"/>
                </a:lnTo>
                <a:cubicBezTo>
                  <a:pt x="6992403" y="190738"/>
                  <a:pt x="4037036" y="892914"/>
                  <a:pt x="0" y="201428"/>
                </a:cubicBezTo>
                <a:lnTo>
                  <a:pt x="0" y="11195"/>
                </a:lnTo>
                <a:close/>
              </a:path>
            </a:pathLst>
          </a:cu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927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741ECDD-2CA3-46DA-AFEF-9F6AA1CCAD59}" type="datetime1">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36B9F-161B-4D40-B317-F3A062345CC2}" type="slidenum">
              <a:rPr lang="en-US" smtClean="0"/>
              <a:t>‹#›</a:t>
            </a:fld>
            <a:endParaRPr lang="en-US"/>
          </a:p>
        </p:txBody>
      </p:sp>
      <p:sp>
        <p:nvSpPr>
          <p:cNvPr id="11" name="Rectangle 10"/>
          <p:cNvSpPr/>
          <p:nvPr userDrawn="1"/>
        </p:nvSpPr>
        <p:spPr>
          <a:xfrm>
            <a:off x="0" y="0"/>
            <a:ext cx="12192000" cy="6888274"/>
          </a:xfrm>
          <a:prstGeom prst="rect">
            <a:avLst/>
          </a:prstGeom>
          <a:gradFill flip="none" rotWithShape="1">
            <a:gsLst>
              <a:gs pos="0">
                <a:srgbClr val="012847"/>
              </a:gs>
              <a:gs pos="100000">
                <a:srgbClr val="2DBDFA">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
          <p:cNvSpPr/>
          <p:nvPr userDrawn="1"/>
        </p:nvSpPr>
        <p:spPr>
          <a:xfrm>
            <a:off x="-54591" y="-49101"/>
            <a:ext cx="12288482" cy="1368629"/>
          </a:xfrm>
          <a:custGeom>
            <a:avLst/>
            <a:gdLst>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1105469 h 1105469"/>
              <a:gd name="connsiteX4" fmla="*/ 0 w 12192272"/>
              <a:gd name="connsiteY4" fmla="*/ 0 h 1105469"/>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859809 h 1105469"/>
              <a:gd name="connsiteX4" fmla="*/ 0 w 12192272"/>
              <a:gd name="connsiteY4" fmla="*/ 0 h 1105469"/>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 name="connsiteX0" fmla="*/ 0 w 12192272"/>
              <a:gd name="connsiteY0" fmla="*/ 58769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587690 h 1171604"/>
              <a:gd name="connsiteX0" fmla="*/ 0 w 12179684"/>
              <a:gd name="connsiteY0" fmla="*/ 11195 h 595109"/>
              <a:gd name="connsiteX1" fmla="*/ 12179684 w 12179684"/>
              <a:gd name="connsiteY1" fmla="*/ 0 h 595109"/>
              <a:gd name="connsiteX2" fmla="*/ 12165218 w 12179684"/>
              <a:gd name="connsiteY2" fmla="*/ 595109 h 595109"/>
              <a:gd name="connsiteX3" fmla="*/ 0 w 12179684"/>
              <a:gd name="connsiteY3" fmla="*/ 201428 h 595109"/>
              <a:gd name="connsiteX4" fmla="*/ 0 w 12179684"/>
              <a:gd name="connsiteY4" fmla="*/ 11195 h 595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9684" h="595109">
                <a:moveTo>
                  <a:pt x="0" y="11195"/>
                </a:moveTo>
                <a:lnTo>
                  <a:pt x="12179684" y="0"/>
                </a:lnTo>
                <a:lnTo>
                  <a:pt x="12165218" y="595109"/>
                </a:lnTo>
                <a:cubicBezTo>
                  <a:pt x="6992403" y="190738"/>
                  <a:pt x="4037036" y="892914"/>
                  <a:pt x="0" y="201428"/>
                </a:cubicBezTo>
                <a:lnTo>
                  <a:pt x="0" y="11195"/>
                </a:lnTo>
                <a:close/>
              </a:path>
            </a:pathLst>
          </a:cu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p:cNvSpPr/>
          <p:nvPr userDrawn="1"/>
        </p:nvSpPr>
        <p:spPr>
          <a:xfrm>
            <a:off x="-81887" y="3694022"/>
            <a:ext cx="12301182" cy="3921429"/>
          </a:xfrm>
          <a:custGeom>
            <a:avLst/>
            <a:gdLst>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1105469 h 1105469"/>
              <a:gd name="connsiteX4" fmla="*/ 0 w 12192272"/>
              <a:gd name="connsiteY4" fmla="*/ 0 h 1105469"/>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859809 h 1105469"/>
              <a:gd name="connsiteX4" fmla="*/ 0 w 12192272"/>
              <a:gd name="connsiteY4" fmla="*/ 0 h 1105469"/>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272" h="1460311">
                <a:moveTo>
                  <a:pt x="0" y="0"/>
                </a:moveTo>
                <a:lnTo>
                  <a:pt x="12192272" y="0"/>
                </a:lnTo>
                <a:lnTo>
                  <a:pt x="12192272" y="1460311"/>
                </a:lnTo>
                <a:cubicBezTo>
                  <a:pt x="8372150" y="400335"/>
                  <a:pt x="4037036" y="1469409"/>
                  <a:pt x="0" y="777923"/>
                </a:cubicBezTo>
                <a:lnTo>
                  <a:pt x="0" y="0"/>
                </a:lnTo>
                <a:close/>
              </a:path>
            </a:pathLst>
          </a:cu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
          <p:cNvSpPr/>
          <p:nvPr userDrawn="1"/>
        </p:nvSpPr>
        <p:spPr>
          <a:xfrm flipH="1" flipV="1">
            <a:off x="-27296" y="1035588"/>
            <a:ext cx="12301182" cy="2658434"/>
          </a:xfrm>
          <a:custGeom>
            <a:avLst/>
            <a:gdLst>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1105469 h 1105469"/>
              <a:gd name="connsiteX4" fmla="*/ 0 w 12192272"/>
              <a:gd name="connsiteY4" fmla="*/ 0 h 1105469"/>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859809 h 1105469"/>
              <a:gd name="connsiteX4" fmla="*/ 0 w 12192272"/>
              <a:gd name="connsiteY4" fmla="*/ 0 h 1105469"/>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272" h="1171604">
                <a:moveTo>
                  <a:pt x="0" y="0"/>
                </a:moveTo>
                <a:lnTo>
                  <a:pt x="12192272" y="0"/>
                </a:lnTo>
                <a:lnTo>
                  <a:pt x="12165218" y="1171604"/>
                </a:lnTo>
                <a:cubicBezTo>
                  <a:pt x="6992403" y="767233"/>
                  <a:pt x="4037036" y="1469409"/>
                  <a:pt x="0" y="777923"/>
                </a:cubicBezTo>
                <a:lnTo>
                  <a:pt x="0" y="0"/>
                </a:lnTo>
                <a:close/>
              </a:path>
            </a:pathLst>
          </a:cu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6660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741ECDD-2CA3-46DA-AFEF-9F6AA1CCAD59}" type="datetime1">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36B9F-161B-4D40-B317-F3A062345CC2}" type="slidenum">
              <a:rPr lang="en-US" smtClean="0"/>
              <a:t>‹#›</a:t>
            </a:fld>
            <a:endParaRPr lang="en-US"/>
          </a:p>
        </p:txBody>
      </p:sp>
      <p:sp>
        <p:nvSpPr>
          <p:cNvPr id="11" name="Rectangle 10"/>
          <p:cNvSpPr/>
          <p:nvPr userDrawn="1"/>
        </p:nvSpPr>
        <p:spPr>
          <a:xfrm>
            <a:off x="0" y="0"/>
            <a:ext cx="12192000" cy="6888274"/>
          </a:xfrm>
          <a:prstGeom prst="rect">
            <a:avLst/>
          </a:prstGeom>
          <a:gradFill flip="none" rotWithShape="1">
            <a:gsLst>
              <a:gs pos="0">
                <a:srgbClr val="012847"/>
              </a:gs>
              <a:gs pos="100000">
                <a:srgbClr val="2DBDFA">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
          <p:cNvSpPr/>
          <p:nvPr userDrawn="1"/>
        </p:nvSpPr>
        <p:spPr>
          <a:xfrm>
            <a:off x="-54591" y="-49101"/>
            <a:ext cx="12288482" cy="1368629"/>
          </a:xfrm>
          <a:custGeom>
            <a:avLst/>
            <a:gdLst>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1105469 h 1105469"/>
              <a:gd name="connsiteX4" fmla="*/ 0 w 12192272"/>
              <a:gd name="connsiteY4" fmla="*/ 0 h 1105469"/>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859809 h 1105469"/>
              <a:gd name="connsiteX4" fmla="*/ 0 w 12192272"/>
              <a:gd name="connsiteY4" fmla="*/ 0 h 1105469"/>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 name="connsiteX0" fmla="*/ 0 w 12192272"/>
              <a:gd name="connsiteY0" fmla="*/ 58769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587690 h 1171604"/>
              <a:gd name="connsiteX0" fmla="*/ 0 w 12179684"/>
              <a:gd name="connsiteY0" fmla="*/ 11195 h 595109"/>
              <a:gd name="connsiteX1" fmla="*/ 12179684 w 12179684"/>
              <a:gd name="connsiteY1" fmla="*/ 0 h 595109"/>
              <a:gd name="connsiteX2" fmla="*/ 12165218 w 12179684"/>
              <a:gd name="connsiteY2" fmla="*/ 595109 h 595109"/>
              <a:gd name="connsiteX3" fmla="*/ 0 w 12179684"/>
              <a:gd name="connsiteY3" fmla="*/ 201428 h 595109"/>
              <a:gd name="connsiteX4" fmla="*/ 0 w 12179684"/>
              <a:gd name="connsiteY4" fmla="*/ 11195 h 595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9684" h="595109">
                <a:moveTo>
                  <a:pt x="0" y="11195"/>
                </a:moveTo>
                <a:lnTo>
                  <a:pt x="12179684" y="0"/>
                </a:lnTo>
                <a:lnTo>
                  <a:pt x="12165218" y="595109"/>
                </a:lnTo>
                <a:cubicBezTo>
                  <a:pt x="6992403" y="190738"/>
                  <a:pt x="4037036" y="892914"/>
                  <a:pt x="0" y="201428"/>
                </a:cubicBezTo>
                <a:lnTo>
                  <a:pt x="0" y="11195"/>
                </a:lnTo>
                <a:close/>
              </a:path>
            </a:pathLst>
          </a:cu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userDrawn="1"/>
        </p:nvGrpSpPr>
        <p:grpSpPr>
          <a:xfrm>
            <a:off x="-27296" y="1035588"/>
            <a:ext cx="12301182" cy="5536662"/>
            <a:chOff x="-27296" y="1035588"/>
            <a:chExt cx="12301182" cy="5536662"/>
          </a:xfrm>
        </p:grpSpPr>
        <p:sp>
          <p:nvSpPr>
            <p:cNvPr id="14" name="Rectangle 6"/>
            <p:cNvSpPr/>
            <p:nvPr userDrawn="1"/>
          </p:nvSpPr>
          <p:spPr>
            <a:xfrm flipH="1" flipV="1">
              <a:off x="-27296" y="1035588"/>
              <a:ext cx="12301182" cy="2658434"/>
            </a:xfrm>
            <a:custGeom>
              <a:avLst/>
              <a:gdLst>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1105469 h 1105469"/>
                <a:gd name="connsiteX4" fmla="*/ 0 w 12192272"/>
                <a:gd name="connsiteY4" fmla="*/ 0 h 1105469"/>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859809 h 1105469"/>
                <a:gd name="connsiteX4" fmla="*/ 0 w 12192272"/>
                <a:gd name="connsiteY4" fmla="*/ 0 h 1105469"/>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272" h="1171604">
                  <a:moveTo>
                    <a:pt x="0" y="0"/>
                  </a:moveTo>
                  <a:lnTo>
                    <a:pt x="12192272" y="0"/>
                  </a:lnTo>
                  <a:lnTo>
                    <a:pt x="12165218" y="1171604"/>
                  </a:lnTo>
                  <a:cubicBezTo>
                    <a:pt x="6992403" y="767233"/>
                    <a:pt x="4037036" y="1469409"/>
                    <a:pt x="0" y="777923"/>
                  </a:cubicBezTo>
                  <a:lnTo>
                    <a:pt x="0" y="0"/>
                  </a:lnTo>
                  <a:close/>
                </a:path>
              </a:pathLst>
            </a:cu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27296" y="3694022"/>
              <a:ext cx="12219296" cy="2878228"/>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75215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B8433-9658-4BA7-9AEE-A7E786E9421C}" type="datetime1">
              <a:rPr lang="en-US" smtClean="0"/>
              <a:t>11/6/2017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724400" y="65722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9036B9F-161B-4D40-B317-F3A062345CC2}" type="slidenum">
              <a:rPr lang="en-US" smtClean="0"/>
              <a:pPr/>
              <a:t>‹#›</a:t>
            </a:fld>
            <a:endParaRPr lang="en-US" dirty="0"/>
          </a:p>
        </p:txBody>
      </p:sp>
    </p:spTree>
    <p:extLst>
      <p:ext uri="{BB962C8B-B14F-4D97-AF65-F5344CB8AC3E}">
        <p14:creationId xmlns:p14="http://schemas.microsoft.com/office/powerpoint/2010/main" val="122840972"/>
      </p:ext>
    </p:extLst>
  </p:cSld>
  <p:clrMap bg1="lt1" tx1="dk1" bg2="lt2" tx2="dk2" accent1="accent1" accent2="accent2" accent3="accent3" accent4="accent4" accent5="accent5" accent6="accent6" hlink="hlink" folHlink="folHlink"/>
  <p:sldLayoutIdLst>
    <p:sldLayoutId id="2147483710" r:id="rId1"/>
    <p:sldLayoutId id="2147483706" r:id="rId2"/>
    <p:sldLayoutId id="2147483716" r:id="rId3"/>
    <p:sldLayoutId id="2147483714" r:id="rId4"/>
    <p:sldLayoutId id="2147483715" r:id="rId5"/>
    <p:sldLayoutId id="2147483709" r:id="rId6"/>
    <p:sldLayoutId id="2147483713" r:id="rId7"/>
    <p:sldLayoutId id="2147483708" r:id="rId8"/>
    <p:sldLayoutId id="2147483711" r:id="rId9"/>
    <p:sldLayoutId id="2147483712" r:id="rId10"/>
    <p:sldLayoutId id="2147483650" r:id="rId11"/>
    <p:sldLayoutId id="2147483651"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Lst>
  <p:hf hdr="0" ftr="0" dt="0"/>
  <p:txStyles>
    <p:titleStyle>
      <a:lvl1pPr algn="l" defTabSz="914400" rtl="0" eaLnBrk="1" latinLnBrk="0" hangingPunct="1">
        <a:lnSpc>
          <a:spcPct val="90000"/>
        </a:lnSpc>
        <a:spcBef>
          <a:spcPct val="0"/>
        </a:spcBef>
        <a:buNone/>
        <a:defRPr sz="4400" kern="1200">
          <a:solidFill>
            <a:srgbClr val="052D4C"/>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52D4C"/>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52D4C"/>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52D4C"/>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52D4C"/>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52D4C"/>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dlss.flvc.org/admin-tools/common-prerequisites-manual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9036B9F-161B-4D40-B317-F3A062345CC2}" type="slidenum">
              <a:rPr lang="en-US" smtClean="0"/>
              <a:t>1</a:t>
            </a:fld>
            <a:endParaRPr lang="en-US"/>
          </a:p>
        </p:txBody>
      </p:sp>
      <p:grpSp>
        <p:nvGrpSpPr>
          <p:cNvPr id="6" name="Group 5"/>
          <p:cNvGrpSpPr/>
          <p:nvPr/>
        </p:nvGrpSpPr>
        <p:grpSpPr>
          <a:xfrm>
            <a:off x="-109182" y="2587590"/>
            <a:ext cx="12355773" cy="4078015"/>
            <a:chOff x="-109182" y="2587590"/>
            <a:chExt cx="12355773" cy="4078015"/>
          </a:xfrm>
        </p:grpSpPr>
        <p:sp>
          <p:nvSpPr>
            <p:cNvPr id="7" name="Rectangle 6"/>
            <p:cNvSpPr/>
            <p:nvPr userDrawn="1"/>
          </p:nvSpPr>
          <p:spPr>
            <a:xfrm>
              <a:off x="-109182" y="4626598"/>
              <a:ext cx="12301182" cy="2039007"/>
            </a:xfrm>
            <a:custGeom>
              <a:avLst/>
              <a:gdLst>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1105469 h 1105469"/>
                <a:gd name="connsiteX4" fmla="*/ 0 w 12192272"/>
                <a:gd name="connsiteY4" fmla="*/ 0 h 1105469"/>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859809 h 1105469"/>
                <a:gd name="connsiteX4" fmla="*/ 0 w 12192272"/>
                <a:gd name="connsiteY4" fmla="*/ 0 h 1105469"/>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272" h="1460311">
                  <a:moveTo>
                    <a:pt x="0" y="0"/>
                  </a:moveTo>
                  <a:lnTo>
                    <a:pt x="12192272" y="0"/>
                  </a:lnTo>
                  <a:lnTo>
                    <a:pt x="12192272" y="1460311"/>
                  </a:lnTo>
                  <a:cubicBezTo>
                    <a:pt x="8372150" y="400335"/>
                    <a:pt x="4037036" y="1469409"/>
                    <a:pt x="0" y="777923"/>
                  </a:cubicBezTo>
                  <a:lnTo>
                    <a:pt x="0" y="0"/>
                  </a:lnTo>
                  <a:close/>
                </a:path>
              </a:pathLst>
            </a:cu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6"/>
            <p:cNvSpPr/>
            <p:nvPr userDrawn="1"/>
          </p:nvSpPr>
          <p:spPr>
            <a:xfrm flipH="1" flipV="1">
              <a:off x="-54591" y="2587590"/>
              <a:ext cx="12301182" cy="2039007"/>
            </a:xfrm>
            <a:custGeom>
              <a:avLst/>
              <a:gdLst>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1105469 h 1105469"/>
                <a:gd name="connsiteX4" fmla="*/ 0 w 12192272"/>
                <a:gd name="connsiteY4" fmla="*/ 0 h 1105469"/>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859809 h 1105469"/>
                <a:gd name="connsiteX4" fmla="*/ 0 w 12192272"/>
                <a:gd name="connsiteY4" fmla="*/ 0 h 1105469"/>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272" h="1460311">
                  <a:moveTo>
                    <a:pt x="0" y="0"/>
                  </a:moveTo>
                  <a:lnTo>
                    <a:pt x="12192272" y="0"/>
                  </a:lnTo>
                  <a:lnTo>
                    <a:pt x="12192272" y="1460311"/>
                  </a:lnTo>
                  <a:cubicBezTo>
                    <a:pt x="8372150" y="400335"/>
                    <a:pt x="4037036" y="1469409"/>
                    <a:pt x="0" y="777923"/>
                  </a:cubicBezTo>
                  <a:lnTo>
                    <a:pt x="0" y="0"/>
                  </a:lnTo>
                  <a:close/>
                </a:path>
              </a:pathLst>
            </a:cu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4"/>
          <p:cNvSpPr txBox="1">
            <a:spLocks/>
          </p:cNvSpPr>
          <p:nvPr/>
        </p:nvSpPr>
        <p:spPr>
          <a:xfrm>
            <a:off x="665457" y="5199577"/>
            <a:ext cx="11139760" cy="1270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smtClean="0">
                <a:solidFill>
                  <a:srgbClr val="052D4C"/>
                </a:solidFill>
                <a:latin typeface="Myriad Pro" panose="020B0503030403020204" pitchFamily="34" charset="0"/>
              </a:rPr>
              <a:t>Federal Financial Aid Gap for Florida College System AA requirement completers</a:t>
            </a:r>
          </a:p>
          <a:p>
            <a:r>
              <a:rPr lang="en-US" sz="4000" i="1" dirty="0" smtClean="0">
                <a:solidFill>
                  <a:srgbClr val="052D4C"/>
                </a:solidFill>
                <a:latin typeface="Myriad Pro" panose="020B0503030403020204" pitchFamily="34" charset="0"/>
              </a:rPr>
              <a:t>Council of Presidents</a:t>
            </a:r>
            <a:endParaRPr lang="en-US" sz="4000" i="1" dirty="0">
              <a:solidFill>
                <a:srgbClr val="052D4C"/>
              </a:solidFill>
              <a:latin typeface="Myriad Pro" panose="020B0503030403020204" pitchFamily="34" charset="0"/>
            </a:endParaRPr>
          </a:p>
          <a:p>
            <a:r>
              <a:rPr lang="en-US" sz="4800" i="1" dirty="0">
                <a:solidFill>
                  <a:schemeClr val="bg1"/>
                </a:solidFill>
                <a:latin typeface="Myriad Pro" panose="020B0503030403020204" pitchFamily="34" charset="0"/>
              </a:rPr>
              <a:t/>
            </a:r>
            <a:br>
              <a:rPr lang="en-US" sz="4800" i="1" dirty="0">
                <a:solidFill>
                  <a:schemeClr val="bg1"/>
                </a:solidFill>
                <a:latin typeface="Myriad Pro" panose="020B0503030403020204" pitchFamily="34" charset="0"/>
              </a:rPr>
            </a:br>
            <a:r>
              <a:rPr lang="en-US" sz="4800" i="1" dirty="0">
                <a:solidFill>
                  <a:schemeClr val="bg1"/>
                </a:solidFill>
                <a:latin typeface="Myriad Pro" panose="020B0503030403020204" pitchFamily="34" charset="0"/>
              </a:rPr>
              <a:t> </a:t>
            </a:r>
            <a:endParaRPr lang="en-US" sz="4800" b="1" i="1" dirty="0">
              <a:solidFill>
                <a:schemeClr val="bg2">
                  <a:lumMod val="25000"/>
                </a:schemeClr>
              </a:solidFill>
              <a:latin typeface="Myriad Pro" panose="020B0503030403020204" pitchFamily="34" charset="0"/>
            </a:endParaRPr>
          </a:p>
        </p:txBody>
      </p:sp>
      <p:sp>
        <p:nvSpPr>
          <p:cNvPr id="4" name="TextBox 3"/>
          <p:cNvSpPr txBox="1"/>
          <p:nvPr/>
        </p:nvSpPr>
        <p:spPr>
          <a:xfrm>
            <a:off x="8276749" y="5390169"/>
            <a:ext cx="2825668" cy="400110"/>
          </a:xfrm>
          <a:prstGeom prst="rect">
            <a:avLst/>
          </a:prstGeom>
          <a:noFill/>
        </p:spPr>
        <p:txBody>
          <a:bodyPr wrap="square" rtlCol="0">
            <a:spAutoFit/>
          </a:bodyPr>
          <a:lstStyle/>
          <a:p>
            <a:r>
              <a:rPr lang="en-US" sz="2000" b="1" dirty="0" smtClean="0">
                <a:solidFill>
                  <a:srgbClr val="052D4C"/>
                </a:solidFill>
                <a:latin typeface="Arial Narrow" panose="020B0606020202030204" pitchFamily="34" charset="0"/>
              </a:rPr>
              <a:t>November 2, 2017</a:t>
            </a:r>
            <a:endParaRPr lang="en-US" sz="2000" b="1" dirty="0">
              <a:solidFill>
                <a:srgbClr val="052D4C"/>
              </a:solidFill>
              <a:latin typeface="Arial Narrow" panose="020B0606020202030204" pitchFamily="34" charset="0"/>
            </a:endParaRPr>
          </a:p>
        </p:txBody>
      </p:sp>
    </p:spTree>
    <p:extLst>
      <p:ext uri="{BB962C8B-B14F-4D97-AF65-F5344CB8AC3E}">
        <p14:creationId xmlns:p14="http://schemas.microsoft.com/office/powerpoint/2010/main" val="145775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9036B9F-161B-4D40-B317-F3A062345CC2}" type="slidenum">
              <a:rPr lang="en-US" smtClean="0"/>
              <a:t>10</a:t>
            </a:fld>
            <a:endParaRPr lang="en-US"/>
          </a:p>
        </p:txBody>
      </p:sp>
      <p:sp>
        <p:nvSpPr>
          <p:cNvPr id="4" name="Title 4"/>
          <p:cNvSpPr txBox="1">
            <a:spLocks/>
          </p:cNvSpPr>
          <p:nvPr/>
        </p:nvSpPr>
        <p:spPr>
          <a:xfrm>
            <a:off x="457200" y="0"/>
            <a:ext cx="9612351" cy="14273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i="1" dirty="0">
                <a:solidFill>
                  <a:schemeClr val="bg1"/>
                </a:solidFill>
                <a:latin typeface="Myriad Pro" panose="020B0503030403020204" pitchFamily="34" charset="0"/>
              </a:rPr>
              <a:t/>
            </a:r>
            <a:br>
              <a:rPr lang="en-US" sz="4800" i="1" dirty="0">
                <a:solidFill>
                  <a:schemeClr val="bg1"/>
                </a:solidFill>
                <a:latin typeface="Myriad Pro" panose="020B0503030403020204" pitchFamily="34" charset="0"/>
              </a:rPr>
            </a:br>
            <a:r>
              <a:rPr lang="en-US" sz="4800" i="1" dirty="0">
                <a:solidFill>
                  <a:schemeClr val="bg1"/>
                </a:solidFill>
                <a:latin typeface="Myriad Pro" panose="020B0503030403020204" pitchFamily="34" charset="0"/>
              </a:rPr>
              <a:t> </a:t>
            </a:r>
            <a:endParaRPr lang="en-US" sz="4800" b="1" i="1" dirty="0">
              <a:solidFill>
                <a:schemeClr val="bg2">
                  <a:lumMod val="25000"/>
                </a:schemeClr>
              </a:solidFill>
              <a:latin typeface="Myriad Pro" panose="020B0503030403020204" pitchFamily="34" charset="0"/>
            </a:endParaRPr>
          </a:p>
        </p:txBody>
      </p:sp>
      <p:grpSp>
        <p:nvGrpSpPr>
          <p:cNvPr id="9" name="Group 8"/>
          <p:cNvGrpSpPr/>
          <p:nvPr/>
        </p:nvGrpSpPr>
        <p:grpSpPr>
          <a:xfrm>
            <a:off x="-109182" y="1218150"/>
            <a:ext cx="12507370" cy="5536662"/>
            <a:chOff x="-27296" y="1035588"/>
            <a:chExt cx="12301182" cy="5536662"/>
          </a:xfrm>
        </p:grpSpPr>
        <p:sp>
          <p:nvSpPr>
            <p:cNvPr id="11" name="Rectangle 6"/>
            <p:cNvSpPr/>
            <p:nvPr userDrawn="1"/>
          </p:nvSpPr>
          <p:spPr>
            <a:xfrm flipH="1" flipV="1">
              <a:off x="-27296" y="1035588"/>
              <a:ext cx="12301182" cy="2658434"/>
            </a:xfrm>
            <a:custGeom>
              <a:avLst/>
              <a:gdLst>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1105469 h 1105469"/>
                <a:gd name="connsiteX4" fmla="*/ 0 w 12192272"/>
                <a:gd name="connsiteY4" fmla="*/ 0 h 1105469"/>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859809 h 1105469"/>
                <a:gd name="connsiteX4" fmla="*/ 0 w 12192272"/>
                <a:gd name="connsiteY4" fmla="*/ 0 h 1105469"/>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272" h="1171604">
                  <a:moveTo>
                    <a:pt x="0" y="0"/>
                  </a:moveTo>
                  <a:lnTo>
                    <a:pt x="12192272" y="0"/>
                  </a:lnTo>
                  <a:lnTo>
                    <a:pt x="12165218" y="1171604"/>
                  </a:lnTo>
                  <a:cubicBezTo>
                    <a:pt x="6992403" y="767233"/>
                    <a:pt x="4037036" y="1469409"/>
                    <a:pt x="0" y="777923"/>
                  </a:cubicBezTo>
                  <a:lnTo>
                    <a:pt x="0"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7296" y="3694022"/>
              <a:ext cx="12219296" cy="287822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809897" y="1788326"/>
            <a:ext cx="9871958" cy="3785652"/>
          </a:xfrm>
          <a:prstGeom prst="rect">
            <a:avLst/>
          </a:prstGeom>
        </p:spPr>
        <p:txBody>
          <a:bodyPr wrap="square">
            <a:spAutoFit/>
          </a:bodyPr>
          <a:lstStyle/>
          <a:p>
            <a:pPr marL="342900" lvl="0" indent="-342900">
              <a:buFont typeface="+mj-lt"/>
              <a:buAutoNum type="arabicPeriod"/>
            </a:pPr>
            <a:r>
              <a:rPr lang="en-US" sz="2000" dirty="0"/>
              <a:t>Encourage the Florida </a:t>
            </a:r>
            <a:r>
              <a:rPr lang="en-US" sz="2000" dirty="0" smtClean="0"/>
              <a:t>DOE and </a:t>
            </a:r>
            <a:r>
              <a:rPr lang="en-US" sz="2000" dirty="0"/>
              <a:t>the Florida Board of Governors to work collaboratively to reduce the number of common prerequisite courses to enable students to take advantage of the 2+2 as it was intended and guaranteed by statute.</a:t>
            </a:r>
          </a:p>
          <a:p>
            <a:pPr marL="342900" lvl="0" indent="-342900">
              <a:buFont typeface="+mj-lt"/>
              <a:buAutoNum type="arabicPeriod"/>
            </a:pPr>
            <a:r>
              <a:rPr lang="en-US" sz="2000" dirty="0"/>
              <a:t>Lobby Federal Financial Aid policymakers to award up to one additional year of Pell for remaining state mandated common prerequisites. We think this is the most viable solution and efforts have begun to this effect.</a:t>
            </a:r>
          </a:p>
          <a:p>
            <a:pPr marL="342900" lvl="0" indent="-342900">
              <a:buFont typeface="+mj-lt"/>
              <a:buAutoNum type="arabicPeriod"/>
            </a:pPr>
            <a:r>
              <a:rPr lang="en-US" sz="2000" dirty="0" smtClean="0"/>
              <a:t>Determine the system-wide impact of numbers of students </a:t>
            </a:r>
            <a:r>
              <a:rPr lang="en-US" sz="2000" dirty="0"/>
              <a:t>negatively affected each year. </a:t>
            </a:r>
          </a:p>
          <a:p>
            <a:pPr marL="342900" lvl="0" indent="-342900">
              <a:buFont typeface="+mj-lt"/>
              <a:buAutoNum type="arabicPeriod"/>
            </a:pPr>
            <a:r>
              <a:rPr lang="en-US" sz="2000" dirty="0" smtClean="0"/>
              <a:t> Coordinate </a:t>
            </a:r>
            <a:r>
              <a:rPr lang="en-US" sz="2000" dirty="0"/>
              <a:t>a statewide response </a:t>
            </a:r>
            <a:r>
              <a:rPr lang="en-US" sz="2000" dirty="0" smtClean="0"/>
              <a:t>from </a:t>
            </a:r>
            <a:r>
              <a:rPr lang="en-US" sz="2000" dirty="0"/>
              <a:t>Financial Aid Directors </a:t>
            </a:r>
            <a:r>
              <a:rPr lang="en-US" sz="2000" dirty="0" smtClean="0"/>
              <a:t>to </a:t>
            </a:r>
            <a:r>
              <a:rPr lang="en-US" sz="2000" dirty="0"/>
              <a:t>share at the national level to help influence federal reauthorization to include remaining SMCP coursework as legitimate prerequisite coursework. </a:t>
            </a:r>
          </a:p>
          <a:p>
            <a:pPr marL="342900" lvl="0" indent="-342900">
              <a:buFont typeface="+mj-lt"/>
              <a:buAutoNum type="arabicPeriod"/>
            </a:pPr>
            <a:r>
              <a:rPr lang="en-US" sz="2000" dirty="0" smtClean="0"/>
              <a:t>Use Institutional dollars to help students finish until a permanent solution is in place.</a:t>
            </a:r>
            <a:endParaRPr lang="en-US" sz="2000" dirty="0"/>
          </a:p>
          <a:p>
            <a:pPr marL="457200" lvl="0" indent="-457200">
              <a:buFont typeface="+mj-lt"/>
              <a:buAutoNum type="arabicPeriod"/>
            </a:pPr>
            <a:endParaRPr lang="en-US" sz="2000" i="1" dirty="0" smtClean="0">
              <a:solidFill>
                <a:srgbClr val="194968"/>
              </a:solidFill>
            </a:endParaRPr>
          </a:p>
        </p:txBody>
      </p:sp>
      <p:sp>
        <p:nvSpPr>
          <p:cNvPr id="8" name="Title 4"/>
          <p:cNvSpPr txBox="1">
            <a:spLocks/>
          </p:cNvSpPr>
          <p:nvPr/>
        </p:nvSpPr>
        <p:spPr>
          <a:xfrm>
            <a:off x="1409762" y="263628"/>
            <a:ext cx="8469400" cy="11145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rgbClr val="052D4C"/>
                </a:solidFill>
                <a:latin typeface="Myriad Pro" panose="020B0503030403020204" pitchFamily="34" charset="0"/>
              </a:rPr>
              <a:t>Recommendations</a:t>
            </a:r>
            <a:r>
              <a:rPr lang="en-US" sz="4800" i="1" dirty="0">
                <a:solidFill>
                  <a:schemeClr val="bg1"/>
                </a:solidFill>
                <a:latin typeface="Myriad Pro" panose="020B0503030403020204" pitchFamily="34" charset="0"/>
              </a:rPr>
              <a:t/>
            </a:r>
            <a:br>
              <a:rPr lang="en-US" sz="4800" i="1" dirty="0">
                <a:solidFill>
                  <a:schemeClr val="bg1"/>
                </a:solidFill>
                <a:latin typeface="Myriad Pro" panose="020B0503030403020204" pitchFamily="34" charset="0"/>
              </a:rPr>
            </a:br>
            <a:r>
              <a:rPr lang="en-US" sz="4800" i="1" dirty="0">
                <a:solidFill>
                  <a:schemeClr val="bg1"/>
                </a:solidFill>
                <a:latin typeface="Myriad Pro" panose="020B0503030403020204" pitchFamily="34" charset="0"/>
              </a:rPr>
              <a:t> </a:t>
            </a:r>
            <a:endParaRPr lang="en-US" sz="4800" b="1" i="1" dirty="0">
              <a:solidFill>
                <a:schemeClr val="bg2">
                  <a:lumMod val="25000"/>
                </a:schemeClr>
              </a:solidFill>
              <a:latin typeface="Myriad Pro" panose="020B0503030403020204" pitchFamily="34" charset="0"/>
            </a:endParaRPr>
          </a:p>
        </p:txBody>
      </p:sp>
    </p:spTree>
    <p:extLst>
      <p:ext uri="{BB962C8B-B14F-4D97-AF65-F5344CB8AC3E}">
        <p14:creationId xmlns:p14="http://schemas.microsoft.com/office/powerpoint/2010/main" val="69300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9036B9F-161B-4D40-B317-F3A062345CC2}" type="slidenum">
              <a:rPr lang="en-US" smtClean="0"/>
              <a:t>11</a:t>
            </a:fld>
            <a:endParaRPr lang="en-US"/>
          </a:p>
        </p:txBody>
      </p:sp>
      <p:grpSp>
        <p:nvGrpSpPr>
          <p:cNvPr id="7" name="Group 6"/>
          <p:cNvGrpSpPr/>
          <p:nvPr/>
        </p:nvGrpSpPr>
        <p:grpSpPr>
          <a:xfrm>
            <a:off x="-109182" y="2587590"/>
            <a:ext cx="12355773" cy="4078015"/>
            <a:chOff x="-109182" y="2587590"/>
            <a:chExt cx="12355773" cy="4078015"/>
          </a:xfrm>
        </p:grpSpPr>
        <p:sp>
          <p:nvSpPr>
            <p:cNvPr id="8" name="Rectangle 6"/>
            <p:cNvSpPr/>
            <p:nvPr userDrawn="1"/>
          </p:nvSpPr>
          <p:spPr>
            <a:xfrm>
              <a:off x="-109182" y="4626598"/>
              <a:ext cx="12301182" cy="2039007"/>
            </a:xfrm>
            <a:custGeom>
              <a:avLst/>
              <a:gdLst>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1105469 h 1105469"/>
                <a:gd name="connsiteX4" fmla="*/ 0 w 12192272"/>
                <a:gd name="connsiteY4" fmla="*/ 0 h 1105469"/>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859809 h 1105469"/>
                <a:gd name="connsiteX4" fmla="*/ 0 w 12192272"/>
                <a:gd name="connsiteY4" fmla="*/ 0 h 1105469"/>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272" h="1460311">
                  <a:moveTo>
                    <a:pt x="0" y="0"/>
                  </a:moveTo>
                  <a:lnTo>
                    <a:pt x="12192272" y="0"/>
                  </a:lnTo>
                  <a:lnTo>
                    <a:pt x="12192272" y="1460311"/>
                  </a:lnTo>
                  <a:cubicBezTo>
                    <a:pt x="8372150" y="400335"/>
                    <a:pt x="4037036" y="1469409"/>
                    <a:pt x="0" y="777923"/>
                  </a:cubicBezTo>
                  <a:lnTo>
                    <a:pt x="0" y="0"/>
                  </a:lnTo>
                  <a:close/>
                </a:path>
              </a:pathLst>
            </a:cu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
            <p:cNvSpPr/>
            <p:nvPr userDrawn="1"/>
          </p:nvSpPr>
          <p:spPr>
            <a:xfrm flipH="1" flipV="1">
              <a:off x="-54591" y="2587590"/>
              <a:ext cx="12301182" cy="2039007"/>
            </a:xfrm>
            <a:custGeom>
              <a:avLst/>
              <a:gdLst>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1105469 h 1105469"/>
                <a:gd name="connsiteX4" fmla="*/ 0 w 12192272"/>
                <a:gd name="connsiteY4" fmla="*/ 0 h 1105469"/>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859809 h 1105469"/>
                <a:gd name="connsiteX4" fmla="*/ 0 w 12192272"/>
                <a:gd name="connsiteY4" fmla="*/ 0 h 1105469"/>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272" h="1460311">
                  <a:moveTo>
                    <a:pt x="0" y="0"/>
                  </a:moveTo>
                  <a:lnTo>
                    <a:pt x="12192272" y="0"/>
                  </a:lnTo>
                  <a:lnTo>
                    <a:pt x="12192272" y="1460311"/>
                  </a:lnTo>
                  <a:cubicBezTo>
                    <a:pt x="8372150" y="400335"/>
                    <a:pt x="4037036" y="1469409"/>
                    <a:pt x="0" y="777923"/>
                  </a:cubicBezTo>
                  <a:lnTo>
                    <a:pt x="0" y="0"/>
                  </a:lnTo>
                  <a:close/>
                </a:path>
              </a:pathLst>
            </a:cu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itle 4"/>
          <p:cNvSpPr txBox="1">
            <a:spLocks/>
          </p:cNvSpPr>
          <p:nvPr/>
        </p:nvSpPr>
        <p:spPr>
          <a:xfrm>
            <a:off x="1353299" y="4341836"/>
            <a:ext cx="9831771" cy="11145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dirty="0">
                <a:solidFill>
                  <a:srgbClr val="052D4C"/>
                </a:solidFill>
                <a:latin typeface="Myriad Pro" panose="020B0503030403020204" pitchFamily="34" charset="0"/>
              </a:rPr>
              <a:t>Questions?</a:t>
            </a:r>
            <a:r>
              <a:rPr lang="en-US" sz="4800" i="1" dirty="0">
                <a:solidFill>
                  <a:schemeClr val="bg1"/>
                </a:solidFill>
                <a:latin typeface="Myriad Pro" panose="020B0503030403020204" pitchFamily="34" charset="0"/>
              </a:rPr>
              <a:t/>
            </a:r>
            <a:br>
              <a:rPr lang="en-US" sz="4800" i="1" dirty="0">
                <a:solidFill>
                  <a:schemeClr val="bg1"/>
                </a:solidFill>
                <a:latin typeface="Myriad Pro" panose="020B0503030403020204" pitchFamily="34" charset="0"/>
              </a:rPr>
            </a:br>
            <a:r>
              <a:rPr lang="en-US" sz="4800" i="1" dirty="0">
                <a:solidFill>
                  <a:schemeClr val="bg1"/>
                </a:solidFill>
                <a:latin typeface="Myriad Pro" panose="020B0503030403020204" pitchFamily="34" charset="0"/>
              </a:rPr>
              <a:t> </a:t>
            </a:r>
            <a:endParaRPr lang="en-US" sz="4800" b="1" i="1" dirty="0">
              <a:solidFill>
                <a:schemeClr val="bg2">
                  <a:lumMod val="25000"/>
                </a:schemeClr>
              </a:solidFill>
              <a:latin typeface="Myriad Pro" panose="020B0503030403020204" pitchFamily="34" charset="0"/>
            </a:endParaRPr>
          </a:p>
        </p:txBody>
      </p:sp>
    </p:spTree>
    <p:extLst>
      <p:ext uri="{BB962C8B-B14F-4D97-AF65-F5344CB8AC3E}">
        <p14:creationId xmlns:p14="http://schemas.microsoft.com/office/powerpoint/2010/main" val="392977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9036B9F-161B-4D40-B317-F3A062345CC2}" type="slidenum">
              <a:rPr lang="en-US" smtClean="0"/>
              <a:t>2</a:t>
            </a:fld>
            <a:endParaRPr lang="en-US"/>
          </a:p>
        </p:txBody>
      </p:sp>
      <p:sp>
        <p:nvSpPr>
          <p:cNvPr id="4" name="Title 4"/>
          <p:cNvSpPr txBox="1">
            <a:spLocks/>
          </p:cNvSpPr>
          <p:nvPr/>
        </p:nvSpPr>
        <p:spPr>
          <a:xfrm>
            <a:off x="457200" y="0"/>
            <a:ext cx="9612351" cy="14273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i="1" dirty="0">
                <a:solidFill>
                  <a:schemeClr val="bg1"/>
                </a:solidFill>
                <a:latin typeface="Myriad Pro" panose="020B0503030403020204" pitchFamily="34" charset="0"/>
              </a:rPr>
              <a:t/>
            </a:r>
            <a:br>
              <a:rPr lang="en-US" sz="4800" i="1" dirty="0">
                <a:solidFill>
                  <a:schemeClr val="bg1"/>
                </a:solidFill>
                <a:latin typeface="Myriad Pro" panose="020B0503030403020204" pitchFamily="34" charset="0"/>
              </a:rPr>
            </a:br>
            <a:r>
              <a:rPr lang="en-US" sz="4800" i="1" dirty="0">
                <a:solidFill>
                  <a:schemeClr val="bg1"/>
                </a:solidFill>
                <a:latin typeface="Myriad Pro" panose="020B0503030403020204" pitchFamily="34" charset="0"/>
              </a:rPr>
              <a:t> </a:t>
            </a:r>
            <a:endParaRPr lang="en-US" sz="4800" b="1" i="1" dirty="0">
              <a:solidFill>
                <a:schemeClr val="bg2">
                  <a:lumMod val="25000"/>
                </a:schemeClr>
              </a:solidFill>
              <a:latin typeface="Myriad Pro" panose="020B0503030403020204" pitchFamily="34" charset="0"/>
            </a:endParaRPr>
          </a:p>
        </p:txBody>
      </p:sp>
      <p:grpSp>
        <p:nvGrpSpPr>
          <p:cNvPr id="9" name="Group 8"/>
          <p:cNvGrpSpPr/>
          <p:nvPr/>
        </p:nvGrpSpPr>
        <p:grpSpPr>
          <a:xfrm>
            <a:off x="-109182" y="1218150"/>
            <a:ext cx="12480476" cy="5536662"/>
            <a:chOff x="-27296" y="1035588"/>
            <a:chExt cx="12301182" cy="5536662"/>
          </a:xfrm>
        </p:grpSpPr>
        <p:sp>
          <p:nvSpPr>
            <p:cNvPr id="11" name="Rectangle 6"/>
            <p:cNvSpPr/>
            <p:nvPr userDrawn="1"/>
          </p:nvSpPr>
          <p:spPr>
            <a:xfrm flipH="1" flipV="1">
              <a:off x="-27296" y="1035588"/>
              <a:ext cx="12301182" cy="2658434"/>
            </a:xfrm>
            <a:custGeom>
              <a:avLst/>
              <a:gdLst>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1105469 h 1105469"/>
                <a:gd name="connsiteX4" fmla="*/ 0 w 12192272"/>
                <a:gd name="connsiteY4" fmla="*/ 0 h 1105469"/>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859809 h 1105469"/>
                <a:gd name="connsiteX4" fmla="*/ 0 w 12192272"/>
                <a:gd name="connsiteY4" fmla="*/ 0 h 1105469"/>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272" h="1171604">
                  <a:moveTo>
                    <a:pt x="0" y="0"/>
                  </a:moveTo>
                  <a:lnTo>
                    <a:pt x="12192272" y="0"/>
                  </a:lnTo>
                  <a:lnTo>
                    <a:pt x="12165218" y="1171604"/>
                  </a:lnTo>
                  <a:cubicBezTo>
                    <a:pt x="6992403" y="767233"/>
                    <a:pt x="4037036" y="1469409"/>
                    <a:pt x="0" y="777923"/>
                  </a:cubicBezTo>
                  <a:lnTo>
                    <a:pt x="0"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7296" y="3694022"/>
              <a:ext cx="12219296" cy="287822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090603" y="1788326"/>
            <a:ext cx="9591252" cy="3539430"/>
          </a:xfrm>
          <a:prstGeom prst="rect">
            <a:avLst/>
          </a:prstGeom>
        </p:spPr>
        <p:txBody>
          <a:bodyPr wrap="square">
            <a:spAutoFit/>
          </a:bodyPr>
          <a:lstStyle/>
          <a:p>
            <a:pPr lvl="0"/>
            <a:r>
              <a:rPr lang="en-US" sz="2800" dirty="0" smtClean="0">
                <a:solidFill>
                  <a:srgbClr val="194968"/>
                </a:solidFill>
              </a:rPr>
              <a:t>The Florida College System institutions only confer a General AA degree consisting of 36 credits of general education and 24 credits of electives. Several SUS programs have common pre-requisites that when combined with the requirements of the General AA exceed 60 credit hours.</a:t>
            </a:r>
          </a:p>
          <a:p>
            <a:pPr lvl="0"/>
            <a:r>
              <a:rPr lang="en-US" sz="2800" dirty="0" smtClean="0">
                <a:solidFill>
                  <a:srgbClr val="194968"/>
                </a:solidFill>
              </a:rPr>
              <a:t>In many cases financial aid cannot pay for the pre-requisite coursework because there are </a:t>
            </a:r>
            <a:r>
              <a:rPr lang="en-US" sz="2800" u="sng" dirty="0" smtClean="0">
                <a:solidFill>
                  <a:srgbClr val="194968"/>
                </a:solidFill>
              </a:rPr>
              <a:t>not enough elective credits in their program to accommodate prerequisites</a:t>
            </a:r>
            <a:r>
              <a:rPr lang="en-US" sz="2800" dirty="0" smtClean="0">
                <a:solidFill>
                  <a:srgbClr val="194968"/>
                </a:solidFill>
              </a:rPr>
              <a:t>.</a:t>
            </a:r>
            <a:endParaRPr lang="en-US" sz="2800" dirty="0">
              <a:solidFill>
                <a:srgbClr val="194968"/>
              </a:solidFill>
            </a:endParaRPr>
          </a:p>
        </p:txBody>
      </p:sp>
      <p:sp>
        <p:nvSpPr>
          <p:cNvPr id="8" name="Title 4"/>
          <p:cNvSpPr txBox="1">
            <a:spLocks/>
          </p:cNvSpPr>
          <p:nvPr/>
        </p:nvSpPr>
        <p:spPr>
          <a:xfrm>
            <a:off x="1409762" y="263628"/>
            <a:ext cx="8469400" cy="11145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rgbClr val="052D4C"/>
                </a:solidFill>
                <a:latin typeface="Myriad Pro" panose="020B0503030403020204" pitchFamily="34" charset="0"/>
              </a:rPr>
              <a:t>Problem Statement</a:t>
            </a:r>
            <a:r>
              <a:rPr lang="en-US" sz="4800" i="1" dirty="0">
                <a:solidFill>
                  <a:schemeClr val="bg1"/>
                </a:solidFill>
                <a:latin typeface="Myriad Pro" panose="020B0503030403020204" pitchFamily="34" charset="0"/>
              </a:rPr>
              <a:t/>
            </a:r>
            <a:br>
              <a:rPr lang="en-US" sz="4800" i="1" dirty="0">
                <a:solidFill>
                  <a:schemeClr val="bg1"/>
                </a:solidFill>
                <a:latin typeface="Myriad Pro" panose="020B0503030403020204" pitchFamily="34" charset="0"/>
              </a:rPr>
            </a:br>
            <a:r>
              <a:rPr lang="en-US" sz="4800" i="1" dirty="0">
                <a:solidFill>
                  <a:schemeClr val="bg1"/>
                </a:solidFill>
                <a:latin typeface="Myriad Pro" panose="020B0503030403020204" pitchFamily="34" charset="0"/>
              </a:rPr>
              <a:t> </a:t>
            </a:r>
            <a:endParaRPr lang="en-US" sz="4800" b="1" i="1" dirty="0">
              <a:solidFill>
                <a:schemeClr val="bg2">
                  <a:lumMod val="25000"/>
                </a:schemeClr>
              </a:solidFill>
              <a:latin typeface="Myriad Pro" panose="020B0503030403020204" pitchFamily="34" charset="0"/>
            </a:endParaRPr>
          </a:p>
        </p:txBody>
      </p:sp>
    </p:spTree>
    <p:extLst>
      <p:ext uri="{BB962C8B-B14F-4D97-AF65-F5344CB8AC3E}">
        <p14:creationId xmlns:p14="http://schemas.microsoft.com/office/powerpoint/2010/main" val="208269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9036B9F-161B-4D40-B317-F3A062345CC2}" type="slidenum">
              <a:rPr lang="en-US" smtClean="0"/>
              <a:t>3</a:t>
            </a:fld>
            <a:endParaRPr lang="en-US"/>
          </a:p>
        </p:txBody>
      </p:sp>
      <p:sp>
        <p:nvSpPr>
          <p:cNvPr id="4" name="Title 4"/>
          <p:cNvSpPr txBox="1">
            <a:spLocks/>
          </p:cNvSpPr>
          <p:nvPr/>
        </p:nvSpPr>
        <p:spPr>
          <a:xfrm>
            <a:off x="457200" y="0"/>
            <a:ext cx="9612351" cy="14273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i="1" dirty="0">
                <a:solidFill>
                  <a:schemeClr val="bg1"/>
                </a:solidFill>
                <a:latin typeface="Myriad Pro" panose="020B0503030403020204" pitchFamily="34" charset="0"/>
              </a:rPr>
              <a:t/>
            </a:r>
            <a:br>
              <a:rPr lang="en-US" sz="4800" i="1" dirty="0">
                <a:solidFill>
                  <a:schemeClr val="bg1"/>
                </a:solidFill>
                <a:latin typeface="Myriad Pro" panose="020B0503030403020204" pitchFamily="34" charset="0"/>
              </a:rPr>
            </a:br>
            <a:r>
              <a:rPr lang="en-US" sz="4800" i="1" dirty="0">
                <a:solidFill>
                  <a:schemeClr val="bg1"/>
                </a:solidFill>
                <a:latin typeface="Myriad Pro" panose="020B0503030403020204" pitchFamily="34" charset="0"/>
              </a:rPr>
              <a:t> </a:t>
            </a:r>
            <a:endParaRPr lang="en-US" sz="4800" b="1" i="1" dirty="0">
              <a:solidFill>
                <a:schemeClr val="bg2">
                  <a:lumMod val="25000"/>
                </a:schemeClr>
              </a:solidFill>
              <a:latin typeface="Myriad Pro" panose="020B0503030403020204" pitchFamily="34" charset="0"/>
            </a:endParaRPr>
          </a:p>
        </p:txBody>
      </p:sp>
      <p:grpSp>
        <p:nvGrpSpPr>
          <p:cNvPr id="9" name="Group 8"/>
          <p:cNvGrpSpPr/>
          <p:nvPr/>
        </p:nvGrpSpPr>
        <p:grpSpPr>
          <a:xfrm>
            <a:off x="-109182" y="1218150"/>
            <a:ext cx="12453582" cy="5536662"/>
            <a:chOff x="-27296" y="1035588"/>
            <a:chExt cx="12301182" cy="5536662"/>
          </a:xfrm>
        </p:grpSpPr>
        <p:sp>
          <p:nvSpPr>
            <p:cNvPr id="11" name="Rectangle 6"/>
            <p:cNvSpPr/>
            <p:nvPr userDrawn="1"/>
          </p:nvSpPr>
          <p:spPr>
            <a:xfrm flipH="1" flipV="1">
              <a:off x="-27296" y="1035588"/>
              <a:ext cx="12301182" cy="2658434"/>
            </a:xfrm>
            <a:custGeom>
              <a:avLst/>
              <a:gdLst>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1105469 h 1105469"/>
                <a:gd name="connsiteX4" fmla="*/ 0 w 12192272"/>
                <a:gd name="connsiteY4" fmla="*/ 0 h 1105469"/>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859809 h 1105469"/>
                <a:gd name="connsiteX4" fmla="*/ 0 w 12192272"/>
                <a:gd name="connsiteY4" fmla="*/ 0 h 1105469"/>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272" h="1171604">
                  <a:moveTo>
                    <a:pt x="0" y="0"/>
                  </a:moveTo>
                  <a:lnTo>
                    <a:pt x="12192272" y="0"/>
                  </a:lnTo>
                  <a:lnTo>
                    <a:pt x="12165218" y="1171604"/>
                  </a:lnTo>
                  <a:cubicBezTo>
                    <a:pt x="6992403" y="767233"/>
                    <a:pt x="4037036" y="1469409"/>
                    <a:pt x="0" y="777923"/>
                  </a:cubicBezTo>
                  <a:lnTo>
                    <a:pt x="0"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7296" y="3694022"/>
              <a:ext cx="12219296" cy="287822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204840" y="2153450"/>
            <a:ext cx="9591252" cy="2677656"/>
          </a:xfrm>
          <a:prstGeom prst="rect">
            <a:avLst/>
          </a:prstGeom>
        </p:spPr>
        <p:txBody>
          <a:bodyPr wrap="square">
            <a:spAutoFit/>
          </a:bodyPr>
          <a:lstStyle/>
          <a:p>
            <a:pPr lvl="0"/>
            <a:r>
              <a:rPr lang="en-US" sz="2800" dirty="0" smtClean="0">
                <a:solidFill>
                  <a:srgbClr val="194968"/>
                </a:solidFill>
              </a:rPr>
              <a:t>If a student is enrolled in courses that do not count toward his degree, certificate, or other recognized credential, they cannot be used to determine enrollment status unless they are eligible remedial courses. This means you cannot award the student aid for classes that do not count toward his degree.</a:t>
            </a:r>
          </a:p>
          <a:p>
            <a:pPr lvl="2"/>
            <a:r>
              <a:rPr lang="en-US" sz="2800" i="1" dirty="0" smtClean="0">
                <a:solidFill>
                  <a:srgbClr val="194968"/>
                </a:solidFill>
              </a:rPr>
              <a:t>The Federal Student Aid Handbook, Volume 1, Chapter 1</a:t>
            </a:r>
            <a:endParaRPr lang="en-US" sz="2800" i="1" dirty="0">
              <a:solidFill>
                <a:srgbClr val="194968"/>
              </a:solidFill>
            </a:endParaRPr>
          </a:p>
        </p:txBody>
      </p:sp>
      <p:sp>
        <p:nvSpPr>
          <p:cNvPr id="8" name="Title 4"/>
          <p:cNvSpPr txBox="1">
            <a:spLocks/>
          </p:cNvSpPr>
          <p:nvPr/>
        </p:nvSpPr>
        <p:spPr>
          <a:xfrm>
            <a:off x="1409762" y="263628"/>
            <a:ext cx="8469400" cy="11145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rgbClr val="052D4C"/>
                </a:solidFill>
                <a:latin typeface="Myriad Pro" panose="020B0503030403020204" pitchFamily="34" charset="0"/>
              </a:rPr>
              <a:t>Financial Aid Regulation</a:t>
            </a:r>
            <a:r>
              <a:rPr lang="en-US" sz="4800" i="1" dirty="0">
                <a:solidFill>
                  <a:schemeClr val="bg1"/>
                </a:solidFill>
                <a:latin typeface="Myriad Pro" panose="020B0503030403020204" pitchFamily="34" charset="0"/>
              </a:rPr>
              <a:t/>
            </a:r>
            <a:br>
              <a:rPr lang="en-US" sz="4800" i="1" dirty="0">
                <a:solidFill>
                  <a:schemeClr val="bg1"/>
                </a:solidFill>
                <a:latin typeface="Myriad Pro" panose="020B0503030403020204" pitchFamily="34" charset="0"/>
              </a:rPr>
            </a:br>
            <a:r>
              <a:rPr lang="en-US" sz="4800" i="1" dirty="0">
                <a:solidFill>
                  <a:schemeClr val="bg1"/>
                </a:solidFill>
                <a:latin typeface="Myriad Pro" panose="020B0503030403020204" pitchFamily="34" charset="0"/>
              </a:rPr>
              <a:t> </a:t>
            </a:r>
            <a:endParaRPr lang="en-US" sz="4800" b="1" i="1" dirty="0">
              <a:solidFill>
                <a:schemeClr val="bg2">
                  <a:lumMod val="25000"/>
                </a:schemeClr>
              </a:solidFill>
              <a:latin typeface="Myriad Pro" panose="020B0503030403020204" pitchFamily="34" charset="0"/>
            </a:endParaRPr>
          </a:p>
        </p:txBody>
      </p:sp>
    </p:spTree>
    <p:extLst>
      <p:ext uri="{BB962C8B-B14F-4D97-AF65-F5344CB8AC3E}">
        <p14:creationId xmlns:p14="http://schemas.microsoft.com/office/powerpoint/2010/main" val="77322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9036B9F-161B-4D40-B317-F3A062345CC2}" type="slidenum">
              <a:rPr lang="en-US" smtClean="0"/>
              <a:t>4</a:t>
            </a:fld>
            <a:endParaRPr lang="en-US"/>
          </a:p>
        </p:txBody>
      </p:sp>
      <p:sp>
        <p:nvSpPr>
          <p:cNvPr id="4" name="Title 4"/>
          <p:cNvSpPr txBox="1">
            <a:spLocks/>
          </p:cNvSpPr>
          <p:nvPr/>
        </p:nvSpPr>
        <p:spPr>
          <a:xfrm>
            <a:off x="457200" y="0"/>
            <a:ext cx="9612351" cy="14273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i="1" dirty="0">
                <a:solidFill>
                  <a:schemeClr val="bg1"/>
                </a:solidFill>
                <a:latin typeface="Myriad Pro" panose="020B0503030403020204" pitchFamily="34" charset="0"/>
              </a:rPr>
              <a:t/>
            </a:r>
            <a:br>
              <a:rPr lang="en-US" sz="4800" i="1" dirty="0">
                <a:solidFill>
                  <a:schemeClr val="bg1"/>
                </a:solidFill>
                <a:latin typeface="Myriad Pro" panose="020B0503030403020204" pitchFamily="34" charset="0"/>
              </a:rPr>
            </a:br>
            <a:r>
              <a:rPr lang="en-US" sz="4800" i="1" dirty="0">
                <a:solidFill>
                  <a:schemeClr val="bg1"/>
                </a:solidFill>
                <a:latin typeface="Myriad Pro" panose="020B0503030403020204" pitchFamily="34" charset="0"/>
              </a:rPr>
              <a:t> </a:t>
            </a:r>
            <a:endParaRPr lang="en-US" sz="4800" b="1" i="1" dirty="0">
              <a:solidFill>
                <a:schemeClr val="bg2">
                  <a:lumMod val="25000"/>
                </a:schemeClr>
              </a:solidFill>
              <a:latin typeface="Myriad Pro" panose="020B0503030403020204" pitchFamily="34" charset="0"/>
            </a:endParaRPr>
          </a:p>
        </p:txBody>
      </p:sp>
      <p:grpSp>
        <p:nvGrpSpPr>
          <p:cNvPr id="9" name="Group 8"/>
          <p:cNvGrpSpPr/>
          <p:nvPr/>
        </p:nvGrpSpPr>
        <p:grpSpPr>
          <a:xfrm>
            <a:off x="0" y="1087012"/>
            <a:ext cx="12301182" cy="5536662"/>
            <a:chOff x="-27296" y="1035588"/>
            <a:chExt cx="12301182" cy="5536662"/>
          </a:xfrm>
        </p:grpSpPr>
        <p:sp>
          <p:nvSpPr>
            <p:cNvPr id="11" name="Rectangle 6"/>
            <p:cNvSpPr/>
            <p:nvPr userDrawn="1"/>
          </p:nvSpPr>
          <p:spPr>
            <a:xfrm flipH="1" flipV="1">
              <a:off x="-27296" y="1035588"/>
              <a:ext cx="12301182" cy="2658434"/>
            </a:xfrm>
            <a:custGeom>
              <a:avLst/>
              <a:gdLst>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1105469 h 1105469"/>
                <a:gd name="connsiteX4" fmla="*/ 0 w 12192272"/>
                <a:gd name="connsiteY4" fmla="*/ 0 h 1105469"/>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859809 h 1105469"/>
                <a:gd name="connsiteX4" fmla="*/ 0 w 12192272"/>
                <a:gd name="connsiteY4" fmla="*/ 0 h 1105469"/>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272" h="1171604">
                  <a:moveTo>
                    <a:pt x="0" y="0"/>
                  </a:moveTo>
                  <a:lnTo>
                    <a:pt x="12192272" y="0"/>
                  </a:lnTo>
                  <a:lnTo>
                    <a:pt x="12165218" y="1171604"/>
                  </a:lnTo>
                  <a:cubicBezTo>
                    <a:pt x="6992403" y="767233"/>
                    <a:pt x="4037036" y="1469409"/>
                    <a:pt x="0" y="777923"/>
                  </a:cubicBezTo>
                  <a:lnTo>
                    <a:pt x="0"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7296" y="3694022"/>
              <a:ext cx="12219296" cy="287822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 name="Title 4"/>
          <p:cNvSpPr txBox="1">
            <a:spLocks/>
          </p:cNvSpPr>
          <p:nvPr/>
        </p:nvSpPr>
        <p:spPr>
          <a:xfrm>
            <a:off x="799989" y="263628"/>
            <a:ext cx="9269562" cy="11985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rgbClr val="052D4C"/>
                </a:solidFill>
                <a:latin typeface="Myriad Pro" panose="020B0503030403020204" pitchFamily="34" charset="0"/>
              </a:rPr>
              <a:t>SUS Programs with General Education and Common Prerequisites in Excess of 60 hours</a:t>
            </a:r>
            <a:r>
              <a:rPr lang="en-US" sz="4800" i="1" dirty="0">
                <a:solidFill>
                  <a:schemeClr val="bg1"/>
                </a:solidFill>
                <a:latin typeface="Myriad Pro" panose="020B0503030403020204" pitchFamily="34" charset="0"/>
              </a:rPr>
              <a:t/>
            </a:r>
            <a:br>
              <a:rPr lang="en-US" sz="4800" i="1" dirty="0">
                <a:solidFill>
                  <a:schemeClr val="bg1"/>
                </a:solidFill>
                <a:latin typeface="Myriad Pro" panose="020B0503030403020204" pitchFamily="34" charset="0"/>
              </a:rPr>
            </a:br>
            <a:r>
              <a:rPr lang="en-US" sz="4800" i="1" dirty="0">
                <a:solidFill>
                  <a:schemeClr val="bg1"/>
                </a:solidFill>
                <a:latin typeface="Myriad Pro" panose="020B0503030403020204" pitchFamily="34" charset="0"/>
              </a:rPr>
              <a:t> </a:t>
            </a:r>
            <a:endParaRPr lang="en-US" sz="4800" b="1" i="1" dirty="0">
              <a:solidFill>
                <a:schemeClr val="bg2">
                  <a:lumMod val="25000"/>
                </a:schemeClr>
              </a:solidFill>
              <a:latin typeface="Myriad Pro" panose="020B0503030403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42716155"/>
              </p:ext>
            </p:extLst>
          </p:nvPr>
        </p:nvGraphicFramePr>
        <p:xfrm>
          <a:off x="457200" y="1609478"/>
          <a:ext cx="10640288" cy="4032875"/>
        </p:xfrm>
        <a:graphic>
          <a:graphicData uri="http://schemas.openxmlformats.org/drawingml/2006/table">
            <a:tbl>
              <a:tblPr firstRow="1" bandRow="1">
                <a:tableStyleId>{5C22544A-7EE6-4342-B048-85BDC9FD1C3A}</a:tableStyleId>
              </a:tblPr>
              <a:tblGrid>
                <a:gridCol w="2018145">
                  <a:extLst>
                    <a:ext uri="{9D8B030D-6E8A-4147-A177-3AD203B41FA5}">
                      <a16:colId xmlns="" xmlns:a16="http://schemas.microsoft.com/office/drawing/2014/main" val="1251874585"/>
                    </a:ext>
                  </a:extLst>
                </a:gridCol>
                <a:gridCol w="1338117">
                  <a:extLst>
                    <a:ext uri="{9D8B030D-6E8A-4147-A177-3AD203B41FA5}">
                      <a16:colId xmlns="" xmlns:a16="http://schemas.microsoft.com/office/drawing/2014/main" val="3622940689"/>
                    </a:ext>
                  </a:extLst>
                </a:gridCol>
                <a:gridCol w="1215736">
                  <a:extLst>
                    <a:ext uri="{9D8B030D-6E8A-4147-A177-3AD203B41FA5}">
                      <a16:colId xmlns="" xmlns:a16="http://schemas.microsoft.com/office/drawing/2014/main" val="280080033"/>
                    </a:ext>
                  </a:extLst>
                </a:gridCol>
                <a:gridCol w="1267691">
                  <a:extLst>
                    <a:ext uri="{9D8B030D-6E8A-4147-A177-3AD203B41FA5}">
                      <a16:colId xmlns="" xmlns:a16="http://schemas.microsoft.com/office/drawing/2014/main" val="429252781"/>
                    </a:ext>
                  </a:extLst>
                </a:gridCol>
                <a:gridCol w="1413164">
                  <a:extLst>
                    <a:ext uri="{9D8B030D-6E8A-4147-A177-3AD203B41FA5}">
                      <a16:colId xmlns="" xmlns:a16="http://schemas.microsoft.com/office/drawing/2014/main" val="4193985454"/>
                    </a:ext>
                  </a:extLst>
                </a:gridCol>
                <a:gridCol w="1018309">
                  <a:extLst>
                    <a:ext uri="{9D8B030D-6E8A-4147-A177-3AD203B41FA5}">
                      <a16:colId xmlns="" xmlns:a16="http://schemas.microsoft.com/office/drawing/2014/main" val="2438796564"/>
                    </a:ext>
                  </a:extLst>
                </a:gridCol>
                <a:gridCol w="1039090">
                  <a:extLst>
                    <a:ext uri="{9D8B030D-6E8A-4147-A177-3AD203B41FA5}">
                      <a16:colId xmlns="" xmlns:a16="http://schemas.microsoft.com/office/drawing/2014/main" val="1383056654"/>
                    </a:ext>
                  </a:extLst>
                </a:gridCol>
                <a:gridCol w="1330036">
                  <a:extLst>
                    <a:ext uri="{9D8B030D-6E8A-4147-A177-3AD203B41FA5}">
                      <a16:colId xmlns="" xmlns:a16="http://schemas.microsoft.com/office/drawing/2014/main" val="1600498176"/>
                    </a:ext>
                  </a:extLst>
                </a:gridCol>
              </a:tblGrid>
              <a:tr h="326989">
                <a:tc>
                  <a:txBody>
                    <a:bodyPr/>
                    <a:lstStyle/>
                    <a:p>
                      <a:r>
                        <a:rPr lang="en-US" sz="1400" dirty="0" smtClean="0"/>
                        <a:t>Discipline</a:t>
                      </a:r>
                      <a:endParaRPr lang="en-US" sz="1400" dirty="0"/>
                    </a:p>
                  </a:txBody>
                  <a:tcPr/>
                </a:tc>
                <a:tc>
                  <a:txBody>
                    <a:bodyPr/>
                    <a:lstStyle/>
                    <a:p>
                      <a:r>
                        <a:rPr lang="en-US" sz="1400" dirty="0" smtClean="0"/>
                        <a:t>Architecture</a:t>
                      </a:r>
                      <a:endParaRPr lang="en-US" sz="1400" dirty="0"/>
                    </a:p>
                  </a:txBody>
                  <a:tcPr/>
                </a:tc>
                <a:tc>
                  <a:txBody>
                    <a:bodyPr/>
                    <a:lstStyle/>
                    <a:p>
                      <a:r>
                        <a:rPr lang="en-US" sz="1400" dirty="0" smtClean="0"/>
                        <a:t>Biology</a:t>
                      </a:r>
                      <a:endParaRPr lang="en-US" sz="1400" dirty="0"/>
                    </a:p>
                  </a:txBody>
                  <a:tcPr/>
                </a:tc>
                <a:tc>
                  <a:txBody>
                    <a:bodyPr/>
                    <a:lstStyle/>
                    <a:p>
                      <a:r>
                        <a:rPr lang="en-US" sz="1400" dirty="0" err="1" smtClean="0"/>
                        <a:t>Chem</a:t>
                      </a:r>
                      <a:r>
                        <a:rPr lang="en-US" sz="1400" dirty="0" smtClean="0"/>
                        <a:t>- BS</a:t>
                      </a:r>
                      <a:endParaRPr lang="en-US" sz="1400" dirty="0"/>
                    </a:p>
                  </a:txBody>
                  <a:tcPr/>
                </a:tc>
                <a:tc>
                  <a:txBody>
                    <a:bodyPr/>
                    <a:lstStyle/>
                    <a:p>
                      <a:r>
                        <a:rPr lang="en-US" sz="1400" dirty="0" smtClean="0"/>
                        <a:t>Engineering</a:t>
                      </a:r>
                      <a:endParaRPr lang="en-US" sz="1400" dirty="0"/>
                    </a:p>
                  </a:txBody>
                  <a:tcPr/>
                </a:tc>
                <a:tc>
                  <a:txBody>
                    <a:bodyPr/>
                    <a:lstStyle/>
                    <a:p>
                      <a:r>
                        <a:rPr lang="en-US" sz="1400" dirty="0" smtClean="0"/>
                        <a:t>Math</a:t>
                      </a:r>
                      <a:endParaRPr lang="en-US" sz="1400" dirty="0"/>
                    </a:p>
                  </a:txBody>
                  <a:tcPr/>
                </a:tc>
                <a:tc>
                  <a:txBody>
                    <a:bodyPr/>
                    <a:lstStyle/>
                    <a:p>
                      <a:r>
                        <a:rPr lang="en-US" sz="1400" dirty="0" smtClean="0"/>
                        <a:t>Music- Ed</a:t>
                      </a:r>
                      <a:endParaRPr lang="en-US" sz="1400" dirty="0"/>
                    </a:p>
                  </a:txBody>
                  <a:tcPr/>
                </a:tc>
                <a:tc>
                  <a:txBody>
                    <a:bodyPr/>
                    <a:lstStyle/>
                    <a:p>
                      <a:r>
                        <a:rPr lang="en-US" sz="1400" dirty="0" smtClean="0"/>
                        <a:t>Pharmacy</a:t>
                      </a:r>
                      <a:endParaRPr lang="en-US" sz="1400" dirty="0"/>
                    </a:p>
                  </a:txBody>
                  <a:tcPr/>
                </a:tc>
                <a:extLst>
                  <a:ext uri="{0D108BD9-81ED-4DB2-BD59-A6C34878D82A}">
                    <a16:rowId xmlns="" xmlns:a16="http://schemas.microsoft.com/office/drawing/2014/main" val="2895305316"/>
                  </a:ext>
                </a:extLst>
              </a:tr>
              <a:tr h="326989">
                <a:tc>
                  <a:txBody>
                    <a:bodyPr/>
                    <a:lstStyle/>
                    <a:p>
                      <a:r>
                        <a:rPr lang="en-US" sz="1400" dirty="0" smtClean="0"/>
                        <a:t>Communications</a:t>
                      </a:r>
                      <a:endParaRPr lang="en-US" sz="1400" dirty="0"/>
                    </a:p>
                  </a:txBody>
                  <a:tcPr/>
                </a:tc>
                <a:tc>
                  <a:txBody>
                    <a:bodyPr/>
                    <a:lstStyle/>
                    <a:p>
                      <a:pPr algn="ctr"/>
                      <a:r>
                        <a:rPr lang="en-US" sz="1400" dirty="0" smtClean="0"/>
                        <a:t>6</a:t>
                      </a:r>
                    </a:p>
                  </a:txBody>
                  <a:tcPr/>
                </a:tc>
                <a:tc>
                  <a:txBody>
                    <a:bodyPr/>
                    <a:lstStyle/>
                    <a:p>
                      <a:pPr algn="ctr"/>
                      <a:r>
                        <a:rPr lang="en-US" sz="1400" dirty="0" smtClean="0"/>
                        <a:t>6</a:t>
                      </a:r>
                    </a:p>
                  </a:txBody>
                  <a:tcPr/>
                </a:tc>
                <a:tc>
                  <a:txBody>
                    <a:bodyPr/>
                    <a:lstStyle/>
                    <a:p>
                      <a:pPr algn="ctr"/>
                      <a:r>
                        <a:rPr lang="en-US" sz="1400" dirty="0" smtClean="0"/>
                        <a:t>6</a:t>
                      </a:r>
                    </a:p>
                  </a:txBody>
                  <a:tcPr/>
                </a:tc>
                <a:tc>
                  <a:txBody>
                    <a:bodyPr/>
                    <a:lstStyle/>
                    <a:p>
                      <a:pPr algn="ctr"/>
                      <a:r>
                        <a:rPr lang="en-US" sz="1400" dirty="0" smtClean="0"/>
                        <a:t>6</a:t>
                      </a:r>
                    </a:p>
                  </a:txBody>
                  <a:tcPr/>
                </a:tc>
                <a:tc>
                  <a:txBody>
                    <a:bodyPr/>
                    <a:lstStyle/>
                    <a:p>
                      <a:pPr algn="ctr"/>
                      <a:r>
                        <a:rPr lang="en-US" sz="1400" dirty="0" smtClean="0"/>
                        <a:t>6</a:t>
                      </a:r>
                    </a:p>
                  </a:txBody>
                  <a:tcPr/>
                </a:tc>
                <a:tc>
                  <a:txBody>
                    <a:bodyPr/>
                    <a:lstStyle/>
                    <a:p>
                      <a:pPr algn="ctr"/>
                      <a:r>
                        <a:rPr lang="en-US" sz="1400" dirty="0" smtClean="0"/>
                        <a:t>6</a:t>
                      </a:r>
                    </a:p>
                  </a:txBody>
                  <a:tcPr/>
                </a:tc>
                <a:tc>
                  <a:txBody>
                    <a:bodyPr/>
                    <a:lstStyle/>
                    <a:p>
                      <a:pPr algn="ctr"/>
                      <a:r>
                        <a:rPr lang="en-US" sz="1400" dirty="0" smtClean="0"/>
                        <a:t>6</a:t>
                      </a:r>
                    </a:p>
                  </a:txBody>
                  <a:tcPr/>
                </a:tc>
                <a:extLst>
                  <a:ext uri="{0D108BD9-81ED-4DB2-BD59-A6C34878D82A}">
                    <a16:rowId xmlns="" xmlns:a16="http://schemas.microsoft.com/office/drawing/2014/main" val="2973993803"/>
                  </a:ext>
                </a:extLst>
              </a:tr>
              <a:tr h="326989">
                <a:tc>
                  <a:txBody>
                    <a:bodyPr/>
                    <a:lstStyle/>
                    <a:p>
                      <a:r>
                        <a:rPr lang="en-US" sz="1400" dirty="0" smtClean="0"/>
                        <a:t>Humanities</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6</a:t>
                      </a:r>
                      <a:endParaRPr lang="en-US" sz="1400" dirty="0"/>
                    </a:p>
                  </a:txBody>
                  <a:tcPr/>
                </a:tc>
                <a:extLst>
                  <a:ext uri="{0D108BD9-81ED-4DB2-BD59-A6C34878D82A}">
                    <a16:rowId xmlns="" xmlns:a16="http://schemas.microsoft.com/office/drawing/2014/main" val="1351106451"/>
                  </a:ext>
                </a:extLst>
              </a:tr>
              <a:tr h="326989">
                <a:tc>
                  <a:txBody>
                    <a:bodyPr/>
                    <a:lstStyle/>
                    <a:p>
                      <a:r>
                        <a:rPr lang="en-US" sz="1400" dirty="0" smtClean="0"/>
                        <a:t>Social</a:t>
                      </a:r>
                      <a:r>
                        <a:rPr lang="en-US" sz="1400" baseline="0" dirty="0" smtClean="0"/>
                        <a:t> Science</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6</a:t>
                      </a:r>
                      <a:endParaRPr lang="en-US" sz="1400" dirty="0"/>
                    </a:p>
                  </a:txBody>
                  <a:tcPr/>
                </a:tc>
                <a:extLst>
                  <a:ext uri="{0D108BD9-81ED-4DB2-BD59-A6C34878D82A}">
                    <a16:rowId xmlns="" xmlns:a16="http://schemas.microsoft.com/office/drawing/2014/main" val="870319789"/>
                  </a:ext>
                </a:extLst>
              </a:tr>
              <a:tr h="326989">
                <a:tc>
                  <a:txBody>
                    <a:bodyPr/>
                    <a:lstStyle/>
                    <a:p>
                      <a:r>
                        <a:rPr lang="en-US" sz="1400" dirty="0" smtClean="0"/>
                        <a:t>Math</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6</a:t>
                      </a:r>
                      <a:endParaRPr lang="en-US" sz="1400" dirty="0"/>
                    </a:p>
                  </a:txBody>
                  <a:tcPr/>
                </a:tc>
                <a:extLst>
                  <a:ext uri="{0D108BD9-81ED-4DB2-BD59-A6C34878D82A}">
                    <a16:rowId xmlns="" xmlns:a16="http://schemas.microsoft.com/office/drawing/2014/main" val="3443176385"/>
                  </a:ext>
                </a:extLst>
              </a:tr>
              <a:tr h="394704">
                <a:tc>
                  <a:txBody>
                    <a:bodyPr/>
                    <a:lstStyle/>
                    <a:p>
                      <a:r>
                        <a:rPr lang="en-US" sz="1400" dirty="0" smtClean="0"/>
                        <a:t>Natural Science</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6</a:t>
                      </a:r>
                    </a:p>
                  </a:txBody>
                  <a:tcPr/>
                </a:tc>
                <a:tc>
                  <a:txBody>
                    <a:bodyPr/>
                    <a:lstStyle/>
                    <a:p>
                      <a:pPr algn="ctr"/>
                      <a:r>
                        <a:rPr lang="en-US" sz="1400" dirty="0" smtClean="0"/>
                        <a:t>6</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6</a:t>
                      </a:r>
                      <a:endParaRPr lang="en-US" sz="1400" dirty="0"/>
                    </a:p>
                  </a:txBody>
                  <a:tcPr/>
                </a:tc>
                <a:extLst>
                  <a:ext uri="{0D108BD9-81ED-4DB2-BD59-A6C34878D82A}">
                    <a16:rowId xmlns="" xmlns:a16="http://schemas.microsoft.com/office/drawing/2014/main" val="2790115171"/>
                  </a:ext>
                </a:extLst>
              </a:tr>
              <a:tr h="368281">
                <a:tc>
                  <a:txBody>
                    <a:bodyPr/>
                    <a:lstStyle/>
                    <a:p>
                      <a:r>
                        <a:rPr lang="en-US" sz="1400" dirty="0" smtClean="0"/>
                        <a:t>FCS Discretionary Gen Ed</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6</a:t>
                      </a:r>
                    </a:p>
                  </a:txBody>
                  <a:tcPr/>
                </a:tc>
                <a:tc>
                  <a:txBody>
                    <a:bodyPr/>
                    <a:lstStyle/>
                    <a:p>
                      <a:pPr algn="ctr"/>
                      <a:r>
                        <a:rPr lang="en-US" sz="1400" dirty="0" smtClean="0"/>
                        <a:t>6</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6</a:t>
                      </a:r>
                      <a:endParaRPr lang="en-US" sz="1400" dirty="0"/>
                    </a:p>
                  </a:txBody>
                  <a:tcPr/>
                </a:tc>
                <a:extLst>
                  <a:ext uri="{0D108BD9-81ED-4DB2-BD59-A6C34878D82A}">
                    <a16:rowId xmlns="" xmlns:a16="http://schemas.microsoft.com/office/drawing/2014/main" val="2736983092"/>
                  </a:ext>
                </a:extLst>
              </a:tr>
              <a:tr h="326989">
                <a:tc>
                  <a:txBody>
                    <a:bodyPr/>
                    <a:lstStyle/>
                    <a:p>
                      <a:r>
                        <a:rPr lang="en-US" sz="1400" dirty="0" smtClean="0"/>
                        <a:t>Additional Math*</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14</a:t>
                      </a:r>
                    </a:p>
                  </a:txBody>
                  <a:tcPr/>
                </a:tc>
                <a:tc>
                  <a:txBody>
                    <a:bodyPr/>
                    <a:lstStyle/>
                    <a:p>
                      <a:pPr algn="ctr"/>
                      <a:r>
                        <a:rPr lang="en-US" sz="1400" dirty="0" smtClean="0"/>
                        <a:t>16</a:t>
                      </a:r>
                      <a:endParaRPr lang="en-US" sz="1400" dirty="0"/>
                    </a:p>
                  </a:txBody>
                  <a:tcPr/>
                </a:tc>
                <a:tc>
                  <a:txBody>
                    <a:bodyPr/>
                    <a:lstStyle/>
                    <a:p>
                      <a:pPr algn="ctr"/>
                      <a:r>
                        <a:rPr lang="en-US" sz="1400" dirty="0" smtClean="0"/>
                        <a:t>23</a:t>
                      </a:r>
                      <a:endParaRPr lang="en-US" sz="1400" dirty="0"/>
                    </a:p>
                  </a:txBody>
                  <a:tcPr/>
                </a:tc>
                <a:tc>
                  <a:txBody>
                    <a:bodyPr/>
                    <a:lstStyle/>
                    <a:p>
                      <a:pPr algn="ctr"/>
                      <a:r>
                        <a:rPr lang="en-US" sz="1400" dirty="0" smtClean="0"/>
                        <a:t>23</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11</a:t>
                      </a:r>
                      <a:endParaRPr lang="en-US" sz="1400" dirty="0"/>
                    </a:p>
                  </a:txBody>
                  <a:tcPr/>
                </a:tc>
                <a:extLst>
                  <a:ext uri="{0D108BD9-81ED-4DB2-BD59-A6C34878D82A}">
                    <a16:rowId xmlns="" xmlns:a16="http://schemas.microsoft.com/office/drawing/2014/main" val="3658228556"/>
                  </a:ext>
                </a:extLst>
              </a:tr>
              <a:tr h="326989">
                <a:tc>
                  <a:txBody>
                    <a:bodyPr/>
                    <a:lstStyle/>
                    <a:p>
                      <a:r>
                        <a:rPr lang="en-US" sz="1400" dirty="0" smtClean="0"/>
                        <a:t>Additional Science**</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22</a:t>
                      </a:r>
                      <a:endParaRPr lang="en-US" sz="1400" dirty="0"/>
                    </a:p>
                  </a:txBody>
                  <a:tcPr/>
                </a:tc>
                <a:tc>
                  <a:txBody>
                    <a:bodyPr/>
                    <a:lstStyle/>
                    <a:p>
                      <a:pPr algn="ctr"/>
                      <a:r>
                        <a:rPr lang="en-US" sz="1400" dirty="0" smtClean="0"/>
                        <a:t>22</a:t>
                      </a:r>
                      <a:endParaRPr lang="en-US" sz="1400" dirty="0"/>
                    </a:p>
                  </a:txBody>
                  <a:tcPr/>
                </a:tc>
                <a:tc>
                  <a:txBody>
                    <a:bodyPr/>
                    <a:lstStyle/>
                    <a:p>
                      <a:pPr algn="ctr"/>
                      <a:r>
                        <a:rPr lang="en-US" sz="1400" dirty="0" smtClean="0"/>
                        <a:t>10</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38</a:t>
                      </a:r>
                      <a:endParaRPr lang="en-US" sz="1400" dirty="0"/>
                    </a:p>
                  </a:txBody>
                  <a:tcPr/>
                </a:tc>
                <a:extLst>
                  <a:ext uri="{0D108BD9-81ED-4DB2-BD59-A6C34878D82A}">
                    <a16:rowId xmlns="" xmlns:a16="http://schemas.microsoft.com/office/drawing/2014/main" val="683740052"/>
                  </a:ext>
                </a:extLst>
              </a:tr>
              <a:tr h="326989">
                <a:tc>
                  <a:txBody>
                    <a:bodyPr/>
                    <a:lstStyle/>
                    <a:p>
                      <a:r>
                        <a:rPr lang="en-US" sz="1400" dirty="0" smtClean="0"/>
                        <a:t>Specified Electives</a:t>
                      </a:r>
                      <a:endParaRPr lang="en-US" sz="1400" dirty="0"/>
                    </a:p>
                  </a:txBody>
                  <a:tcPr/>
                </a:tc>
                <a:tc>
                  <a:txBody>
                    <a:bodyPr/>
                    <a:lstStyle/>
                    <a:p>
                      <a:pPr algn="ctr"/>
                      <a:r>
                        <a:rPr lang="en-US" sz="1400" dirty="0" smtClean="0"/>
                        <a:t>37</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33</a:t>
                      </a:r>
                      <a:endParaRPr lang="en-US" sz="1400" dirty="0"/>
                    </a:p>
                  </a:txBody>
                  <a:tcPr/>
                </a:tc>
                <a:tc>
                  <a:txBody>
                    <a:bodyPr/>
                    <a:lstStyle/>
                    <a:p>
                      <a:pPr algn="ctr"/>
                      <a:r>
                        <a:rPr lang="en-US" sz="1400" dirty="0" smtClean="0"/>
                        <a:t>3</a:t>
                      </a:r>
                      <a:endParaRPr lang="en-US" sz="1400" dirty="0"/>
                    </a:p>
                  </a:txBody>
                  <a:tcPr/>
                </a:tc>
                <a:extLst>
                  <a:ext uri="{0D108BD9-81ED-4DB2-BD59-A6C34878D82A}">
                    <a16:rowId xmlns="" xmlns:a16="http://schemas.microsoft.com/office/drawing/2014/main" val="2410665510"/>
                  </a:ext>
                </a:extLst>
              </a:tr>
              <a:tr h="326989">
                <a:tc>
                  <a:txBody>
                    <a:bodyPr/>
                    <a:lstStyle/>
                    <a:p>
                      <a:endParaRPr lang="en-US" sz="1400" dirty="0"/>
                    </a:p>
                  </a:txBody>
                  <a:tcPr/>
                </a:tc>
                <a:tc>
                  <a:txBody>
                    <a:bodyPr/>
                    <a:lstStyle/>
                    <a:p>
                      <a:pPr algn="ctr"/>
                      <a:endParaRPr lang="en-US" sz="140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 xmlns:a16="http://schemas.microsoft.com/office/drawing/2014/main" val="1279254211"/>
                  </a:ext>
                </a:extLst>
              </a:tr>
              <a:tr h="326989">
                <a:tc>
                  <a:txBody>
                    <a:bodyPr/>
                    <a:lstStyle/>
                    <a:p>
                      <a:r>
                        <a:rPr lang="en-US" sz="1400" dirty="0" smtClean="0"/>
                        <a:t>Total</a:t>
                      </a:r>
                      <a:endParaRPr lang="en-US" sz="1400" dirty="0"/>
                    </a:p>
                  </a:txBody>
                  <a:tcPr/>
                </a:tc>
                <a:tc>
                  <a:txBody>
                    <a:bodyPr/>
                    <a:lstStyle/>
                    <a:p>
                      <a:pPr algn="ctr"/>
                      <a:r>
                        <a:rPr lang="en-US" sz="1400" dirty="0" smtClean="0"/>
                        <a:t>76</a:t>
                      </a:r>
                      <a:endParaRPr lang="en-US" sz="1400" dirty="0"/>
                    </a:p>
                  </a:txBody>
                  <a:tcPr/>
                </a:tc>
                <a:tc>
                  <a:txBody>
                    <a:bodyPr/>
                    <a:lstStyle/>
                    <a:p>
                      <a:pPr algn="ctr"/>
                      <a:r>
                        <a:rPr lang="en-US" sz="1400" dirty="0" smtClean="0"/>
                        <a:t>72</a:t>
                      </a:r>
                      <a:endParaRPr lang="en-US" sz="1400" dirty="0"/>
                    </a:p>
                  </a:txBody>
                  <a:tcPr/>
                </a:tc>
                <a:tc>
                  <a:txBody>
                    <a:bodyPr/>
                    <a:lstStyle/>
                    <a:p>
                      <a:pPr algn="ctr"/>
                      <a:r>
                        <a:rPr lang="en-US" sz="1400" dirty="0" smtClean="0"/>
                        <a:t>74</a:t>
                      </a:r>
                      <a:endParaRPr lang="en-US" sz="1400" dirty="0"/>
                    </a:p>
                  </a:txBody>
                  <a:tcPr/>
                </a:tc>
                <a:tc>
                  <a:txBody>
                    <a:bodyPr/>
                    <a:lstStyle/>
                    <a:p>
                      <a:pPr algn="ctr"/>
                      <a:r>
                        <a:rPr lang="en-US" sz="1400" dirty="0" smtClean="0"/>
                        <a:t>69</a:t>
                      </a:r>
                      <a:endParaRPr lang="en-US" sz="1400" dirty="0"/>
                    </a:p>
                  </a:txBody>
                  <a:tcPr/>
                </a:tc>
                <a:tc>
                  <a:txBody>
                    <a:bodyPr/>
                    <a:lstStyle/>
                    <a:p>
                      <a:pPr algn="ctr"/>
                      <a:r>
                        <a:rPr lang="en-US" sz="1400" dirty="0" smtClean="0"/>
                        <a:t>62</a:t>
                      </a:r>
                      <a:endParaRPr lang="en-US" sz="1400" dirty="0"/>
                    </a:p>
                  </a:txBody>
                  <a:tcPr/>
                </a:tc>
                <a:tc>
                  <a:txBody>
                    <a:bodyPr/>
                    <a:lstStyle/>
                    <a:p>
                      <a:pPr algn="ctr"/>
                      <a:r>
                        <a:rPr lang="en-US" sz="1400" dirty="0" smtClean="0"/>
                        <a:t>72</a:t>
                      </a:r>
                      <a:endParaRPr lang="en-US" sz="1400" dirty="0"/>
                    </a:p>
                  </a:txBody>
                  <a:tcPr/>
                </a:tc>
                <a:tc>
                  <a:txBody>
                    <a:bodyPr/>
                    <a:lstStyle/>
                    <a:p>
                      <a:pPr algn="ctr"/>
                      <a:r>
                        <a:rPr lang="en-US" sz="1400" dirty="0" smtClean="0"/>
                        <a:t>88</a:t>
                      </a:r>
                      <a:endParaRPr lang="en-US" sz="1400" dirty="0"/>
                    </a:p>
                  </a:txBody>
                  <a:tcPr/>
                </a:tc>
                <a:extLst>
                  <a:ext uri="{0D108BD9-81ED-4DB2-BD59-A6C34878D82A}">
                    <a16:rowId xmlns="" xmlns:a16="http://schemas.microsoft.com/office/drawing/2014/main" val="1876739936"/>
                  </a:ext>
                </a:extLst>
              </a:tr>
            </a:tbl>
          </a:graphicData>
        </a:graphic>
      </p:graphicFrame>
      <p:sp>
        <p:nvSpPr>
          <p:cNvPr id="5" name="TextBox 4"/>
          <p:cNvSpPr txBox="1"/>
          <p:nvPr/>
        </p:nvSpPr>
        <p:spPr>
          <a:xfrm>
            <a:off x="363682" y="5677245"/>
            <a:ext cx="5204695" cy="338554"/>
          </a:xfrm>
          <a:prstGeom prst="rect">
            <a:avLst/>
          </a:prstGeom>
          <a:noFill/>
        </p:spPr>
        <p:txBody>
          <a:bodyPr wrap="none" rtlCol="0">
            <a:spAutoFit/>
          </a:bodyPr>
          <a:lstStyle/>
          <a:p>
            <a:r>
              <a:rPr lang="en-US" sz="1600" i="1" dirty="0" smtClean="0"/>
              <a:t>*Assumes student starts at MAT1033 (Intermediate Algebra)</a:t>
            </a:r>
            <a:endParaRPr lang="en-US" sz="1600" i="1" dirty="0"/>
          </a:p>
        </p:txBody>
      </p:sp>
      <p:sp>
        <p:nvSpPr>
          <p:cNvPr id="14" name="TextBox 13"/>
          <p:cNvSpPr txBox="1"/>
          <p:nvPr/>
        </p:nvSpPr>
        <p:spPr>
          <a:xfrm>
            <a:off x="404625" y="5962101"/>
            <a:ext cx="5856988" cy="338554"/>
          </a:xfrm>
          <a:prstGeom prst="rect">
            <a:avLst/>
          </a:prstGeom>
          <a:noFill/>
        </p:spPr>
        <p:txBody>
          <a:bodyPr wrap="none" rtlCol="0">
            <a:spAutoFit/>
          </a:bodyPr>
          <a:lstStyle/>
          <a:p>
            <a:r>
              <a:rPr lang="en-US" sz="1600" i="1" dirty="0" smtClean="0"/>
              <a:t>**Assumes student starts at CHM1025/L (Introduction to Chemistry)</a:t>
            </a:r>
            <a:endParaRPr lang="en-US" sz="1600" i="1" dirty="0"/>
          </a:p>
        </p:txBody>
      </p:sp>
      <p:sp>
        <p:nvSpPr>
          <p:cNvPr id="13" name="TextBox 12"/>
          <p:cNvSpPr txBox="1"/>
          <p:nvPr/>
        </p:nvSpPr>
        <p:spPr>
          <a:xfrm>
            <a:off x="404625" y="6251728"/>
            <a:ext cx="4710520" cy="338554"/>
          </a:xfrm>
          <a:prstGeom prst="rect">
            <a:avLst/>
          </a:prstGeom>
          <a:noFill/>
        </p:spPr>
        <p:txBody>
          <a:bodyPr wrap="none" rtlCol="0">
            <a:spAutoFit/>
          </a:bodyPr>
          <a:lstStyle/>
          <a:p>
            <a:r>
              <a:rPr lang="en-US" sz="1600" i="1" dirty="0" smtClean="0"/>
              <a:t>Source: </a:t>
            </a:r>
            <a:r>
              <a:rPr lang="en-US" sz="1600" i="1" dirty="0" smtClean="0">
                <a:hlinkClick r:id="rId3"/>
              </a:rPr>
              <a:t>State Mandated Common Prerequisite Manual</a:t>
            </a:r>
            <a:endParaRPr lang="en-US" sz="1600" i="1" dirty="0"/>
          </a:p>
        </p:txBody>
      </p:sp>
    </p:spTree>
    <p:extLst>
      <p:ext uri="{BB962C8B-B14F-4D97-AF65-F5344CB8AC3E}">
        <p14:creationId xmlns:p14="http://schemas.microsoft.com/office/powerpoint/2010/main" val="228585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900" decel="100000" fill="hold"/>
                                        <p:tgtEl>
                                          <p:spTgt spid="1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900" decel="100000" fill="hold"/>
                                        <p:tgtEl>
                                          <p:spTgt spid="1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9036B9F-161B-4D40-B317-F3A062345CC2}" type="slidenum">
              <a:rPr lang="en-US" smtClean="0"/>
              <a:t>5</a:t>
            </a:fld>
            <a:endParaRPr lang="en-US"/>
          </a:p>
        </p:txBody>
      </p:sp>
      <p:sp>
        <p:nvSpPr>
          <p:cNvPr id="4" name="Title 4"/>
          <p:cNvSpPr txBox="1">
            <a:spLocks/>
          </p:cNvSpPr>
          <p:nvPr/>
        </p:nvSpPr>
        <p:spPr>
          <a:xfrm>
            <a:off x="457200" y="0"/>
            <a:ext cx="9612351" cy="14273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i="1" dirty="0">
                <a:solidFill>
                  <a:schemeClr val="bg1"/>
                </a:solidFill>
                <a:latin typeface="Myriad Pro" panose="020B0503030403020204" pitchFamily="34" charset="0"/>
              </a:rPr>
              <a:t/>
            </a:r>
            <a:br>
              <a:rPr lang="en-US" sz="4800" i="1" dirty="0">
                <a:solidFill>
                  <a:schemeClr val="bg1"/>
                </a:solidFill>
                <a:latin typeface="Myriad Pro" panose="020B0503030403020204" pitchFamily="34" charset="0"/>
              </a:rPr>
            </a:br>
            <a:r>
              <a:rPr lang="en-US" sz="4800" i="1" dirty="0">
                <a:solidFill>
                  <a:schemeClr val="bg1"/>
                </a:solidFill>
                <a:latin typeface="Myriad Pro" panose="020B0503030403020204" pitchFamily="34" charset="0"/>
              </a:rPr>
              <a:t> </a:t>
            </a:r>
            <a:endParaRPr lang="en-US" sz="4800" b="1" i="1" dirty="0">
              <a:solidFill>
                <a:schemeClr val="bg2">
                  <a:lumMod val="25000"/>
                </a:schemeClr>
              </a:solidFill>
              <a:latin typeface="Myriad Pro" panose="020B0503030403020204" pitchFamily="34" charset="0"/>
            </a:endParaRPr>
          </a:p>
        </p:txBody>
      </p:sp>
      <p:grpSp>
        <p:nvGrpSpPr>
          <p:cNvPr id="9" name="Group 8"/>
          <p:cNvGrpSpPr/>
          <p:nvPr/>
        </p:nvGrpSpPr>
        <p:grpSpPr>
          <a:xfrm>
            <a:off x="-109182" y="1218150"/>
            <a:ext cx="12453582" cy="5536662"/>
            <a:chOff x="-27296" y="1035588"/>
            <a:chExt cx="12301182" cy="5536662"/>
          </a:xfrm>
        </p:grpSpPr>
        <p:sp>
          <p:nvSpPr>
            <p:cNvPr id="11" name="Rectangle 6"/>
            <p:cNvSpPr/>
            <p:nvPr userDrawn="1"/>
          </p:nvSpPr>
          <p:spPr>
            <a:xfrm flipH="1" flipV="1">
              <a:off x="-27296" y="1035588"/>
              <a:ext cx="12301182" cy="2658434"/>
            </a:xfrm>
            <a:custGeom>
              <a:avLst/>
              <a:gdLst>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1105469 h 1105469"/>
                <a:gd name="connsiteX4" fmla="*/ 0 w 12192272"/>
                <a:gd name="connsiteY4" fmla="*/ 0 h 1105469"/>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859809 h 1105469"/>
                <a:gd name="connsiteX4" fmla="*/ 0 w 12192272"/>
                <a:gd name="connsiteY4" fmla="*/ 0 h 1105469"/>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272" h="1171604">
                  <a:moveTo>
                    <a:pt x="0" y="0"/>
                  </a:moveTo>
                  <a:lnTo>
                    <a:pt x="12192272" y="0"/>
                  </a:lnTo>
                  <a:lnTo>
                    <a:pt x="12165218" y="1171604"/>
                  </a:lnTo>
                  <a:cubicBezTo>
                    <a:pt x="6992403" y="767233"/>
                    <a:pt x="4037036" y="1469409"/>
                    <a:pt x="0" y="777923"/>
                  </a:cubicBezTo>
                  <a:lnTo>
                    <a:pt x="0"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7296" y="3694022"/>
              <a:ext cx="12219296" cy="287822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090603" y="1788326"/>
            <a:ext cx="9591252" cy="4247317"/>
          </a:xfrm>
          <a:prstGeom prst="rect">
            <a:avLst/>
          </a:prstGeom>
        </p:spPr>
        <p:txBody>
          <a:bodyPr wrap="square">
            <a:spAutoFit/>
          </a:bodyPr>
          <a:lstStyle/>
          <a:p>
            <a:pPr lvl="0"/>
            <a:r>
              <a:rPr lang="en-US" sz="2800" dirty="0" smtClean="0">
                <a:solidFill>
                  <a:srgbClr val="194968"/>
                </a:solidFill>
              </a:rPr>
              <a:t>St. Johns River State College</a:t>
            </a:r>
          </a:p>
          <a:p>
            <a:pPr lvl="0"/>
            <a:r>
              <a:rPr lang="en-US" sz="2800" dirty="0" smtClean="0">
                <a:solidFill>
                  <a:srgbClr val="194968"/>
                </a:solidFill>
              </a:rPr>
              <a:t>Finding 2014-052- Incorrect Enrollment Status</a:t>
            </a:r>
          </a:p>
          <a:p>
            <a:pPr lvl="0"/>
            <a:r>
              <a:rPr lang="en-US" sz="2800" dirty="0" smtClean="0">
                <a:solidFill>
                  <a:srgbClr val="194968"/>
                </a:solidFill>
              </a:rPr>
              <a:t>Finding Type – Noncompliance and Significant Deficiency</a:t>
            </a:r>
          </a:p>
          <a:p>
            <a:pPr lvl="0"/>
            <a:r>
              <a:rPr lang="en-US" sz="2800" dirty="0" smtClean="0">
                <a:solidFill>
                  <a:srgbClr val="194968"/>
                </a:solidFill>
              </a:rPr>
              <a:t>Fine </a:t>
            </a:r>
            <a:r>
              <a:rPr lang="en-US" sz="2800" b="1" dirty="0" smtClean="0">
                <a:solidFill>
                  <a:srgbClr val="194968"/>
                </a:solidFill>
              </a:rPr>
              <a:t>$540,601</a:t>
            </a:r>
          </a:p>
          <a:p>
            <a:pPr lvl="0"/>
            <a:endParaRPr lang="en-US" sz="2800" dirty="0" smtClean="0">
              <a:solidFill>
                <a:srgbClr val="194968"/>
              </a:solidFill>
            </a:endParaRPr>
          </a:p>
          <a:p>
            <a:pPr lvl="0"/>
            <a:r>
              <a:rPr lang="en-US" sz="2800" dirty="0" smtClean="0">
                <a:solidFill>
                  <a:srgbClr val="194968"/>
                </a:solidFill>
              </a:rPr>
              <a:t>Summary: SJRSC included courses not required for the degree in the student’s enrollment status and aid calculations.</a:t>
            </a:r>
            <a:endParaRPr lang="en-US" sz="2800" dirty="0">
              <a:solidFill>
                <a:srgbClr val="194968"/>
              </a:solidFill>
            </a:endParaRPr>
          </a:p>
          <a:p>
            <a:pPr lvl="0"/>
            <a:endParaRPr lang="en-US" sz="2800" i="1" dirty="0">
              <a:solidFill>
                <a:srgbClr val="194968"/>
              </a:solidFill>
            </a:endParaRPr>
          </a:p>
          <a:p>
            <a:pPr lvl="0"/>
            <a:endParaRPr lang="en-US" sz="2800" i="1" dirty="0" smtClean="0">
              <a:solidFill>
                <a:srgbClr val="194968"/>
              </a:solidFill>
            </a:endParaRPr>
          </a:p>
          <a:p>
            <a:pPr lvl="0"/>
            <a:r>
              <a:rPr lang="en-US" i="1" dirty="0" smtClean="0">
                <a:solidFill>
                  <a:srgbClr val="194968"/>
                </a:solidFill>
              </a:rPr>
              <a:t>Source: State of Florida A-133 Compliance Audit</a:t>
            </a:r>
            <a:endParaRPr lang="en-US" sz="1600" i="1" dirty="0">
              <a:solidFill>
                <a:srgbClr val="194968"/>
              </a:solidFill>
            </a:endParaRPr>
          </a:p>
        </p:txBody>
      </p:sp>
      <p:sp>
        <p:nvSpPr>
          <p:cNvPr id="8" name="Title 4"/>
          <p:cNvSpPr txBox="1">
            <a:spLocks/>
          </p:cNvSpPr>
          <p:nvPr/>
        </p:nvSpPr>
        <p:spPr>
          <a:xfrm>
            <a:off x="1409762" y="263628"/>
            <a:ext cx="8469400" cy="11145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rgbClr val="052D4C"/>
                </a:solidFill>
                <a:latin typeface="Myriad Pro" panose="020B0503030403020204" pitchFamily="34" charset="0"/>
              </a:rPr>
              <a:t>Recent Audit Finding/Fine</a:t>
            </a:r>
            <a:r>
              <a:rPr lang="en-US" sz="4800" i="1" dirty="0">
                <a:solidFill>
                  <a:schemeClr val="bg1"/>
                </a:solidFill>
                <a:latin typeface="Myriad Pro" panose="020B0503030403020204" pitchFamily="34" charset="0"/>
              </a:rPr>
              <a:t/>
            </a:r>
            <a:br>
              <a:rPr lang="en-US" sz="4800" i="1" dirty="0">
                <a:solidFill>
                  <a:schemeClr val="bg1"/>
                </a:solidFill>
                <a:latin typeface="Myriad Pro" panose="020B0503030403020204" pitchFamily="34" charset="0"/>
              </a:rPr>
            </a:br>
            <a:r>
              <a:rPr lang="en-US" sz="4800" i="1" dirty="0">
                <a:solidFill>
                  <a:schemeClr val="bg1"/>
                </a:solidFill>
                <a:latin typeface="Myriad Pro" panose="020B0503030403020204" pitchFamily="34" charset="0"/>
              </a:rPr>
              <a:t> </a:t>
            </a:r>
            <a:endParaRPr lang="en-US" sz="4800" b="1" i="1" dirty="0">
              <a:solidFill>
                <a:schemeClr val="bg2">
                  <a:lumMod val="25000"/>
                </a:schemeClr>
              </a:solidFill>
              <a:latin typeface="Myriad Pro" panose="020B0503030403020204" pitchFamily="34" charset="0"/>
            </a:endParaRPr>
          </a:p>
        </p:txBody>
      </p:sp>
    </p:spTree>
    <p:extLst>
      <p:ext uri="{BB962C8B-B14F-4D97-AF65-F5344CB8AC3E}">
        <p14:creationId xmlns:p14="http://schemas.microsoft.com/office/powerpoint/2010/main" val="10022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9036B9F-161B-4D40-B317-F3A062345CC2}" type="slidenum">
              <a:rPr lang="en-US" smtClean="0"/>
              <a:t>6</a:t>
            </a:fld>
            <a:endParaRPr lang="en-US"/>
          </a:p>
        </p:txBody>
      </p:sp>
      <p:sp>
        <p:nvSpPr>
          <p:cNvPr id="4" name="Title 4"/>
          <p:cNvSpPr txBox="1">
            <a:spLocks/>
          </p:cNvSpPr>
          <p:nvPr/>
        </p:nvSpPr>
        <p:spPr>
          <a:xfrm>
            <a:off x="457200" y="0"/>
            <a:ext cx="9612351" cy="14273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i="1" dirty="0">
                <a:solidFill>
                  <a:schemeClr val="bg1"/>
                </a:solidFill>
                <a:latin typeface="Myriad Pro" panose="020B0503030403020204" pitchFamily="34" charset="0"/>
              </a:rPr>
              <a:t/>
            </a:r>
            <a:br>
              <a:rPr lang="en-US" sz="4800" i="1" dirty="0">
                <a:solidFill>
                  <a:schemeClr val="bg1"/>
                </a:solidFill>
                <a:latin typeface="Myriad Pro" panose="020B0503030403020204" pitchFamily="34" charset="0"/>
              </a:rPr>
            </a:br>
            <a:r>
              <a:rPr lang="en-US" sz="4800" i="1" dirty="0">
                <a:solidFill>
                  <a:schemeClr val="bg1"/>
                </a:solidFill>
                <a:latin typeface="Myriad Pro" panose="020B0503030403020204" pitchFamily="34" charset="0"/>
              </a:rPr>
              <a:t> </a:t>
            </a:r>
            <a:endParaRPr lang="en-US" sz="4800" b="1" i="1" dirty="0">
              <a:solidFill>
                <a:schemeClr val="bg2">
                  <a:lumMod val="25000"/>
                </a:schemeClr>
              </a:solidFill>
              <a:latin typeface="Myriad Pro" panose="020B0503030403020204" pitchFamily="34" charset="0"/>
            </a:endParaRPr>
          </a:p>
        </p:txBody>
      </p:sp>
      <p:grpSp>
        <p:nvGrpSpPr>
          <p:cNvPr id="9" name="Group 8"/>
          <p:cNvGrpSpPr/>
          <p:nvPr/>
        </p:nvGrpSpPr>
        <p:grpSpPr>
          <a:xfrm>
            <a:off x="-109183" y="1218150"/>
            <a:ext cx="12440135" cy="5536662"/>
            <a:chOff x="-27296" y="1035588"/>
            <a:chExt cx="12301182" cy="5536662"/>
          </a:xfrm>
        </p:grpSpPr>
        <p:sp>
          <p:nvSpPr>
            <p:cNvPr id="11" name="Rectangle 6"/>
            <p:cNvSpPr/>
            <p:nvPr userDrawn="1"/>
          </p:nvSpPr>
          <p:spPr>
            <a:xfrm flipH="1" flipV="1">
              <a:off x="-27296" y="1035588"/>
              <a:ext cx="12301182" cy="2658434"/>
            </a:xfrm>
            <a:custGeom>
              <a:avLst/>
              <a:gdLst>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1105469 h 1105469"/>
                <a:gd name="connsiteX4" fmla="*/ 0 w 12192272"/>
                <a:gd name="connsiteY4" fmla="*/ 0 h 1105469"/>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859809 h 1105469"/>
                <a:gd name="connsiteX4" fmla="*/ 0 w 12192272"/>
                <a:gd name="connsiteY4" fmla="*/ 0 h 1105469"/>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272" h="1171604">
                  <a:moveTo>
                    <a:pt x="0" y="0"/>
                  </a:moveTo>
                  <a:lnTo>
                    <a:pt x="12192272" y="0"/>
                  </a:lnTo>
                  <a:lnTo>
                    <a:pt x="12165218" y="1171604"/>
                  </a:lnTo>
                  <a:cubicBezTo>
                    <a:pt x="6992403" y="767233"/>
                    <a:pt x="4037036" y="1469409"/>
                    <a:pt x="0" y="777923"/>
                  </a:cubicBezTo>
                  <a:lnTo>
                    <a:pt x="0"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7296" y="3694022"/>
              <a:ext cx="12219296" cy="287822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872836" y="1555304"/>
            <a:ext cx="10079182" cy="4832092"/>
          </a:xfrm>
          <a:prstGeom prst="rect">
            <a:avLst/>
          </a:prstGeom>
        </p:spPr>
        <p:txBody>
          <a:bodyPr wrap="square">
            <a:spAutoFit/>
          </a:bodyPr>
          <a:lstStyle/>
          <a:p>
            <a:pPr marL="285750" lvl="0" indent="-285750">
              <a:buFont typeface="Arial" panose="020B0604020202020204" pitchFamily="34" charset="0"/>
              <a:buChar char="•"/>
            </a:pPr>
            <a:r>
              <a:rPr lang="en-US" sz="2800" i="1" dirty="0" smtClean="0">
                <a:solidFill>
                  <a:srgbClr val="194968"/>
                </a:solidFill>
              </a:rPr>
              <a:t>Sarah G.</a:t>
            </a:r>
          </a:p>
          <a:p>
            <a:pPr marL="285750" lvl="0" indent="-285750">
              <a:buFont typeface="Arial" panose="020B0604020202020204" pitchFamily="34" charset="0"/>
              <a:buChar char="•"/>
            </a:pPr>
            <a:r>
              <a:rPr lang="en-US" sz="2800" i="1" dirty="0" smtClean="0">
                <a:solidFill>
                  <a:srgbClr val="194968"/>
                </a:solidFill>
              </a:rPr>
              <a:t>Full-Time student, graduated from a local HS in 2014</a:t>
            </a:r>
          </a:p>
          <a:p>
            <a:pPr marL="285750" lvl="0" indent="-285750">
              <a:buFont typeface="Arial" panose="020B0604020202020204" pitchFamily="34" charset="0"/>
              <a:buChar char="•"/>
            </a:pPr>
            <a:r>
              <a:rPr lang="en-US" sz="2800" i="1" dirty="0" smtClean="0">
                <a:solidFill>
                  <a:srgbClr val="194968"/>
                </a:solidFill>
              </a:rPr>
              <a:t>Female, Pre-Engineering, no major changes, cum </a:t>
            </a:r>
            <a:r>
              <a:rPr lang="en-US" sz="2800" i="1" dirty="0" err="1" smtClean="0">
                <a:solidFill>
                  <a:srgbClr val="194968"/>
                </a:solidFill>
              </a:rPr>
              <a:t>gpa</a:t>
            </a:r>
            <a:r>
              <a:rPr lang="en-US" sz="2800" i="1" dirty="0" smtClean="0">
                <a:solidFill>
                  <a:srgbClr val="194968"/>
                </a:solidFill>
              </a:rPr>
              <a:t> = 3.16</a:t>
            </a:r>
          </a:p>
          <a:p>
            <a:pPr marL="285750" lvl="0" indent="-285750">
              <a:buFont typeface="Arial" panose="020B0604020202020204" pitchFamily="34" charset="0"/>
              <a:buChar char="•"/>
            </a:pPr>
            <a:r>
              <a:rPr lang="en-US" sz="2800" i="1" dirty="0" smtClean="0">
                <a:solidFill>
                  <a:srgbClr val="194968"/>
                </a:solidFill>
              </a:rPr>
              <a:t>Federal Financial Aid recipient and Work Study student</a:t>
            </a:r>
          </a:p>
          <a:p>
            <a:pPr marL="285750" lvl="0" indent="-285750">
              <a:buFont typeface="Arial" panose="020B0604020202020204" pitchFamily="34" charset="0"/>
              <a:buChar char="•"/>
            </a:pPr>
            <a:r>
              <a:rPr lang="en-US" sz="2800" i="1" dirty="0" smtClean="0">
                <a:solidFill>
                  <a:srgbClr val="194968"/>
                </a:solidFill>
              </a:rPr>
              <a:t>Adopted a Learning Plan in Fall 2014 and did not deviate from it</a:t>
            </a:r>
          </a:p>
          <a:p>
            <a:pPr marL="285750" lvl="0" indent="-285750">
              <a:buFont typeface="Arial" panose="020B0604020202020204" pitchFamily="34" charset="0"/>
              <a:buChar char="•"/>
            </a:pPr>
            <a:r>
              <a:rPr lang="en-US" sz="2800" i="1" dirty="0" smtClean="0">
                <a:solidFill>
                  <a:srgbClr val="194968"/>
                </a:solidFill>
              </a:rPr>
              <a:t>Student started her math sequence at MAT1033</a:t>
            </a:r>
          </a:p>
          <a:p>
            <a:pPr marL="285750" lvl="0" indent="-285750">
              <a:buFont typeface="Arial" panose="020B0604020202020204" pitchFamily="34" charset="0"/>
              <a:buChar char="•"/>
            </a:pPr>
            <a:r>
              <a:rPr lang="en-US" sz="2800" i="1" dirty="0" smtClean="0">
                <a:solidFill>
                  <a:srgbClr val="194968"/>
                </a:solidFill>
              </a:rPr>
              <a:t>Student started her Chemistry sequence at CHM1025 with lab</a:t>
            </a:r>
          </a:p>
          <a:p>
            <a:pPr marL="285750" lvl="0" indent="-285750">
              <a:buFont typeface="Arial" panose="020B0604020202020204" pitchFamily="34" charset="0"/>
              <a:buChar char="•"/>
            </a:pPr>
            <a:r>
              <a:rPr lang="en-US" sz="2800" i="1" dirty="0" smtClean="0">
                <a:solidFill>
                  <a:srgbClr val="194968"/>
                </a:solidFill>
              </a:rPr>
              <a:t>Sarah met the AA requirements but still had 10 credits of Engineering prerequisites which Financial Aid would not pay for</a:t>
            </a:r>
          </a:p>
          <a:p>
            <a:pPr marL="285750" lvl="0" indent="-285750">
              <a:buFont typeface="Arial" panose="020B0604020202020204" pitchFamily="34" charset="0"/>
              <a:buChar char="•"/>
            </a:pPr>
            <a:r>
              <a:rPr lang="en-US" sz="2800" i="1" dirty="0" smtClean="0">
                <a:solidFill>
                  <a:srgbClr val="194968"/>
                </a:solidFill>
              </a:rPr>
              <a:t>SPC found institutional dollars to pay for remaining 10 credits</a:t>
            </a:r>
          </a:p>
          <a:p>
            <a:pPr marL="285750" lvl="0" indent="-285750">
              <a:buFont typeface="Arial" panose="020B0604020202020204" pitchFamily="34" charset="0"/>
              <a:buChar char="•"/>
            </a:pPr>
            <a:endParaRPr lang="en-US" sz="2800" i="1" dirty="0" smtClean="0">
              <a:solidFill>
                <a:srgbClr val="194968"/>
              </a:solidFill>
            </a:endParaRPr>
          </a:p>
        </p:txBody>
      </p:sp>
      <p:sp>
        <p:nvSpPr>
          <p:cNvPr id="8" name="Title 4"/>
          <p:cNvSpPr txBox="1">
            <a:spLocks/>
          </p:cNvSpPr>
          <p:nvPr/>
        </p:nvSpPr>
        <p:spPr>
          <a:xfrm>
            <a:off x="1409762" y="263628"/>
            <a:ext cx="8469400" cy="11145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rgbClr val="052D4C"/>
                </a:solidFill>
                <a:latin typeface="Myriad Pro" panose="020B0503030403020204" pitchFamily="34" charset="0"/>
              </a:rPr>
              <a:t>Student Example</a:t>
            </a:r>
            <a:r>
              <a:rPr lang="en-US" sz="4800" i="1" dirty="0">
                <a:solidFill>
                  <a:schemeClr val="bg1"/>
                </a:solidFill>
                <a:latin typeface="Myriad Pro" panose="020B0503030403020204" pitchFamily="34" charset="0"/>
              </a:rPr>
              <a:t/>
            </a:r>
            <a:br>
              <a:rPr lang="en-US" sz="4800" i="1" dirty="0">
                <a:solidFill>
                  <a:schemeClr val="bg1"/>
                </a:solidFill>
                <a:latin typeface="Myriad Pro" panose="020B0503030403020204" pitchFamily="34" charset="0"/>
              </a:rPr>
            </a:br>
            <a:r>
              <a:rPr lang="en-US" sz="4800" i="1" dirty="0">
                <a:solidFill>
                  <a:schemeClr val="bg1"/>
                </a:solidFill>
                <a:latin typeface="Myriad Pro" panose="020B0503030403020204" pitchFamily="34" charset="0"/>
              </a:rPr>
              <a:t> </a:t>
            </a:r>
            <a:endParaRPr lang="en-US" sz="4800" b="1" i="1" dirty="0">
              <a:solidFill>
                <a:schemeClr val="bg2">
                  <a:lumMod val="25000"/>
                </a:schemeClr>
              </a:solidFill>
              <a:latin typeface="Myriad Pro" panose="020B0503030403020204" pitchFamily="34" charset="0"/>
            </a:endParaRPr>
          </a:p>
        </p:txBody>
      </p:sp>
    </p:spTree>
    <p:extLst>
      <p:ext uri="{BB962C8B-B14F-4D97-AF65-F5344CB8AC3E}">
        <p14:creationId xmlns:p14="http://schemas.microsoft.com/office/powerpoint/2010/main" val="40827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9036B9F-161B-4D40-B317-F3A062345CC2}" type="slidenum">
              <a:rPr lang="en-US" smtClean="0"/>
              <a:t>7</a:t>
            </a:fld>
            <a:endParaRPr lang="en-US"/>
          </a:p>
        </p:txBody>
      </p:sp>
      <p:sp>
        <p:nvSpPr>
          <p:cNvPr id="4" name="Title 4"/>
          <p:cNvSpPr txBox="1">
            <a:spLocks/>
          </p:cNvSpPr>
          <p:nvPr/>
        </p:nvSpPr>
        <p:spPr>
          <a:xfrm>
            <a:off x="457200" y="0"/>
            <a:ext cx="9612351" cy="14273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i="1" dirty="0">
                <a:solidFill>
                  <a:schemeClr val="bg1"/>
                </a:solidFill>
                <a:latin typeface="Myriad Pro" panose="020B0503030403020204" pitchFamily="34" charset="0"/>
              </a:rPr>
              <a:t/>
            </a:r>
            <a:br>
              <a:rPr lang="en-US" sz="4800" i="1" dirty="0">
                <a:solidFill>
                  <a:schemeClr val="bg1"/>
                </a:solidFill>
                <a:latin typeface="Myriad Pro" panose="020B0503030403020204" pitchFamily="34" charset="0"/>
              </a:rPr>
            </a:br>
            <a:r>
              <a:rPr lang="en-US" sz="4800" i="1" dirty="0">
                <a:solidFill>
                  <a:schemeClr val="bg1"/>
                </a:solidFill>
                <a:latin typeface="Myriad Pro" panose="020B0503030403020204" pitchFamily="34" charset="0"/>
              </a:rPr>
              <a:t> </a:t>
            </a:r>
            <a:endParaRPr lang="en-US" sz="4800" b="1" i="1" dirty="0">
              <a:solidFill>
                <a:schemeClr val="bg2">
                  <a:lumMod val="25000"/>
                </a:schemeClr>
              </a:solidFill>
              <a:latin typeface="Myriad Pro" panose="020B0503030403020204" pitchFamily="34" charset="0"/>
            </a:endParaRPr>
          </a:p>
        </p:txBody>
      </p:sp>
      <p:sp>
        <p:nvSpPr>
          <p:cNvPr id="8" name="Title 4"/>
          <p:cNvSpPr txBox="1">
            <a:spLocks/>
          </p:cNvSpPr>
          <p:nvPr/>
        </p:nvSpPr>
        <p:spPr>
          <a:xfrm>
            <a:off x="1409762" y="263628"/>
            <a:ext cx="8469400" cy="11145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rgbClr val="052D4C"/>
                </a:solidFill>
                <a:latin typeface="Myriad Pro" panose="020B0503030403020204" pitchFamily="34" charset="0"/>
              </a:rPr>
              <a:t>Sarah’s Path</a:t>
            </a:r>
            <a:r>
              <a:rPr lang="en-US" sz="4800" i="1" dirty="0">
                <a:solidFill>
                  <a:schemeClr val="bg1"/>
                </a:solidFill>
                <a:latin typeface="Myriad Pro" panose="020B0503030403020204" pitchFamily="34" charset="0"/>
              </a:rPr>
              <a:t/>
            </a:r>
            <a:br>
              <a:rPr lang="en-US" sz="4800" i="1" dirty="0">
                <a:solidFill>
                  <a:schemeClr val="bg1"/>
                </a:solidFill>
                <a:latin typeface="Myriad Pro" panose="020B0503030403020204" pitchFamily="34" charset="0"/>
              </a:rPr>
            </a:br>
            <a:r>
              <a:rPr lang="en-US" sz="4800" i="1" dirty="0">
                <a:solidFill>
                  <a:schemeClr val="bg1"/>
                </a:solidFill>
                <a:latin typeface="Myriad Pro" panose="020B0503030403020204" pitchFamily="34" charset="0"/>
              </a:rPr>
              <a:t> </a:t>
            </a:r>
            <a:endParaRPr lang="en-US" sz="4800" b="1" i="1" dirty="0">
              <a:solidFill>
                <a:schemeClr val="bg2">
                  <a:lumMod val="25000"/>
                </a:schemeClr>
              </a:solidFill>
              <a:latin typeface="Myriad Pro" panose="020B0503030403020204" pitchFamily="34" charset="0"/>
            </a:endParaRPr>
          </a:p>
        </p:txBody>
      </p:sp>
      <p:grpSp>
        <p:nvGrpSpPr>
          <p:cNvPr id="10" name="Group 9"/>
          <p:cNvGrpSpPr/>
          <p:nvPr/>
        </p:nvGrpSpPr>
        <p:grpSpPr>
          <a:xfrm>
            <a:off x="-109183" y="968187"/>
            <a:ext cx="12493923" cy="5969187"/>
            <a:chOff x="-27296" y="1035588"/>
            <a:chExt cx="12301182" cy="5536662"/>
          </a:xfrm>
        </p:grpSpPr>
        <p:sp>
          <p:nvSpPr>
            <p:cNvPr id="13" name="Rectangle 6"/>
            <p:cNvSpPr/>
            <p:nvPr userDrawn="1"/>
          </p:nvSpPr>
          <p:spPr>
            <a:xfrm flipH="1" flipV="1">
              <a:off x="-27296" y="1035588"/>
              <a:ext cx="12301182" cy="2658434"/>
            </a:xfrm>
            <a:custGeom>
              <a:avLst/>
              <a:gdLst>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1105469 h 1105469"/>
                <a:gd name="connsiteX4" fmla="*/ 0 w 12192272"/>
                <a:gd name="connsiteY4" fmla="*/ 0 h 1105469"/>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859809 h 1105469"/>
                <a:gd name="connsiteX4" fmla="*/ 0 w 12192272"/>
                <a:gd name="connsiteY4" fmla="*/ 0 h 1105469"/>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272" h="1171604">
                  <a:moveTo>
                    <a:pt x="0" y="0"/>
                  </a:moveTo>
                  <a:lnTo>
                    <a:pt x="12192272" y="0"/>
                  </a:lnTo>
                  <a:lnTo>
                    <a:pt x="12165218" y="1171604"/>
                  </a:lnTo>
                  <a:cubicBezTo>
                    <a:pt x="6992403" y="767233"/>
                    <a:pt x="4037036" y="1469409"/>
                    <a:pt x="0" y="777923"/>
                  </a:cubicBezTo>
                  <a:lnTo>
                    <a:pt x="0"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27296" y="3694022"/>
              <a:ext cx="12219296" cy="287822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 name="Table 2"/>
          <p:cNvGraphicFramePr>
            <a:graphicFrameLocks noGrp="1"/>
          </p:cNvGraphicFramePr>
          <p:nvPr>
            <p:extLst>
              <p:ext uri="{D42A27DB-BD31-4B8C-83A1-F6EECF244321}">
                <p14:modId xmlns:p14="http://schemas.microsoft.com/office/powerpoint/2010/main" val="1033567451"/>
              </p:ext>
            </p:extLst>
          </p:nvPr>
        </p:nvGraphicFramePr>
        <p:xfrm>
          <a:off x="890540" y="1427316"/>
          <a:ext cx="10240236" cy="5050966"/>
        </p:xfrm>
        <a:graphic>
          <a:graphicData uri="http://schemas.openxmlformats.org/drawingml/2006/table">
            <a:tbl>
              <a:tblPr firstRow="1" bandRow="1">
                <a:tableStyleId>{5C22544A-7EE6-4342-B048-85BDC9FD1C3A}</a:tableStyleId>
              </a:tblPr>
              <a:tblGrid>
                <a:gridCol w="1955657">
                  <a:extLst>
                    <a:ext uri="{9D8B030D-6E8A-4147-A177-3AD203B41FA5}">
                      <a16:colId xmlns="" xmlns:a16="http://schemas.microsoft.com/office/drawing/2014/main" val="146975392"/>
                    </a:ext>
                  </a:extLst>
                </a:gridCol>
                <a:gridCol w="1641136">
                  <a:extLst>
                    <a:ext uri="{9D8B030D-6E8A-4147-A177-3AD203B41FA5}">
                      <a16:colId xmlns="" xmlns:a16="http://schemas.microsoft.com/office/drawing/2014/main" val="857028235"/>
                    </a:ext>
                  </a:extLst>
                </a:gridCol>
                <a:gridCol w="2443669">
                  <a:extLst>
                    <a:ext uri="{9D8B030D-6E8A-4147-A177-3AD203B41FA5}">
                      <a16:colId xmlns="" xmlns:a16="http://schemas.microsoft.com/office/drawing/2014/main" val="628929643"/>
                    </a:ext>
                  </a:extLst>
                </a:gridCol>
                <a:gridCol w="1613328">
                  <a:extLst>
                    <a:ext uri="{9D8B030D-6E8A-4147-A177-3AD203B41FA5}">
                      <a16:colId xmlns="" xmlns:a16="http://schemas.microsoft.com/office/drawing/2014/main" val="2934864193"/>
                    </a:ext>
                  </a:extLst>
                </a:gridCol>
                <a:gridCol w="2586446">
                  <a:extLst>
                    <a:ext uri="{9D8B030D-6E8A-4147-A177-3AD203B41FA5}">
                      <a16:colId xmlns="" xmlns:a16="http://schemas.microsoft.com/office/drawing/2014/main" val="3742493867"/>
                    </a:ext>
                  </a:extLst>
                </a:gridCol>
              </a:tblGrid>
              <a:tr h="649092">
                <a:tc>
                  <a:txBody>
                    <a:bodyPr/>
                    <a:lstStyle/>
                    <a:p>
                      <a:r>
                        <a:rPr lang="en-US" sz="1400" dirty="0" smtClean="0"/>
                        <a:t>Discipline</a:t>
                      </a:r>
                      <a:endParaRPr lang="en-US" sz="1400" dirty="0"/>
                    </a:p>
                  </a:txBody>
                  <a:tcPr marL="110476" marR="110476" marT="55238" marB="55238"/>
                </a:tc>
                <a:tc>
                  <a:txBody>
                    <a:bodyPr/>
                    <a:lstStyle/>
                    <a:p>
                      <a:pPr algn="ctr"/>
                      <a:r>
                        <a:rPr lang="en-US" sz="1400" dirty="0" smtClean="0"/>
                        <a:t>SPC Gen Ed Requirements</a:t>
                      </a:r>
                      <a:endParaRPr lang="en-US" sz="1400" dirty="0"/>
                    </a:p>
                  </a:txBody>
                  <a:tcPr marL="110476" marR="110476" marT="55238" marB="55238"/>
                </a:tc>
                <a:tc>
                  <a:txBody>
                    <a:bodyPr/>
                    <a:lstStyle/>
                    <a:p>
                      <a:pPr algn="ctr"/>
                      <a:r>
                        <a:rPr lang="en-US" sz="1400" dirty="0" smtClean="0"/>
                        <a:t>State Common Pre-Requisites for Engineering</a:t>
                      </a:r>
                      <a:endParaRPr lang="en-US" sz="1400" dirty="0"/>
                    </a:p>
                  </a:txBody>
                  <a:tcPr marL="110476" marR="110476" marT="55238" marB="55238"/>
                </a:tc>
                <a:tc>
                  <a:txBody>
                    <a:bodyPr/>
                    <a:lstStyle/>
                    <a:p>
                      <a:pPr algn="ctr"/>
                      <a:r>
                        <a:rPr lang="en-US" sz="1400" dirty="0" smtClean="0"/>
                        <a:t>Student Completed</a:t>
                      </a:r>
                      <a:endParaRPr lang="en-US" sz="1400" dirty="0"/>
                    </a:p>
                  </a:txBody>
                  <a:tcPr marL="110476" marR="110476" marT="55238" marB="55238"/>
                </a:tc>
                <a:tc>
                  <a:txBody>
                    <a:bodyPr/>
                    <a:lstStyle/>
                    <a:p>
                      <a:pPr algn="ctr"/>
                      <a:r>
                        <a:rPr lang="en-US" sz="1400" dirty="0" smtClean="0"/>
                        <a:t>Notes</a:t>
                      </a:r>
                      <a:endParaRPr lang="en-US" sz="1400" dirty="0"/>
                    </a:p>
                  </a:txBody>
                  <a:tcPr marL="110476" marR="110476" marT="55238" marB="55238"/>
                </a:tc>
                <a:extLst>
                  <a:ext uri="{0D108BD9-81ED-4DB2-BD59-A6C34878D82A}">
                    <a16:rowId xmlns="" xmlns:a16="http://schemas.microsoft.com/office/drawing/2014/main" val="806926044"/>
                  </a:ext>
                </a:extLst>
              </a:tr>
              <a:tr h="376064">
                <a:tc>
                  <a:txBody>
                    <a:bodyPr/>
                    <a:lstStyle/>
                    <a:p>
                      <a:r>
                        <a:rPr lang="en-US" sz="1400" dirty="0" smtClean="0"/>
                        <a:t>Communications</a:t>
                      </a:r>
                      <a:endParaRPr lang="en-US" sz="1400" dirty="0"/>
                    </a:p>
                  </a:txBody>
                  <a:tcPr marL="110476" marR="110476" marT="55238" marB="55238"/>
                </a:tc>
                <a:tc>
                  <a:txBody>
                    <a:bodyPr/>
                    <a:lstStyle/>
                    <a:p>
                      <a:pPr algn="ctr"/>
                      <a:r>
                        <a:rPr lang="en-US" sz="1400" dirty="0" smtClean="0"/>
                        <a:t>9</a:t>
                      </a:r>
                      <a:endParaRPr lang="en-US" sz="1400" dirty="0"/>
                    </a:p>
                  </a:txBody>
                  <a:tcPr marL="110476" marR="110476" marT="55238" marB="55238"/>
                </a:tc>
                <a:tc>
                  <a:txBody>
                    <a:bodyPr/>
                    <a:lstStyle/>
                    <a:p>
                      <a:pPr algn="ctr"/>
                      <a:r>
                        <a:rPr lang="en-US" sz="1400" dirty="0" smtClean="0"/>
                        <a:t>6</a:t>
                      </a:r>
                      <a:endParaRPr lang="en-US" sz="1400" dirty="0"/>
                    </a:p>
                  </a:txBody>
                  <a:tcPr marL="110476" marR="110476" marT="55238" marB="55238"/>
                </a:tc>
                <a:tc>
                  <a:txBody>
                    <a:bodyPr/>
                    <a:lstStyle/>
                    <a:p>
                      <a:pPr algn="ctr"/>
                      <a:r>
                        <a:rPr lang="en-US" sz="1400" dirty="0" smtClean="0"/>
                        <a:t>9</a:t>
                      </a:r>
                      <a:endParaRPr lang="en-US" sz="1400" dirty="0"/>
                    </a:p>
                  </a:txBody>
                  <a:tcPr marL="110476" marR="110476" marT="55238" marB="55238"/>
                </a:tc>
                <a:tc>
                  <a:txBody>
                    <a:bodyPr/>
                    <a:lstStyle/>
                    <a:p>
                      <a:pPr algn="l"/>
                      <a:r>
                        <a:rPr lang="en-US" sz="1000" dirty="0" smtClean="0"/>
                        <a:t>SPC requires a 3 credit Speech course.</a:t>
                      </a:r>
                      <a:endParaRPr lang="en-US" sz="1000" dirty="0"/>
                    </a:p>
                  </a:txBody>
                  <a:tcPr marL="110476" marR="110476" marT="55238" marB="55238"/>
                </a:tc>
                <a:extLst>
                  <a:ext uri="{0D108BD9-81ED-4DB2-BD59-A6C34878D82A}">
                    <a16:rowId xmlns="" xmlns:a16="http://schemas.microsoft.com/office/drawing/2014/main" val="3721521776"/>
                  </a:ext>
                </a:extLst>
              </a:tr>
              <a:tr h="376064">
                <a:tc>
                  <a:txBody>
                    <a:bodyPr/>
                    <a:lstStyle/>
                    <a:p>
                      <a:r>
                        <a:rPr lang="en-US" sz="1400" dirty="0" smtClean="0"/>
                        <a:t>Humanities</a:t>
                      </a:r>
                      <a:endParaRPr lang="en-US" sz="1400" dirty="0"/>
                    </a:p>
                  </a:txBody>
                  <a:tcPr marL="110476" marR="110476" marT="55238" marB="55238"/>
                </a:tc>
                <a:tc>
                  <a:txBody>
                    <a:bodyPr/>
                    <a:lstStyle/>
                    <a:p>
                      <a:pPr algn="ctr"/>
                      <a:r>
                        <a:rPr lang="en-US" sz="1400" dirty="0" smtClean="0"/>
                        <a:t>6</a:t>
                      </a:r>
                      <a:endParaRPr lang="en-US" sz="1400" dirty="0"/>
                    </a:p>
                  </a:txBody>
                  <a:tcPr marL="110476" marR="110476" marT="55238" marB="55238"/>
                </a:tc>
                <a:tc>
                  <a:txBody>
                    <a:bodyPr/>
                    <a:lstStyle/>
                    <a:p>
                      <a:pPr algn="ctr"/>
                      <a:r>
                        <a:rPr lang="en-US" sz="1400" dirty="0" smtClean="0"/>
                        <a:t>6</a:t>
                      </a:r>
                      <a:endParaRPr lang="en-US" sz="1400" dirty="0"/>
                    </a:p>
                  </a:txBody>
                  <a:tcPr marL="110476" marR="110476" marT="55238" marB="55238"/>
                </a:tc>
                <a:tc>
                  <a:txBody>
                    <a:bodyPr/>
                    <a:lstStyle/>
                    <a:p>
                      <a:pPr algn="ctr"/>
                      <a:r>
                        <a:rPr lang="en-US" sz="1400" dirty="0" smtClean="0"/>
                        <a:t>6</a:t>
                      </a:r>
                      <a:endParaRPr lang="en-US" sz="1400" dirty="0"/>
                    </a:p>
                  </a:txBody>
                  <a:tcPr marL="110476" marR="110476" marT="55238" marB="55238"/>
                </a:tc>
                <a:tc>
                  <a:txBody>
                    <a:bodyPr/>
                    <a:lstStyle/>
                    <a:p>
                      <a:pPr algn="ctr"/>
                      <a:endParaRPr lang="en-US" sz="1000" dirty="0"/>
                    </a:p>
                  </a:txBody>
                  <a:tcPr marL="110476" marR="110476" marT="55238" marB="55238"/>
                </a:tc>
                <a:extLst>
                  <a:ext uri="{0D108BD9-81ED-4DB2-BD59-A6C34878D82A}">
                    <a16:rowId xmlns="" xmlns:a16="http://schemas.microsoft.com/office/drawing/2014/main" val="176678465"/>
                  </a:ext>
                </a:extLst>
              </a:tr>
              <a:tr h="376064">
                <a:tc>
                  <a:txBody>
                    <a:bodyPr/>
                    <a:lstStyle/>
                    <a:p>
                      <a:r>
                        <a:rPr lang="en-US" sz="1400" dirty="0" smtClean="0"/>
                        <a:t>Social Science</a:t>
                      </a:r>
                      <a:endParaRPr lang="en-US" sz="1400" dirty="0"/>
                    </a:p>
                  </a:txBody>
                  <a:tcPr marL="110476" marR="110476" marT="55238" marB="55238"/>
                </a:tc>
                <a:tc>
                  <a:txBody>
                    <a:bodyPr/>
                    <a:lstStyle/>
                    <a:p>
                      <a:pPr algn="ctr"/>
                      <a:r>
                        <a:rPr lang="en-US" sz="1400" dirty="0" smtClean="0"/>
                        <a:t>6</a:t>
                      </a:r>
                      <a:endParaRPr lang="en-US" sz="1400" dirty="0"/>
                    </a:p>
                  </a:txBody>
                  <a:tcPr marL="110476" marR="110476" marT="55238" marB="55238"/>
                </a:tc>
                <a:tc>
                  <a:txBody>
                    <a:bodyPr/>
                    <a:lstStyle/>
                    <a:p>
                      <a:pPr algn="ctr"/>
                      <a:r>
                        <a:rPr lang="en-US" sz="1400" dirty="0" smtClean="0"/>
                        <a:t>9</a:t>
                      </a:r>
                      <a:endParaRPr lang="en-US" sz="1400" dirty="0"/>
                    </a:p>
                  </a:txBody>
                  <a:tcPr marL="110476" marR="110476" marT="55238" marB="55238"/>
                </a:tc>
                <a:tc>
                  <a:txBody>
                    <a:bodyPr/>
                    <a:lstStyle/>
                    <a:p>
                      <a:pPr algn="ctr"/>
                      <a:r>
                        <a:rPr lang="en-US" sz="1400" dirty="0" smtClean="0"/>
                        <a:t>6</a:t>
                      </a:r>
                      <a:endParaRPr lang="en-US" sz="1400" dirty="0"/>
                    </a:p>
                  </a:txBody>
                  <a:tcPr marL="110476" marR="110476" marT="55238" marB="55238"/>
                </a:tc>
                <a:tc>
                  <a:txBody>
                    <a:bodyPr/>
                    <a:lstStyle/>
                    <a:p>
                      <a:pPr algn="ctr"/>
                      <a:endParaRPr lang="en-US" sz="1000" dirty="0"/>
                    </a:p>
                  </a:txBody>
                  <a:tcPr marL="110476" marR="110476" marT="55238" marB="55238"/>
                </a:tc>
                <a:extLst>
                  <a:ext uri="{0D108BD9-81ED-4DB2-BD59-A6C34878D82A}">
                    <a16:rowId xmlns="" xmlns:a16="http://schemas.microsoft.com/office/drawing/2014/main" val="1484288805"/>
                  </a:ext>
                </a:extLst>
              </a:tr>
              <a:tr h="376064">
                <a:tc>
                  <a:txBody>
                    <a:bodyPr/>
                    <a:lstStyle/>
                    <a:p>
                      <a:r>
                        <a:rPr lang="en-US" sz="1400" dirty="0" smtClean="0"/>
                        <a:t>Math</a:t>
                      </a:r>
                      <a:endParaRPr lang="en-US" sz="1400" dirty="0"/>
                    </a:p>
                  </a:txBody>
                  <a:tcPr marL="110476" marR="110476" marT="55238" marB="55238"/>
                </a:tc>
                <a:tc>
                  <a:txBody>
                    <a:bodyPr/>
                    <a:lstStyle/>
                    <a:p>
                      <a:pPr algn="ctr"/>
                      <a:r>
                        <a:rPr lang="en-US" sz="1400" dirty="0" smtClean="0"/>
                        <a:t>6</a:t>
                      </a:r>
                      <a:endParaRPr lang="en-US" sz="1400" dirty="0"/>
                    </a:p>
                  </a:txBody>
                  <a:tcPr marL="110476" marR="110476" marT="55238" marB="55238"/>
                </a:tc>
                <a:tc>
                  <a:txBody>
                    <a:bodyPr/>
                    <a:lstStyle/>
                    <a:p>
                      <a:pPr algn="ctr"/>
                      <a:r>
                        <a:rPr lang="en-US" sz="1400" dirty="0" smtClean="0"/>
                        <a:t>6</a:t>
                      </a:r>
                      <a:endParaRPr lang="en-US" sz="1400" dirty="0"/>
                    </a:p>
                  </a:txBody>
                  <a:tcPr marL="110476" marR="110476" marT="55238" marB="55238"/>
                </a:tc>
                <a:tc>
                  <a:txBody>
                    <a:bodyPr/>
                    <a:lstStyle/>
                    <a:p>
                      <a:pPr algn="ctr"/>
                      <a:r>
                        <a:rPr lang="en-US" sz="1400" dirty="0" smtClean="0"/>
                        <a:t>6</a:t>
                      </a:r>
                      <a:endParaRPr lang="en-US" sz="1400" dirty="0"/>
                    </a:p>
                  </a:txBody>
                  <a:tcPr marL="110476" marR="110476" marT="55238" marB="55238"/>
                </a:tc>
                <a:tc>
                  <a:txBody>
                    <a:bodyPr/>
                    <a:lstStyle/>
                    <a:p>
                      <a:pPr algn="l"/>
                      <a:endParaRPr lang="en-US" sz="1000" dirty="0"/>
                    </a:p>
                  </a:txBody>
                  <a:tcPr marL="110476" marR="110476" marT="55238" marB="55238"/>
                </a:tc>
                <a:extLst>
                  <a:ext uri="{0D108BD9-81ED-4DB2-BD59-A6C34878D82A}">
                    <a16:rowId xmlns="" xmlns:a16="http://schemas.microsoft.com/office/drawing/2014/main" val="1006731338"/>
                  </a:ext>
                </a:extLst>
              </a:tr>
              <a:tr h="376064">
                <a:tc>
                  <a:txBody>
                    <a:bodyPr/>
                    <a:lstStyle/>
                    <a:p>
                      <a:r>
                        <a:rPr lang="en-US" sz="1400" dirty="0" smtClean="0"/>
                        <a:t>Natural Science</a:t>
                      </a:r>
                      <a:endParaRPr lang="en-US" sz="1400" dirty="0"/>
                    </a:p>
                  </a:txBody>
                  <a:tcPr marL="110476" marR="110476" marT="55238" marB="55238"/>
                </a:tc>
                <a:tc>
                  <a:txBody>
                    <a:bodyPr/>
                    <a:lstStyle/>
                    <a:p>
                      <a:pPr algn="ctr"/>
                      <a:r>
                        <a:rPr lang="en-US" sz="1400" dirty="0" smtClean="0"/>
                        <a:t>6</a:t>
                      </a:r>
                      <a:endParaRPr lang="en-US" sz="1400" dirty="0"/>
                    </a:p>
                  </a:txBody>
                  <a:tcPr marL="110476" marR="110476" marT="55238" marB="55238"/>
                </a:tc>
                <a:tc>
                  <a:txBody>
                    <a:bodyPr/>
                    <a:lstStyle/>
                    <a:p>
                      <a:pPr algn="ctr"/>
                      <a:r>
                        <a:rPr lang="en-US" sz="1400" dirty="0" smtClean="0"/>
                        <a:t>6</a:t>
                      </a:r>
                      <a:endParaRPr lang="en-US" sz="1400" dirty="0"/>
                    </a:p>
                  </a:txBody>
                  <a:tcPr marL="110476" marR="110476" marT="55238" marB="55238"/>
                </a:tc>
                <a:tc>
                  <a:txBody>
                    <a:bodyPr/>
                    <a:lstStyle/>
                    <a:p>
                      <a:pPr algn="ctr"/>
                      <a:r>
                        <a:rPr lang="en-US" sz="1400" dirty="0" smtClean="0"/>
                        <a:t>6</a:t>
                      </a:r>
                      <a:endParaRPr lang="en-US" sz="1400" dirty="0"/>
                    </a:p>
                  </a:txBody>
                  <a:tcPr marL="110476" marR="110476" marT="55238" marB="55238"/>
                </a:tc>
                <a:tc>
                  <a:txBody>
                    <a:bodyPr/>
                    <a:lstStyle/>
                    <a:p>
                      <a:pPr algn="ctr"/>
                      <a:endParaRPr lang="en-US" sz="1000" dirty="0"/>
                    </a:p>
                  </a:txBody>
                  <a:tcPr marL="110476" marR="110476" marT="55238" marB="55238"/>
                </a:tc>
                <a:extLst>
                  <a:ext uri="{0D108BD9-81ED-4DB2-BD59-A6C34878D82A}">
                    <a16:rowId xmlns="" xmlns:a16="http://schemas.microsoft.com/office/drawing/2014/main" val="2248466017"/>
                  </a:ext>
                </a:extLst>
              </a:tr>
              <a:tr h="371198">
                <a:tc>
                  <a:txBody>
                    <a:bodyPr/>
                    <a:lstStyle/>
                    <a:p>
                      <a:r>
                        <a:rPr lang="en-US" sz="1400" dirty="0" smtClean="0"/>
                        <a:t>Computer</a:t>
                      </a:r>
                      <a:endParaRPr lang="en-US" sz="1400" dirty="0"/>
                    </a:p>
                  </a:txBody>
                  <a:tcPr marL="110476" marR="110476" marT="55238" marB="55238"/>
                </a:tc>
                <a:tc>
                  <a:txBody>
                    <a:bodyPr/>
                    <a:lstStyle/>
                    <a:p>
                      <a:pPr algn="ctr"/>
                      <a:r>
                        <a:rPr lang="en-US" sz="1400" dirty="0" smtClean="0"/>
                        <a:t>0</a:t>
                      </a:r>
                    </a:p>
                  </a:txBody>
                  <a:tcPr marL="110476" marR="110476" marT="55238" marB="55238"/>
                </a:tc>
                <a:tc>
                  <a:txBody>
                    <a:bodyPr/>
                    <a:lstStyle/>
                    <a:p>
                      <a:pPr algn="ctr"/>
                      <a:r>
                        <a:rPr lang="en-US" sz="1400" dirty="0" smtClean="0"/>
                        <a:t>0</a:t>
                      </a:r>
                      <a:endParaRPr lang="en-US" sz="1400" dirty="0"/>
                    </a:p>
                  </a:txBody>
                  <a:tcPr marL="110476" marR="110476" marT="55238" marB="55238"/>
                </a:tc>
                <a:tc>
                  <a:txBody>
                    <a:bodyPr/>
                    <a:lstStyle/>
                    <a:p>
                      <a:pPr algn="ctr"/>
                      <a:r>
                        <a:rPr lang="en-US" sz="1400" dirty="0" smtClean="0"/>
                        <a:t>6</a:t>
                      </a:r>
                      <a:endParaRPr lang="en-US" sz="1400" dirty="0"/>
                    </a:p>
                  </a:txBody>
                  <a:tcPr marL="110476" marR="110476" marT="55238" marB="55238"/>
                </a:tc>
                <a:tc>
                  <a:txBody>
                    <a:bodyPr/>
                    <a:lstStyle/>
                    <a:p>
                      <a:pPr algn="l"/>
                      <a:endParaRPr lang="en-US" sz="1000" dirty="0"/>
                    </a:p>
                  </a:txBody>
                  <a:tcPr marL="110476" marR="110476" marT="55238" marB="55238"/>
                </a:tc>
                <a:extLst>
                  <a:ext uri="{0D108BD9-81ED-4DB2-BD59-A6C34878D82A}">
                    <a16:rowId xmlns="" xmlns:a16="http://schemas.microsoft.com/office/drawing/2014/main" val="3433509668"/>
                  </a:ext>
                </a:extLst>
              </a:tr>
              <a:tr h="376064">
                <a:tc>
                  <a:txBody>
                    <a:bodyPr/>
                    <a:lstStyle/>
                    <a:p>
                      <a:r>
                        <a:rPr lang="en-US" sz="1400" dirty="0" smtClean="0"/>
                        <a:t>Ethics</a:t>
                      </a:r>
                      <a:endParaRPr lang="en-US" sz="1400" dirty="0"/>
                    </a:p>
                  </a:txBody>
                  <a:tcPr marL="110476" marR="110476" marT="55238" marB="55238"/>
                </a:tc>
                <a:tc>
                  <a:txBody>
                    <a:bodyPr/>
                    <a:lstStyle/>
                    <a:p>
                      <a:pPr algn="ctr"/>
                      <a:r>
                        <a:rPr lang="en-US" sz="1400" dirty="0" smtClean="0"/>
                        <a:t>3</a:t>
                      </a:r>
                    </a:p>
                  </a:txBody>
                  <a:tcPr marL="110476" marR="110476" marT="55238" marB="55238"/>
                </a:tc>
                <a:tc>
                  <a:txBody>
                    <a:bodyPr/>
                    <a:lstStyle/>
                    <a:p>
                      <a:pPr algn="ctr"/>
                      <a:r>
                        <a:rPr lang="en-US" sz="1400" dirty="0" smtClean="0"/>
                        <a:t>0</a:t>
                      </a:r>
                      <a:endParaRPr lang="en-US" sz="1400" dirty="0"/>
                    </a:p>
                  </a:txBody>
                  <a:tcPr marL="110476" marR="110476" marT="55238" marB="55238"/>
                </a:tc>
                <a:tc>
                  <a:txBody>
                    <a:bodyPr/>
                    <a:lstStyle/>
                    <a:p>
                      <a:pPr algn="ctr"/>
                      <a:r>
                        <a:rPr lang="en-US" sz="1400" dirty="0" smtClean="0"/>
                        <a:t>3</a:t>
                      </a:r>
                      <a:endParaRPr lang="en-US" sz="1400" dirty="0"/>
                    </a:p>
                  </a:txBody>
                  <a:tcPr marL="110476" marR="110476" marT="55238" marB="55238"/>
                </a:tc>
                <a:tc>
                  <a:txBody>
                    <a:bodyPr/>
                    <a:lstStyle/>
                    <a:p>
                      <a:pPr algn="l"/>
                      <a:r>
                        <a:rPr lang="en-US" sz="1000" dirty="0" smtClean="0"/>
                        <a:t>SPC requires Ethics which would fulfill additional 3 credits of Social Science or Humanities.</a:t>
                      </a:r>
                      <a:endParaRPr lang="en-US" sz="1000" dirty="0"/>
                    </a:p>
                  </a:txBody>
                  <a:tcPr marL="110476" marR="110476" marT="55238" marB="55238"/>
                </a:tc>
                <a:extLst>
                  <a:ext uri="{0D108BD9-81ED-4DB2-BD59-A6C34878D82A}">
                    <a16:rowId xmlns="" xmlns:a16="http://schemas.microsoft.com/office/drawing/2014/main" val="2174498655"/>
                  </a:ext>
                </a:extLst>
              </a:tr>
              <a:tr h="376064">
                <a:tc>
                  <a:txBody>
                    <a:bodyPr/>
                    <a:lstStyle/>
                    <a:p>
                      <a:r>
                        <a:rPr lang="en-US" sz="1400" dirty="0" smtClean="0"/>
                        <a:t>Additional Math</a:t>
                      </a:r>
                      <a:endParaRPr lang="en-US" sz="1400" dirty="0"/>
                    </a:p>
                  </a:txBody>
                  <a:tcPr marL="110476" marR="110476" marT="55238" marB="55238"/>
                </a:tc>
                <a:tc>
                  <a:txBody>
                    <a:bodyPr/>
                    <a:lstStyle/>
                    <a:p>
                      <a:pPr algn="ctr"/>
                      <a:r>
                        <a:rPr lang="en-US" sz="1400" dirty="0" smtClean="0"/>
                        <a:t>0</a:t>
                      </a:r>
                      <a:endParaRPr lang="en-US" sz="1400" dirty="0"/>
                    </a:p>
                  </a:txBody>
                  <a:tcPr marL="110476" marR="110476" marT="55238" marB="55238"/>
                </a:tc>
                <a:tc>
                  <a:txBody>
                    <a:bodyPr/>
                    <a:lstStyle/>
                    <a:p>
                      <a:pPr algn="ctr"/>
                      <a:r>
                        <a:rPr lang="en-US" sz="1400" dirty="0" smtClean="0"/>
                        <a:t>9</a:t>
                      </a:r>
                      <a:endParaRPr lang="en-US" sz="1400" dirty="0"/>
                    </a:p>
                  </a:txBody>
                  <a:tcPr marL="110476" marR="110476" marT="55238" marB="55238"/>
                </a:tc>
                <a:tc>
                  <a:txBody>
                    <a:bodyPr/>
                    <a:lstStyle/>
                    <a:p>
                      <a:pPr algn="ctr"/>
                      <a:r>
                        <a:rPr lang="en-US" sz="1400" dirty="0" smtClean="0"/>
                        <a:t>23</a:t>
                      </a:r>
                      <a:endParaRPr lang="en-US" sz="1400" dirty="0"/>
                    </a:p>
                  </a:txBody>
                  <a:tcPr marL="110476" marR="110476" marT="55238" marB="5523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Student began at MAT1033; State Pre-</a:t>
                      </a:r>
                      <a:r>
                        <a:rPr lang="en-US" sz="1000" dirty="0" err="1" smtClean="0"/>
                        <a:t>Reqs</a:t>
                      </a:r>
                      <a:r>
                        <a:rPr lang="en-US" sz="1000" dirty="0" smtClean="0"/>
                        <a:t> start at </a:t>
                      </a:r>
                      <a:r>
                        <a:rPr lang="en-US" sz="1000" dirty="0" err="1" smtClean="0"/>
                        <a:t>Calc</a:t>
                      </a:r>
                      <a:r>
                        <a:rPr lang="en-US" sz="1000" dirty="0" smtClean="0"/>
                        <a:t> I.</a:t>
                      </a:r>
                    </a:p>
                  </a:txBody>
                  <a:tcPr marL="110476" marR="110476" marT="55238" marB="55238"/>
                </a:tc>
                <a:extLst>
                  <a:ext uri="{0D108BD9-81ED-4DB2-BD59-A6C34878D82A}">
                    <a16:rowId xmlns="" xmlns:a16="http://schemas.microsoft.com/office/drawing/2014/main" val="10006"/>
                  </a:ext>
                </a:extLst>
              </a:tr>
              <a:tr h="376064">
                <a:tc>
                  <a:txBody>
                    <a:bodyPr/>
                    <a:lstStyle/>
                    <a:p>
                      <a:r>
                        <a:rPr lang="en-US" sz="1400" dirty="0" smtClean="0"/>
                        <a:t>Additional Science</a:t>
                      </a:r>
                      <a:endParaRPr lang="en-US" sz="1400" dirty="0"/>
                    </a:p>
                  </a:txBody>
                  <a:tcPr marL="110476" marR="110476" marT="55238" marB="55238"/>
                </a:tc>
                <a:tc>
                  <a:txBody>
                    <a:bodyPr/>
                    <a:lstStyle/>
                    <a:p>
                      <a:pPr algn="ctr"/>
                      <a:r>
                        <a:rPr lang="en-US" sz="1400" dirty="0" smtClean="0"/>
                        <a:t>0</a:t>
                      </a:r>
                      <a:endParaRPr lang="en-US" sz="1400" dirty="0"/>
                    </a:p>
                  </a:txBody>
                  <a:tcPr marL="110476" marR="110476" marT="55238" marB="55238"/>
                </a:tc>
                <a:tc>
                  <a:txBody>
                    <a:bodyPr/>
                    <a:lstStyle/>
                    <a:p>
                      <a:pPr algn="ctr"/>
                      <a:r>
                        <a:rPr lang="en-US" sz="1400" dirty="0" smtClean="0"/>
                        <a:t>6</a:t>
                      </a:r>
                      <a:endParaRPr lang="en-US" sz="1400" dirty="0"/>
                    </a:p>
                  </a:txBody>
                  <a:tcPr marL="110476" marR="110476" marT="55238" marB="55238"/>
                </a:tc>
                <a:tc>
                  <a:txBody>
                    <a:bodyPr/>
                    <a:lstStyle/>
                    <a:p>
                      <a:pPr algn="ctr"/>
                      <a:r>
                        <a:rPr lang="en-US" sz="1400" dirty="0" smtClean="0"/>
                        <a:t>10</a:t>
                      </a:r>
                      <a:endParaRPr lang="en-US" sz="1400" dirty="0"/>
                    </a:p>
                  </a:txBody>
                  <a:tcPr marL="110476" marR="110476" marT="55238" marB="55238"/>
                </a:tc>
                <a:tc>
                  <a:txBody>
                    <a:bodyPr/>
                    <a:lstStyle/>
                    <a:p>
                      <a:pPr algn="l"/>
                      <a:r>
                        <a:rPr lang="en-US" sz="1000" dirty="0" smtClean="0"/>
                        <a:t>Student began at Intro to Chem. State Pre-</a:t>
                      </a:r>
                      <a:r>
                        <a:rPr lang="en-US" sz="1000" dirty="0" err="1" smtClean="0"/>
                        <a:t>Reqs</a:t>
                      </a:r>
                      <a:r>
                        <a:rPr lang="en-US" sz="1000" baseline="0" dirty="0" smtClean="0"/>
                        <a:t> start at </a:t>
                      </a:r>
                      <a:r>
                        <a:rPr lang="en-US" sz="1000" baseline="0" dirty="0" err="1" smtClean="0"/>
                        <a:t>Chem</a:t>
                      </a:r>
                      <a:r>
                        <a:rPr lang="en-US" sz="1000" baseline="0" dirty="0" smtClean="0"/>
                        <a:t> I.</a:t>
                      </a:r>
                      <a:endParaRPr lang="en-US" sz="1000" dirty="0"/>
                    </a:p>
                  </a:txBody>
                  <a:tcPr marL="110476" marR="110476" marT="55238" marB="55238"/>
                </a:tc>
                <a:extLst>
                  <a:ext uri="{0D108BD9-81ED-4DB2-BD59-A6C34878D82A}">
                    <a16:rowId xmlns="" xmlns:a16="http://schemas.microsoft.com/office/drawing/2014/main" val="10007"/>
                  </a:ext>
                </a:extLst>
              </a:tr>
              <a:tr h="376064">
                <a:tc>
                  <a:txBody>
                    <a:bodyPr/>
                    <a:lstStyle/>
                    <a:p>
                      <a:r>
                        <a:rPr lang="en-US" sz="1400" dirty="0" smtClean="0"/>
                        <a:t>Electives &amp;</a:t>
                      </a:r>
                      <a:r>
                        <a:rPr lang="en-US" sz="1400" baseline="0" dirty="0" smtClean="0"/>
                        <a:t> Pre-</a:t>
                      </a:r>
                      <a:r>
                        <a:rPr lang="en-US" sz="1400" baseline="0" dirty="0" err="1" smtClean="0"/>
                        <a:t>Reqs</a:t>
                      </a:r>
                      <a:endParaRPr lang="en-US" sz="1400" dirty="0"/>
                    </a:p>
                  </a:txBody>
                  <a:tcPr marL="110476" marR="110476" marT="55238" marB="55238"/>
                </a:tc>
                <a:tc>
                  <a:txBody>
                    <a:bodyPr/>
                    <a:lstStyle/>
                    <a:p>
                      <a:pPr algn="ctr"/>
                      <a:r>
                        <a:rPr lang="en-US" sz="1400" dirty="0" smtClean="0"/>
                        <a:t>24</a:t>
                      </a:r>
                      <a:endParaRPr lang="en-US" sz="1400" dirty="0"/>
                    </a:p>
                  </a:txBody>
                  <a:tcPr marL="110476" marR="110476" marT="55238" marB="55238"/>
                </a:tc>
                <a:tc>
                  <a:txBody>
                    <a:bodyPr/>
                    <a:lstStyle/>
                    <a:p>
                      <a:pPr algn="ctr"/>
                      <a:r>
                        <a:rPr lang="en-US" sz="1400" dirty="0" smtClean="0"/>
                        <a:t>0</a:t>
                      </a:r>
                    </a:p>
                  </a:txBody>
                  <a:tcPr marL="110476" marR="110476" marT="55238" marB="55238"/>
                </a:tc>
                <a:tc>
                  <a:txBody>
                    <a:bodyPr/>
                    <a:lstStyle/>
                    <a:p>
                      <a:pPr algn="ctr"/>
                      <a:r>
                        <a:rPr lang="en-US" sz="1400" dirty="0" smtClean="0"/>
                        <a:t>3</a:t>
                      </a:r>
                    </a:p>
                  </a:txBody>
                  <a:tcPr marL="110476" marR="110476" marT="55238" marB="55238"/>
                </a:tc>
                <a:tc>
                  <a:txBody>
                    <a:bodyPr/>
                    <a:lstStyle/>
                    <a:p>
                      <a:pPr algn="l"/>
                      <a:r>
                        <a:rPr lang="en-US" sz="1000" dirty="0" smtClean="0"/>
                        <a:t>Ancient Greek Mythology</a:t>
                      </a:r>
                      <a:r>
                        <a:rPr lang="en-US" sz="1000" baseline="0" dirty="0" smtClean="0"/>
                        <a:t> for exploration.</a:t>
                      </a:r>
                      <a:endParaRPr lang="en-US" sz="1000" dirty="0" smtClean="0"/>
                    </a:p>
                  </a:txBody>
                  <a:tcPr marL="110476" marR="110476" marT="55238" marB="55238"/>
                </a:tc>
                <a:extLst>
                  <a:ext uri="{0D108BD9-81ED-4DB2-BD59-A6C34878D82A}">
                    <a16:rowId xmlns="" xmlns:a16="http://schemas.microsoft.com/office/drawing/2014/main" val="10009"/>
                  </a:ext>
                </a:extLst>
              </a:tr>
              <a:tr h="376064">
                <a:tc>
                  <a:txBody>
                    <a:bodyPr/>
                    <a:lstStyle/>
                    <a:p>
                      <a:r>
                        <a:rPr lang="en-US" sz="1400" b="1" dirty="0"/>
                        <a:t>Total</a:t>
                      </a:r>
                    </a:p>
                  </a:txBody>
                  <a:tcPr marL="110476" marR="110476" marT="55238" marB="55238"/>
                </a:tc>
                <a:tc>
                  <a:txBody>
                    <a:bodyPr/>
                    <a:lstStyle/>
                    <a:p>
                      <a:pPr algn="ctr"/>
                      <a:r>
                        <a:rPr lang="en-US" sz="1400" b="1" dirty="0" smtClean="0"/>
                        <a:t>60</a:t>
                      </a:r>
                      <a:endParaRPr lang="en-US" sz="1400" b="1" dirty="0"/>
                    </a:p>
                  </a:txBody>
                  <a:tcPr marL="110476" marR="110476" marT="55238" marB="55238"/>
                </a:tc>
                <a:tc>
                  <a:txBody>
                    <a:bodyPr/>
                    <a:lstStyle/>
                    <a:p>
                      <a:pPr algn="ctr"/>
                      <a:r>
                        <a:rPr lang="en-US" sz="1400" b="1" dirty="0" smtClean="0"/>
                        <a:t>48</a:t>
                      </a:r>
                      <a:endParaRPr lang="en-US" sz="1400" b="1" dirty="0"/>
                    </a:p>
                  </a:txBody>
                  <a:tcPr marL="110476" marR="110476" marT="55238" marB="55238"/>
                </a:tc>
                <a:tc>
                  <a:txBody>
                    <a:bodyPr/>
                    <a:lstStyle/>
                    <a:p>
                      <a:pPr algn="ctr"/>
                      <a:r>
                        <a:rPr lang="en-US" sz="1400" b="1" dirty="0" smtClean="0"/>
                        <a:t>78</a:t>
                      </a:r>
                      <a:endParaRPr lang="en-US" sz="1400" b="1" dirty="0"/>
                    </a:p>
                  </a:txBody>
                  <a:tcPr marL="110476" marR="110476" marT="55238" marB="55238"/>
                </a:tc>
                <a:tc>
                  <a:txBody>
                    <a:bodyPr/>
                    <a:lstStyle/>
                    <a:p>
                      <a:pPr algn="ctr"/>
                      <a:endParaRPr lang="en-US" sz="1600" b="1" dirty="0"/>
                    </a:p>
                  </a:txBody>
                  <a:tcPr marL="110476" marR="110476" marT="55238" marB="55238"/>
                </a:tc>
                <a:extLst>
                  <a:ext uri="{0D108BD9-81ED-4DB2-BD59-A6C34878D82A}">
                    <a16:rowId xmlns="" xmlns:a16="http://schemas.microsoft.com/office/drawing/2014/main" val="3978626812"/>
                  </a:ext>
                </a:extLst>
              </a:tr>
            </a:tbl>
          </a:graphicData>
        </a:graphic>
      </p:graphicFrame>
    </p:spTree>
    <p:extLst>
      <p:ext uri="{BB962C8B-B14F-4D97-AF65-F5344CB8AC3E}">
        <p14:creationId xmlns:p14="http://schemas.microsoft.com/office/powerpoint/2010/main" val="92833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9036B9F-161B-4D40-B317-F3A062345CC2}" type="slidenum">
              <a:rPr lang="en-US" smtClean="0"/>
              <a:t>8</a:t>
            </a:fld>
            <a:endParaRPr lang="en-US"/>
          </a:p>
        </p:txBody>
      </p:sp>
      <p:sp>
        <p:nvSpPr>
          <p:cNvPr id="4" name="Title 4"/>
          <p:cNvSpPr txBox="1">
            <a:spLocks/>
          </p:cNvSpPr>
          <p:nvPr/>
        </p:nvSpPr>
        <p:spPr>
          <a:xfrm>
            <a:off x="457200" y="0"/>
            <a:ext cx="9612351" cy="14273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i="1" dirty="0">
                <a:solidFill>
                  <a:schemeClr val="bg1"/>
                </a:solidFill>
                <a:latin typeface="Myriad Pro" panose="020B0503030403020204" pitchFamily="34" charset="0"/>
              </a:rPr>
              <a:t/>
            </a:r>
            <a:br>
              <a:rPr lang="en-US" sz="4800" i="1" dirty="0">
                <a:solidFill>
                  <a:schemeClr val="bg1"/>
                </a:solidFill>
                <a:latin typeface="Myriad Pro" panose="020B0503030403020204" pitchFamily="34" charset="0"/>
              </a:rPr>
            </a:br>
            <a:r>
              <a:rPr lang="en-US" sz="4800" i="1" dirty="0">
                <a:solidFill>
                  <a:schemeClr val="bg1"/>
                </a:solidFill>
                <a:latin typeface="Myriad Pro" panose="020B0503030403020204" pitchFamily="34" charset="0"/>
              </a:rPr>
              <a:t> </a:t>
            </a:r>
            <a:endParaRPr lang="en-US" sz="4800" b="1" i="1" dirty="0">
              <a:solidFill>
                <a:schemeClr val="bg2">
                  <a:lumMod val="25000"/>
                </a:schemeClr>
              </a:solidFill>
              <a:latin typeface="Myriad Pro" panose="020B0503030403020204" pitchFamily="34" charset="0"/>
            </a:endParaRPr>
          </a:p>
        </p:txBody>
      </p:sp>
      <p:grpSp>
        <p:nvGrpSpPr>
          <p:cNvPr id="9" name="Group 8"/>
          <p:cNvGrpSpPr/>
          <p:nvPr/>
        </p:nvGrpSpPr>
        <p:grpSpPr>
          <a:xfrm>
            <a:off x="-109182" y="1218150"/>
            <a:ext cx="12301182" cy="5536662"/>
            <a:chOff x="-27296" y="1035588"/>
            <a:chExt cx="12301182" cy="5536662"/>
          </a:xfrm>
        </p:grpSpPr>
        <p:sp>
          <p:nvSpPr>
            <p:cNvPr id="11" name="Rectangle 6"/>
            <p:cNvSpPr/>
            <p:nvPr userDrawn="1"/>
          </p:nvSpPr>
          <p:spPr>
            <a:xfrm flipH="1" flipV="1">
              <a:off x="-27296" y="1035588"/>
              <a:ext cx="12301182" cy="2658434"/>
            </a:xfrm>
            <a:custGeom>
              <a:avLst/>
              <a:gdLst>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1105469 h 1105469"/>
                <a:gd name="connsiteX4" fmla="*/ 0 w 12192272"/>
                <a:gd name="connsiteY4" fmla="*/ 0 h 1105469"/>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859809 h 1105469"/>
                <a:gd name="connsiteX4" fmla="*/ 0 w 12192272"/>
                <a:gd name="connsiteY4" fmla="*/ 0 h 1105469"/>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272" h="1171604">
                  <a:moveTo>
                    <a:pt x="0" y="0"/>
                  </a:moveTo>
                  <a:lnTo>
                    <a:pt x="12192272" y="0"/>
                  </a:lnTo>
                  <a:lnTo>
                    <a:pt x="12165218" y="1171604"/>
                  </a:lnTo>
                  <a:cubicBezTo>
                    <a:pt x="6992403" y="767233"/>
                    <a:pt x="4037036" y="1469409"/>
                    <a:pt x="0" y="777923"/>
                  </a:cubicBezTo>
                  <a:lnTo>
                    <a:pt x="0"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7296" y="3694022"/>
              <a:ext cx="12301182" cy="287822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4"/>
          <p:cNvSpPr txBox="1">
            <a:spLocks/>
          </p:cNvSpPr>
          <p:nvPr/>
        </p:nvSpPr>
        <p:spPr>
          <a:xfrm>
            <a:off x="1516640" y="333226"/>
            <a:ext cx="8469400" cy="11145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52D4C"/>
                </a:solidFill>
                <a:latin typeface="Myriad Pro" panose="020B0503030403020204" pitchFamily="34" charset="0"/>
              </a:rPr>
              <a:t>FCS vs. </a:t>
            </a:r>
            <a:r>
              <a:rPr lang="en-US" b="1" dirty="0" smtClean="0">
                <a:solidFill>
                  <a:srgbClr val="052D4C"/>
                </a:solidFill>
                <a:latin typeface="Myriad Pro" panose="020B0503030403020204" pitchFamily="34" charset="0"/>
              </a:rPr>
              <a:t>SUS Federal Financial Aid </a:t>
            </a:r>
            <a:r>
              <a:rPr lang="en-US" sz="4800" b="1" dirty="0">
                <a:solidFill>
                  <a:srgbClr val="052D4C"/>
                </a:solidFill>
                <a:latin typeface="Myriad Pro" panose="020B0503030403020204" pitchFamily="34" charset="0"/>
              </a:rPr>
              <a:t/>
            </a:r>
            <a:br>
              <a:rPr lang="en-US" sz="4800" b="1" dirty="0">
                <a:solidFill>
                  <a:srgbClr val="052D4C"/>
                </a:solidFill>
                <a:latin typeface="Myriad Pro" panose="020B0503030403020204" pitchFamily="34" charset="0"/>
              </a:rPr>
            </a:br>
            <a:r>
              <a:rPr lang="en-US" sz="4800" i="1" dirty="0">
                <a:solidFill>
                  <a:schemeClr val="bg1"/>
                </a:solidFill>
                <a:latin typeface="Myriad Pro" panose="020B0503030403020204" pitchFamily="34" charset="0"/>
              </a:rPr>
              <a:t> </a:t>
            </a:r>
            <a:endParaRPr lang="en-US" sz="4800" b="1" i="1" dirty="0">
              <a:solidFill>
                <a:schemeClr val="bg2">
                  <a:lumMod val="25000"/>
                </a:schemeClr>
              </a:solidFill>
              <a:latin typeface="Myriad Pro" panose="020B0503030403020204" pitchFamily="34" charset="0"/>
            </a:endParaRPr>
          </a:p>
        </p:txBody>
      </p:sp>
      <p:graphicFrame>
        <p:nvGraphicFramePr>
          <p:cNvPr id="6" name="Chart 5"/>
          <p:cNvGraphicFramePr/>
          <p:nvPr>
            <p:extLst/>
          </p:nvPr>
        </p:nvGraphicFramePr>
        <p:xfrm>
          <a:off x="1941551" y="719666"/>
          <a:ext cx="8128000" cy="5670021"/>
        </p:xfrm>
        <a:graphic>
          <a:graphicData uri="http://schemas.openxmlformats.org/drawingml/2006/chart">
            <c:chart xmlns:c="http://schemas.openxmlformats.org/drawingml/2006/chart" xmlns:r="http://schemas.openxmlformats.org/officeDocument/2006/relationships" r:id="rId3"/>
          </a:graphicData>
        </a:graphic>
      </p:graphicFrame>
      <p:sp>
        <p:nvSpPr>
          <p:cNvPr id="14" name="Up Arrow 13"/>
          <p:cNvSpPr/>
          <p:nvPr/>
        </p:nvSpPr>
        <p:spPr>
          <a:xfrm rot="4943305">
            <a:off x="5855116" y="-654737"/>
            <a:ext cx="501926" cy="7430960"/>
          </a:xfrm>
          <a:prstGeom prst="upArrow">
            <a:avLst>
              <a:gd name="adj1" fmla="val 50000"/>
              <a:gd name="adj2" fmla="val 56434"/>
            </a:avLst>
          </a:prstGeom>
          <a:solidFill>
            <a:srgbClr val="00B050"/>
          </a:solidFill>
          <a:effectLst>
            <a:innerShdw blurRad="63500" dist="508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4923869">
            <a:off x="3978751" y="1865491"/>
            <a:ext cx="501926" cy="3644847"/>
          </a:xfrm>
          <a:prstGeom prst="upArrow">
            <a:avLst>
              <a:gd name="adj1" fmla="val 50000"/>
              <a:gd name="adj2" fmla="val 56434"/>
            </a:avLst>
          </a:prstGeom>
          <a:effectLst>
            <a:innerShdw blurRad="63500" dist="508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rot="4923869">
            <a:off x="7934258" y="1469979"/>
            <a:ext cx="501926" cy="3296963"/>
          </a:xfrm>
          <a:prstGeom prst="upArrow">
            <a:avLst>
              <a:gd name="adj1" fmla="val 50000"/>
              <a:gd name="adj2" fmla="val 56434"/>
            </a:avLst>
          </a:prstGeom>
          <a:solidFill>
            <a:srgbClr val="00B050"/>
          </a:solidFill>
          <a:effectLst>
            <a:innerShdw blurRad="63500" dist="508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588433" y="4298668"/>
            <a:ext cx="1559280" cy="914777"/>
          </a:xfrm>
          <a:prstGeom prst="rect">
            <a:avLst/>
          </a:prstGeom>
          <a:noFill/>
        </p:spPr>
        <p:txBody>
          <a:bodyPr wrap="square" rtlCol="0">
            <a:spAutoFit/>
          </a:bodyPr>
          <a:lstStyle/>
          <a:p>
            <a:r>
              <a:rPr lang="en-US" dirty="0" smtClean="0"/>
              <a:t>Federal Financial Aid Gap</a:t>
            </a:r>
            <a:endParaRPr lang="en-US" dirty="0"/>
          </a:p>
        </p:txBody>
      </p:sp>
    </p:spTree>
    <p:extLst>
      <p:ext uri="{BB962C8B-B14F-4D97-AF65-F5344CB8AC3E}">
        <p14:creationId xmlns:p14="http://schemas.microsoft.com/office/powerpoint/2010/main" val="83306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900" decel="100000" fill="hold"/>
                                        <p:tgtEl>
                                          <p:spTgt spid="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900" decel="100000" fill="hold"/>
                                        <p:tgtEl>
                                          <p:spTgt spid="1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900" decel="100000" fill="hold"/>
                                        <p:tgtEl>
                                          <p:spTgt spid="5"/>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4" grpId="0" animBg="1"/>
      <p:bldP spid="7" grpId="0" animBg="1"/>
      <p:bldP spid="13"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9036B9F-161B-4D40-B317-F3A062345CC2}" type="slidenum">
              <a:rPr lang="en-US" smtClean="0"/>
              <a:t>9</a:t>
            </a:fld>
            <a:endParaRPr lang="en-US"/>
          </a:p>
        </p:txBody>
      </p:sp>
      <p:sp>
        <p:nvSpPr>
          <p:cNvPr id="4" name="Title 4"/>
          <p:cNvSpPr txBox="1">
            <a:spLocks/>
          </p:cNvSpPr>
          <p:nvPr/>
        </p:nvSpPr>
        <p:spPr>
          <a:xfrm>
            <a:off x="457200" y="0"/>
            <a:ext cx="9612351" cy="14273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i="1" dirty="0">
                <a:solidFill>
                  <a:schemeClr val="bg1"/>
                </a:solidFill>
                <a:latin typeface="Myriad Pro" panose="020B0503030403020204" pitchFamily="34" charset="0"/>
              </a:rPr>
              <a:t/>
            </a:r>
            <a:br>
              <a:rPr lang="en-US" sz="4800" i="1" dirty="0">
                <a:solidFill>
                  <a:schemeClr val="bg1"/>
                </a:solidFill>
                <a:latin typeface="Myriad Pro" panose="020B0503030403020204" pitchFamily="34" charset="0"/>
              </a:rPr>
            </a:br>
            <a:r>
              <a:rPr lang="en-US" sz="4800" i="1" dirty="0">
                <a:solidFill>
                  <a:schemeClr val="bg1"/>
                </a:solidFill>
                <a:latin typeface="Myriad Pro" panose="020B0503030403020204" pitchFamily="34" charset="0"/>
              </a:rPr>
              <a:t> </a:t>
            </a:r>
            <a:endParaRPr lang="en-US" sz="4800" b="1" i="1" dirty="0">
              <a:solidFill>
                <a:schemeClr val="bg2">
                  <a:lumMod val="25000"/>
                </a:schemeClr>
              </a:solidFill>
              <a:latin typeface="Myriad Pro" panose="020B0503030403020204" pitchFamily="34" charset="0"/>
            </a:endParaRPr>
          </a:p>
        </p:txBody>
      </p:sp>
      <p:grpSp>
        <p:nvGrpSpPr>
          <p:cNvPr id="9" name="Group 8"/>
          <p:cNvGrpSpPr/>
          <p:nvPr/>
        </p:nvGrpSpPr>
        <p:grpSpPr>
          <a:xfrm>
            <a:off x="-264362" y="1321338"/>
            <a:ext cx="12608762" cy="5536662"/>
            <a:chOff x="-27296" y="1035588"/>
            <a:chExt cx="12301182" cy="5536662"/>
          </a:xfrm>
        </p:grpSpPr>
        <p:sp>
          <p:nvSpPr>
            <p:cNvPr id="11" name="Rectangle 6"/>
            <p:cNvSpPr/>
            <p:nvPr userDrawn="1"/>
          </p:nvSpPr>
          <p:spPr>
            <a:xfrm flipH="1" flipV="1">
              <a:off x="-27296" y="1035588"/>
              <a:ext cx="12301182" cy="2658434"/>
            </a:xfrm>
            <a:custGeom>
              <a:avLst/>
              <a:gdLst>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1105469 h 1105469"/>
                <a:gd name="connsiteX4" fmla="*/ 0 w 12192272"/>
                <a:gd name="connsiteY4" fmla="*/ 0 h 1105469"/>
                <a:gd name="connsiteX0" fmla="*/ 0 w 12192272"/>
                <a:gd name="connsiteY0" fmla="*/ 0 h 1105469"/>
                <a:gd name="connsiteX1" fmla="*/ 12192272 w 12192272"/>
                <a:gd name="connsiteY1" fmla="*/ 0 h 1105469"/>
                <a:gd name="connsiteX2" fmla="*/ 12192272 w 12192272"/>
                <a:gd name="connsiteY2" fmla="*/ 1105469 h 1105469"/>
                <a:gd name="connsiteX3" fmla="*/ 0 w 12192272"/>
                <a:gd name="connsiteY3" fmla="*/ 859809 h 1105469"/>
                <a:gd name="connsiteX4" fmla="*/ 0 w 12192272"/>
                <a:gd name="connsiteY4" fmla="*/ 0 h 1105469"/>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859809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460311"/>
                <a:gd name="connsiteX1" fmla="*/ 12192272 w 12192272"/>
                <a:gd name="connsiteY1" fmla="*/ 0 h 1460311"/>
                <a:gd name="connsiteX2" fmla="*/ 12192272 w 12192272"/>
                <a:gd name="connsiteY2" fmla="*/ 1460311 h 1460311"/>
                <a:gd name="connsiteX3" fmla="*/ 0 w 12192272"/>
                <a:gd name="connsiteY3" fmla="*/ 777923 h 1460311"/>
                <a:gd name="connsiteX4" fmla="*/ 0 w 12192272"/>
                <a:gd name="connsiteY4" fmla="*/ 0 h 1460311"/>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 name="connsiteX0" fmla="*/ 0 w 12192272"/>
                <a:gd name="connsiteY0" fmla="*/ 0 h 1171604"/>
                <a:gd name="connsiteX1" fmla="*/ 12192272 w 12192272"/>
                <a:gd name="connsiteY1" fmla="*/ 0 h 1171604"/>
                <a:gd name="connsiteX2" fmla="*/ 12165218 w 12192272"/>
                <a:gd name="connsiteY2" fmla="*/ 1171604 h 1171604"/>
                <a:gd name="connsiteX3" fmla="*/ 0 w 12192272"/>
                <a:gd name="connsiteY3" fmla="*/ 777923 h 1171604"/>
                <a:gd name="connsiteX4" fmla="*/ 0 w 12192272"/>
                <a:gd name="connsiteY4" fmla="*/ 0 h 11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272" h="1171604">
                  <a:moveTo>
                    <a:pt x="0" y="0"/>
                  </a:moveTo>
                  <a:lnTo>
                    <a:pt x="12192272" y="0"/>
                  </a:lnTo>
                  <a:lnTo>
                    <a:pt x="12165218" y="1171604"/>
                  </a:lnTo>
                  <a:cubicBezTo>
                    <a:pt x="6992403" y="767233"/>
                    <a:pt x="4037036" y="1469409"/>
                    <a:pt x="0" y="777923"/>
                  </a:cubicBezTo>
                  <a:lnTo>
                    <a:pt x="0"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7296" y="3694022"/>
              <a:ext cx="12219296" cy="287822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grpSp>
      <p:sp>
        <p:nvSpPr>
          <p:cNvPr id="13" name="Rectangle 12"/>
          <p:cNvSpPr/>
          <p:nvPr/>
        </p:nvSpPr>
        <p:spPr>
          <a:xfrm>
            <a:off x="1090603" y="1788326"/>
            <a:ext cx="9591252" cy="5047536"/>
          </a:xfrm>
          <a:prstGeom prst="rect">
            <a:avLst/>
          </a:prstGeom>
        </p:spPr>
        <p:txBody>
          <a:bodyPr wrap="square">
            <a:spAutoFit/>
          </a:bodyPr>
          <a:lstStyle/>
          <a:p>
            <a:pPr marL="285750" lvl="0" indent="-285750">
              <a:buFont typeface="Arial" panose="020B0604020202020204" pitchFamily="34" charset="0"/>
              <a:buChar char="•"/>
            </a:pPr>
            <a:r>
              <a:rPr lang="en-US" sz="2800" i="1" dirty="0" smtClean="0">
                <a:solidFill>
                  <a:srgbClr val="194968"/>
                </a:solidFill>
              </a:rPr>
              <a:t>117 Students were conferred the AA in Summer 2016 and are now enrolled as non-degree seeking students this fall working on pre-requisites</a:t>
            </a:r>
          </a:p>
          <a:p>
            <a:pPr lvl="0"/>
            <a:endParaRPr lang="en-US" sz="2800" i="1" dirty="0" smtClean="0">
              <a:solidFill>
                <a:srgbClr val="194968"/>
              </a:solidFill>
            </a:endParaRPr>
          </a:p>
          <a:p>
            <a:pPr marL="285750" lvl="0" indent="-285750">
              <a:buFont typeface="Arial" panose="020B0604020202020204" pitchFamily="34" charset="0"/>
              <a:buChar char="•"/>
            </a:pPr>
            <a:r>
              <a:rPr lang="en-US" sz="2800" i="1" dirty="0" smtClean="0">
                <a:solidFill>
                  <a:srgbClr val="194968"/>
                </a:solidFill>
              </a:rPr>
              <a:t>Shared with a small group of CSA members and almost unanimously they agreed they had the same problem at their institution.</a:t>
            </a:r>
          </a:p>
          <a:p>
            <a:pPr marL="285750" lvl="0" indent="-285750">
              <a:buFont typeface="Arial" panose="020B0604020202020204" pitchFamily="34" charset="0"/>
              <a:buChar char="•"/>
            </a:pPr>
            <a:endParaRPr lang="en-US" sz="2800" i="1" dirty="0">
              <a:solidFill>
                <a:srgbClr val="194968"/>
              </a:solidFill>
            </a:endParaRPr>
          </a:p>
          <a:p>
            <a:pPr marL="285750" lvl="0" indent="-285750">
              <a:buFont typeface="Arial" panose="020B0604020202020204" pitchFamily="34" charset="0"/>
              <a:buChar char="•"/>
            </a:pPr>
            <a:endParaRPr lang="en-US" sz="2800" i="1" dirty="0" smtClean="0">
              <a:solidFill>
                <a:srgbClr val="194968"/>
              </a:solidFill>
            </a:endParaRPr>
          </a:p>
          <a:p>
            <a:r>
              <a:rPr lang="en-US" sz="1400" i="1" dirty="0" smtClean="0"/>
              <a:t>Source: </a:t>
            </a:r>
            <a:r>
              <a:rPr lang="en-US" sz="1400" i="1" dirty="0"/>
              <a:t>AA in excess of 60.sql</a:t>
            </a:r>
          </a:p>
          <a:p>
            <a:pPr marL="285750" lvl="0" indent="-285750">
              <a:buFont typeface="Arial" panose="020B0604020202020204" pitchFamily="34" charset="0"/>
              <a:buChar char="•"/>
            </a:pPr>
            <a:endParaRPr lang="en-US" sz="2800" i="1" dirty="0" smtClean="0">
              <a:solidFill>
                <a:srgbClr val="194968"/>
              </a:solidFill>
            </a:endParaRPr>
          </a:p>
          <a:p>
            <a:pPr lvl="0"/>
            <a:endParaRPr lang="en-US" sz="2800" i="1" dirty="0" smtClean="0">
              <a:solidFill>
                <a:srgbClr val="194968"/>
              </a:solidFill>
            </a:endParaRPr>
          </a:p>
        </p:txBody>
      </p:sp>
      <p:sp>
        <p:nvSpPr>
          <p:cNvPr id="8" name="Title 4"/>
          <p:cNvSpPr txBox="1">
            <a:spLocks/>
          </p:cNvSpPr>
          <p:nvPr/>
        </p:nvSpPr>
        <p:spPr>
          <a:xfrm>
            <a:off x="1409762" y="263628"/>
            <a:ext cx="8469400" cy="11145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rgbClr val="052D4C"/>
                </a:solidFill>
                <a:latin typeface="Myriad Pro" panose="020B0503030403020204" pitchFamily="34" charset="0"/>
              </a:rPr>
              <a:t>Magnitude of Problem</a:t>
            </a:r>
            <a:r>
              <a:rPr lang="en-US" sz="4800" i="1" dirty="0">
                <a:solidFill>
                  <a:schemeClr val="bg1"/>
                </a:solidFill>
                <a:latin typeface="Myriad Pro" panose="020B0503030403020204" pitchFamily="34" charset="0"/>
              </a:rPr>
              <a:t/>
            </a:r>
            <a:br>
              <a:rPr lang="en-US" sz="4800" i="1" dirty="0">
                <a:solidFill>
                  <a:schemeClr val="bg1"/>
                </a:solidFill>
                <a:latin typeface="Myriad Pro" panose="020B0503030403020204" pitchFamily="34" charset="0"/>
              </a:rPr>
            </a:br>
            <a:r>
              <a:rPr lang="en-US" sz="4800" i="1" dirty="0">
                <a:solidFill>
                  <a:schemeClr val="bg1"/>
                </a:solidFill>
                <a:latin typeface="Myriad Pro" panose="020B0503030403020204" pitchFamily="34" charset="0"/>
              </a:rPr>
              <a:t> </a:t>
            </a:r>
            <a:endParaRPr lang="en-US" sz="4800" b="1" i="1" dirty="0">
              <a:solidFill>
                <a:schemeClr val="bg2">
                  <a:lumMod val="25000"/>
                </a:schemeClr>
              </a:solidFill>
              <a:latin typeface="Myriad Pro" panose="020B0503030403020204" pitchFamily="34" charset="0"/>
            </a:endParaRPr>
          </a:p>
        </p:txBody>
      </p:sp>
    </p:spTree>
    <p:extLst>
      <p:ext uri="{BB962C8B-B14F-4D97-AF65-F5344CB8AC3E}">
        <p14:creationId xmlns:p14="http://schemas.microsoft.com/office/powerpoint/2010/main" val="214841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11578</TotalTime>
  <Words>789</Words>
  <Application>Microsoft Office PowerPoint</Application>
  <PresentationFormat>Custom</PresentationFormat>
  <Paragraphs>224</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Palacios</dc:creator>
  <cp:lastModifiedBy>Sharlee Whiddon</cp:lastModifiedBy>
  <cp:revision>338</cp:revision>
  <cp:lastPrinted>2016-09-21T11:55:43Z</cp:lastPrinted>
  <dcterms:created xsi:type="dcterms:W3CDTF">2015-02-25T14:50:21Z</dcterms:created>
  <dcterms:modified xsi:type="dcterms:W3CDTF">2017-11-06T18:23:10Z</dcterms:modified>
</cp:coreProperties>
</file>