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101369" r:id="rId3"/>
    <p:sldId id="101368" r:id="rId4"/>
    <p:sldId id="101366" r:id="rId5"/>
    <p:sldId id="101336" r:id="rId6"/>
    <p:sldId id="259" r:id="rId7"/>
    <p:sldId id="260" r:id="rId8"/>
    <p:sldId id="258" r:id="rId9"/>
    <p:sldId id="597" r:id="rId10"/>
    <p:sldId id="101364" r:id="rId11"/>
    <p:sldId id="101367" r:id="rId12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/>
    <p:restoredTop sz="94727"/>
  </p:normalViewPr>
  <p:slideViewPr>
    <p:cSldViewPr snapToGrid="0" snapToObjects="1">
      <p:cViewPr varScale="1">
        <p:scale>
          <a:sx n="108" d="100"/>
          <a:sy n="108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FC10730-E2A7-4736-A15C-1F55029EA83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5590878-31D1-4886-A671-E1BA426B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9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 fontAlgn="base">
              <a:spcBef>
                <a:spcPct val="0"/>
              </a:spcBef>
              <a:spcAft>
                <a:spcPct val="0"/>
              </a:spcAft>
              <a:defRPr/>
            </a:pPr>
            <a:fld id="{4B8364A5-CEC8-B94D-B4F1-30E8AD6F95CE}" type="slidenum">
              <a:rPr lang="en-US">
                <a:solidFill>
                  <a:srgbClr val="000000"/>
                </a:solidFill>
                <a:latin typeface="Arial" charset="0"/>
              </a:rPr>
              <a:pPr defTabSz="924916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8432" indent="-308432">
              <a:buFont typeface="Arial" panose="020B0604020202020204" pitchFamily="34" charset="0"/>
              <a:buChar char="•"/>
            </a:pPr>
            <a:r>
              <a:rPr lang="en-US" dirty="0"/>
              <a:t>Site Selection also ran a custom content piece in their November/December issue</a:t>
            </a:r>
          </a:p>
          <a:p>
            <a:pPr marL="308432" indent="-308432">
              <a:buFont typeface="Arial" panose="020B0604020202020204" pitchFamily="34" charset="0"/>
              <a:buChar char="•"/>
            </a:pPr>
            <a:r>
              <a:rPr lang="en-US" dirty="0"/>
              <a:t>Their story featured the state’s aviation/aerospace industry </a:t>
            </a:r>
          </a:p>
        </p:txBody>
      </p:sp>
    </p:spTree>
    <p:extLst>
      <p:ext uri="{BB962C8B-B14F-4D97-AF65-F5344CB8AC3E}">
        <p14:creationId xmlns:p14="http://schemas.microsoft.com/office/powerpoint/2010/main" val="276384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 fontAlgn="base">
              <a:spcBef>
                <a:spcPct val="0"/>
              </a:spcBef>
              <a:spcAft>
                <a:spcPct val="0"/>
              </a:spcAft>
              <a:defRPr/>
            </a:pPr>
            <a:fld id="{4B8364A5-CEC8-B94D-B4F1-30E8AD6F95CE}" type="slidenum">
              <a:rPr lang="en-US">
                <a:solidFill>
                  <a:srgbClr val="000000"/>
                </a:solidFill>
                <a:latin typeface="Arial" charset="0"/>
              </a:rPr>
              <a:pPr defTabSz="924916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5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3D46-7556-D143-BFAC-CC96E4EC5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796C1D-BC2F-894D-8CD7-C5F9EA618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9B8E3-2A63-124D-9EF9-875FB139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24D5F-F2FD-F54D-B435-7985CA39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8E912-1FC2-CD43-A8B2-70A5C0B6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4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559D-A476-9740-B2D4-FD5A9F60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2F477-8764-AC46-ACF5-B87344152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421C0-C87C-7949-888A-F83ABEAC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82FC5-45FE-3747-84EE-1D806EF2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146F-1AA1-AF47-8435-550C12B5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6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44631B-D64B-5E41-ABE2-E44EAB682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E4DA08-33B8-2D44-AAD4-53FA5DCD0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C7B00-81BB-4847-B1AC-3ED36D775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FD16B-7A52-1846-BC0A-C38E9845F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9F33-A8D7-054D-9F73-4DBF2187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4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50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B3F6E-0A27-084C-A695-60D544DEA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63500" y="6830045"/>
            <a:ext cx="12319000" cy="15495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41F07E7-6BA9-2E41-9A82-21762F0B7E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10" y="825500"/>
            <a:ext cx="12181590" cy="96810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 to Our Meeting Sponsors</a:t>
            </a:r>
          </a:p>
        </p:txBody>
      </p:sp>
    </p:spTree>
    <p:extLst>
      <p:ext uri="{BB962C8B-B14F-4D97-AF65-F5344CB8AC3E}">
        <p14:creationId xmlns:p14="http://schemas.microsoft.com/office/powerpoint/2010/main" val="2099460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B3F6E-0A27-084C-A695-60D544DEA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63500" y="6830045"/>
            <a:ext cx="12319000" cy="15495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41F07E7-6BA9-2E41-9A82-21762F0B7E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10" y="825500"/>
            <a:ext cx="12181590" cy="96810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 to Our Board Investors</a:t>
            </a:r>
          </a:p>
        </p:txBody>
      </p:sp>
    </p:spTree>
    <p:extLst>
      <p:ext uri="{BB962C8B-B14F-4D97-AF65-F5344CB8AC3E}">
        <p14:creationId xmlns:p14="http://schemas.microsoft.com/office/powerpoint/2010/main" val="27580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E6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1503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30DB45-3591-5940-9A8F-BA7D48E5AB63}"/>
              </a:ext>
            </a:extLst>
          </p:cNvPr>
          <p:cNvSpPr/>
          <p:nvPr userDrawn="1"/>
        </p:nvSpPr>
        <p:spPr bwMode="auto">
          <a:xfrm>
            <a:off x="0" y="81121"/>
            <a:ext cx="12192000" cy="726759"/>
          </a:xfrm>
          <a:prstGeom prst="rect">
            <a:avLst/>
          </a:prstGeom>
          <a:solidFill>
            <a:srgbClr val="333E6E"/>
          </a:solidFill>
          <a:ln w="254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42333" tIns="42333" rIns="42333" bIns="42333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68788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67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DBB2C1-DE96-794E-901C-2803938FFE26}"/>
              </a:ext>
            </a:extLst>
          </p:cNvPr>
          <p:cNvGrpSpPr/>
          <p:nvPr userDrawn="1"/>
        </p:nvGrpSpPr>
        <p:grpSpPr>
          <a:xfrm>
            <a:off x="0" y="6394109"/>
            <a:ext cx="12192000" cy="535483"/>
            <a:chOff x="0" y="6278960"/>
            <a:chExt cx="12192000" cy="5951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FA3F6C-EFE8-BE4D-9AD1-5FABF7C44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78960"/>
              <a:ext cx="12192000" cy="595104"/>
            </a:xfrm>
            <a:prstGeom prst="rect">
              <a:avLst/>
            </a:prstGeom>
            <a:gradFill rotWithShape="1">
              <a:gsLst>
                <a:gs pos="0">
                  <a:srgbClr val="343E6D"/>
                </a:gs>
                <a:gs pos="100000">
                  <a:srgbClr val="0092D2"/>
                </a:gs>
              </a:gsLst>
              <a:lin ang="0"/>
            </a:gradFill>
            <a:ln>
              <a:noFill/>
            </a:ln>
            <a:effectLst>
              <a:outerShdw blurRad="38100" dist="25400" dir="54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36552" tIns="36552" rIns="36552" bIns="36552" anchor="ctr">
              <a:spAutoFit/>
            </a:bodyPr>
            <a:lstStyle/>
            <a:p>
              <a:pPr defTabSz="494862">
                <a:defRPr/>
              </a:pPr>
              <a:endParaRPr lang="en-US" sz="3000" dirty="0">
                <a:latin typeface="Helvetica Light" charset="0"/>
                <a:ea typeface="ＭＳ Ｐゴシック" charset="0"/>
                <a:sym typeface="Helvetica Light" charset="0"/>
              </a:endParaRPr>
            </a:p>
          </p:txBody>
        </p: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E9939DA-34B9-B947-A038-6C9E026B6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00112" y="6438824"/>
              <a:ext cx="3579555" cy="246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487E76C-6C75-6742-9355-4FACF0EB7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505" y="6427908"/>
              <a:ext cx="1340343" cy="25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63500"/>
            <a:ext cx="10502900" cy="762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3915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19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19" y="2906713"/>
            <a:ext cx="103632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/>
            </a:lvl1pPr>
            <a:lvl2pPr marL="228591" indent="0">
              <a:buNone/>
              <a:defRPr sz="900"/>
            </a:lvl2pPr>
            <a:lvl3pPr marL="457182" indent="0">
              <a:buNone/>
              <a:defRPr sz="800"/>
            </a:lvl3pPr>
            <a:lvl4pPr marL="685773" indent="0">
              <a:buNone/>
              <a:defRPr sz="700"/>
            </a:lvl4pPr>
            <a:lvl5pPr marL="914363" indent="0">
              <a:buNone/>
              <a:defRPr sz="700"/>
            </a:lvl5pPr>
            <a:lvl6pPr marL="1142954" indent="0">
              <a:buNone/>
              <a:defRPr sz="700"/>
            </a:lvl6pPr>
            <a:lvl7pPr marL="1371545" indent="0">
              <a:buNone/>
              <a:defRPr sz="700"/>
            </a:lvl7pPr>
            <a:lvl8pPr marL="1600136" indent="0">
              <a:buNone/>
              <a:defRPr sz="700"/>
            </a:lvl8pPr>
            <a:lvl9pPr marL="182872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4722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19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19" y="2906713"/>
            <a:ext cx="103632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/>
            </a:lvl1pPr>
            <a:lvl2pPr marL="228591" indent="0">
              <a:buNone/>
              <a:defRPr sz="900"/>
            </a:lvl2pPr>
            <a:lvl3pPr marL="457182" indent="0">
              <a:buNone/>
              <a:defRPr sz="800"/>
            </a:lvl3pPr>
            <a:lvl4pPr marL="685773" indent="0">
              <a:buNone/>
              <a:defRPr sz="700"/>
            </a:lvl4pPr>
            <a:lvl5pPr marL="914363" indent="0">
              <a:buNone/>
              <a:defRPr sz="700"/>
            </a:lvl5pPr>
            <a:lvl6pPr marL="1142954" indent="0">
              <a:buNone/>
              <a:defRPr sz="700"/>
            </a:lvl6pPr>
            <a:lvl7pPr marL="1371545" indent="0">
              <a:buNone/>
              <a:defRPr sz="700"/>
            </a:lvl7pPr>
            <a:lvl8pPr marL="1600136" indent="0">
              <a:buNone/>
              <a:defRPr sz="700"/>
            </a:lvl8pPr>
            <a:lvl9pPr marL="182872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1C93DE-2239-9546-B0AB-7753D90E4F25}"/>
              </a:ext>
            </a:extLst>
          </p:cNvPr>
          <p:cNvSpPr/>
          <p:nvPr userDrawn="1"/>
        </p:nvSpPr>
        <p:spPr bwMode="auto">
          <a:xfrm>
            <a:off x="0" y="81121"/>
            <a:ext cx="12192000" cy="726759"/>
          </a:xfrm>
          <a:prstGeom prst="rect">
            <a:avLst/>
          </a:prstGeom>
          <a:solidFill>
            <a:srgbClr val="333E6E"/>
          </a:solidFill>
          <a:ln w="254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42333" tIns="42333" rIns="42333" bIns="42333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68788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67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7ACA69-3B2A-E348-98C9-BEBE812CB3F5}"/>
              </a:ext>
            </a:extLst>
          </p:cNvPr>
          <p:cNvGrpSpPr/>
          <p:nvPr userDrawn="1"/>
        </p:nvGrpSpPr>
        <p:grpSpPr>
          <a:xfrm>
            <a:off x="0" y="6394109"/>
            <a:ext cx="12192000" cy="535483"/>
            <a:chOff x="0" y="6278960"/>
            <a:chExt cx="12192000" cy="5951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691292-7ED6-8E4E-A95E-684B1E5C5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78960"/>
              <a:ext cx="12192000" cy="595104"/>
            </a:xfrm>
            <a:prstGeom prst="rect">
              <a:avLst/>
            </a:prstGeom>
            <a:gradFill rotWithShape="1">
              <a:gsLst>
                <a:gs pos="0">
                  <a:srgbClr val="343E6D"/>
                </a:gs>
                <a:gs pos="100000">
                  <a:srgbClr val="0092D2"/>
                </a:gs>
              </a:gsLst>
              <a:lin ang="0"/>
            </a:gradFill>
            <a:ln>
              <a:noFill/>
            </a:ln>
            <a:effectLst>
              <a:outerShdw blurRad="38100" dist="25400" dir="54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36552" tIns="36552" rIns="36552" bIns="36552" anchor="ctr">
              <a:spAutoFit/>
            </a:bodyPr>
            <a:lstStyle/>
            <a:p>
              <a:pPr defTabSz="494862">
                <a:defRPr/>
              </a:pPr>
              <a:endParaRPr lang="en-US" sz="3000" dirty="0">
                <a:latin typeface="Helvetica Light" charset="0"/>
                <a:ea typeface="ＭＳ Ｐゴシック" charset="0"/>
                <a:sym typeface="Helvetica Light" charset="0"/>
              </a:endParaRPr>
            </a:p>
          </p:txBody>
        </p: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7D8EA44-8790-1A48-A791-BEA34577E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00112" y="6438824"/>
              <a:ext cx="3579555" cy="246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757F813-7B0E-9148-930E-CBD9E337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505" y="6427908"/>
              <a:ext cx="1340343" cy="25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7328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E6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550" y="1619250"/>
            <a:ext cx="5213350" cy="46037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4100" y="1619250"/>
            <a:ext cx="5213350" cy="46037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89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AE2AA-DA09-3D45-B12E-3A216C0A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DD7A4-FA1C-0B4A-A58B-D062768B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AD075-93B0-BF44-9044-F5A8B2D0C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D65C8-8518-EE42-9105-82294D64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639F1-85F6-294F-A07E-EFFA76C9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35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550" y="1619250"/>
            <a:ext cx="5213350" cy="46037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4100" y="1619250"/>
            <a:ext cx="5213350" cy="46037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6EE17E-BB79-1C4A-88B2-B0D25C8D3C69}"/>
              </a:ext>
            </a:extLst>
          </p:cNvPr>
          <p:cNvSpPr/>
          <p:nvPr userDrawn="1"/>
        </p:nvSpPr>
        <p:spPr bwMode="auto">
          <a:xfrm>
            <a:off x="0" y="81121"/>
            <a:ext cx="12192000" cy="726759"/>
          </a:xfrm>
          <a:prstGeom prst="rect">
            <a:avLst/>
          </a:prstGeom>
          <a:solidFill>
            <a:srgbClr val="333E6E"/>
          </a:solidFill>
          <a:ln w="254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42333" tIns="42333" rIns="42333" bIns="42333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68788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67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B9FAC6-E9C3-5546-8CAE-B2AD68333AC1}"/>
              </a:ext>
            </a:extLst>
          </p:cNvPr>
          <p:cNvGrpSpPr/>
          <p:nvPr userDrawn="1"/>
        </p:nvGrpSpPr>
        <p:grpSpPr>
          <a:xfrm>
            <a:off x="0" y="6394109"/>
            <a:ext cx="12192000" cy="535483"/>
            <a:chOff x="0" y="6278960"/>
            <a:chExt cx="12192000" cy="5951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E4F2E9-3D44-ED40-8C1A-6F86FA393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78960"/>
              <a:ext cx="12192000" cy="595104"/>
            </a:xfrm>
            <a:prstGeom prst="rect">
              <a:avLst/>
            </a:prstGeom>
            <a:gradFill rotWithShape="1">
              <a:gsLst>
                <a:gs pos="0">
                  <a:srgbClr val="343E6D"/>
                </a:gs>
                <a:gs pos="100000">
                  <a:srgbClr val="0092D2"/>
                </a:gs>
              </a:gsLst>
              <a:lin ang="0"/>
            </a:gradFill>
            <a:ln>
              <a:noFill/>
            </a:ln>
            <a:effectLst>
              <a:outerShdw blurRad="38100" dist="25400" dir="54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36552" tIns="36552" rIns="36552" bIns="36552" anchor="ctr">
              <a:spAutoFit/>
            </a:bodyPr>
            <a:lstStyle/>
            <a:p>
              <a:pPr defTabSz="494862">
                <a:defRPr/>
              </a:pPr>
              <a:endParaRPr lang="en-US" sz="3000" dirty="0">
                <a:latin typeface="Helvetica Light" charset="0"/>
                <a:ea typeface="ＭＳ Ｐゴシック" charset="0"/>
                <a:sym typeface="Helvetica Light" charset="0"/>
              </a:endParaRPr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C8D042B8-1B9D-F040-B52F-686C01F43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00112" y="6438824"/>
              <a:ext cx="3579555" cy="246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E64696C-4D96-7F4E-A59E-454408B4B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505" y="6427908"/>
              <a:ext cx="1340343" cy="25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09FA5F8-2B3C-184E-8159-422482A0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63500"/>
            <a:ext cx="10502900" cy="762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50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E6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182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591" indent="0">
              <a:buNone/>
              <a:defRPr sz="1000" b="1"/>
            </a:lvl2pPr>
            <a:lvl3pPr marL="457182" indent="0">
              <a:buNone/>
              <a:defRPr sz="900" b="1"/>
            </a:lvl3pPr>
            <a:lvl4pPr marL="685773" indent="0">
              <a:buNone/>
              <a:defRPr sz="800" b="1"/>
            </a:lvl4pPr>
            <a:lvl5pPr marL="914363" indent="0">
              <a:buNone/>
              <a:defRPr sz="800" b="1"/>
            </a:lvl5pPr>
            <a:lvl6pPr marL="1142954" indent="0">
              <a:buNone/>
              <a:defRPr sz="800" b="1"/>
            </a:lvl6pPr>
            <a:lvl7pPr marL="1371545" indent="0">
              <a:buNone/>
              <a:defRPr sz="800" b="1"/>
            </a:lvl7pPr>
            <a:lvl8pPr marL="1600136" indent="0">
              <a:buNone/>
              <a:defRPr sz="800" b="1"/>
            </a:lvl8pPr>
            <a:lvl9pPr marL="1828727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182" cy="39512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2" y="1535113"/>
            <a:ext cx="538876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591" indent="0">
              <a:buNone/>
              <a:defRPr sz="1000" b="1"/>
            </a:lvl2pPr>
            <a:lvl3pPr marL="457182" indent="0">
              <a:buNone/>
              <a:defRPr sz="900" b="1"/>
            </a:lvl3pPr>
            <a:lvl4pPr marL="685773" indent="0">
              <a:buNone/>
              <a:defRPr sz="800" b="1"/>
            </a:lvl4pPr>
            <a:lvl5pPr marL="914363" indent="0">
              <a:buNone/>
              <a:defRPr sz="800" b="1"/>
            </a:lvl5pPr>
            <a:lvl6pPr marL="1142954" indent="0">
              <a:buNone/>
              <a:defRPr sz="800" b="1"/>
            </a:lvl6pPr>
            <a:lvl7pPr marL="1371545" indent="0">
              <a:buNone/>
              <a:defRPr sz="800" b="1"/>
            </a:lvl7pPr>
            <a:lvl8pPr marL="1600136" indent="0">
              <a:buNone/>
              <a:defRPr sz="800" b="1"/>
            </a:lvl8pPr>
            <a:lvl9pPr marL="182872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2" y="2174875"/>
            <a:ext cx="5388768" cy="39512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6424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182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591" indent="0">
              <a:buNone/>
              <a:defRPr sz="1000" b="1"/>
            </a:lvl2pPr>
            <a:lvl3pPr marL="457182" indent="0">
              <a:buNone/>
              <a:defRPr sz="900" b="1"/>
            </a:lvl3pPr>
            <a:lvl4pPr marL="685773" indent="0">
              <a:buNone/>
              <a:defRPr sz="800" b="1"/>
            </a:lvl4pPr>
            <a:lvl5pPr marL="914363" indent="0">
              <a:buNone/>
              <a:defRPr sz="800" b="1"/>
            </a:lvl5pPr>
            <a:lvl6pPr marL="1142954" indent="0">
              <a:buNone/>
              <a:defRPr sz="800" b="1"/>
            </a:lvl6pPr>
            <a:lvl7pPr marL="1371545" indent="0">
              <a:buNone/>
              <a:defRPr sz="800" b="1"/>
            </a:lvl7pPr>
            <a:lvl8pPr marL="1600136" indent="0">
              <a:buNone/>
              <a:defRPr sz="800" b="1"/>
            </a:lvl8pPr>
            <a:lvl9pPr marL="182872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182" cy="39512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2" y="1535113"/>
            <a:ext cx="538876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591" indent="0">
              <a:buNone/>
              <a:defRPr sz="1000" b="1"/>
            </a:lvl2pPr>
            <a:lvl3pPr marL="457182" indent="0">
              <a:buNone/>
              <a:defRPr sz="900" b="1"/>
            </a:lvl3pPr>
            <a:lvl4pPr marL="685773" indent="0">
              <a:buNone/>
              <a:defRPr sz="800" b="1"/>
            </a:lvl4pPr>
            <a:lvl5pPr marL="914363" indent="0">
              <a:buNone/>
              <a:defRPr sz="800" b="1"/>
            </a:lvl5pPr>
            <a:lvl6pPr marL="1142954" indent="0">
              <a:buNone/>
              <a:defRPr sz="800" b="1"/>
            </a:lvl6pPr>
            <a:lvl7pPr marL="1371545" indent="0">
              <a:buNone/>
              <a:defRPr sz="800" b="1"/>
            </a:lvl7pPr>
            <a:lvl8pPr marL="1600136" indent="0">
              <a:buNone/>
              <a:defRPr sz="800" b="1"/>
            </a:lvl8pPr>
            <a:lvl9pPr marL="182872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2" y="2174875"/>
            <a:ext cx="5388768" cy="39512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270153-89EA-244F-8D6D-AFE98E0CBC8D}"/>
              </a:ext>
            </a:extLst>
          </p:cNvPr>
          <p:cNvSpPr/>
          <p:nvPr userDrawn="1"/>
        </p:nvSpPr>
        <p:spPr bwMode="auto">
          <a:xfrm>
            <a:off x="0" y="81121"/>
            <a:ext cx="12192000" cy="726759"/>
          </a:xfrm>
          <a:prstGeom prst="rect">
            <a:avLst/>
          </a:prstGeom>
          <a:solidFill>
            <a:srgbClr val="333E6E"/>
          </a:solidFill>
          <a:ln w="254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42333" tIns="42333" rIns="42333" bIns="42333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68788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67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428CA9-23E0-E445-AD41-5C1971AD7C1F}"/>
              </a:ext>
            </a:extLst>
          </p:cNvPr>
          <p:cNvGrpSpPr/>
          <p:nvPr userDrawn="1"/>
        </p:nvGrpSpPr>
        <p:grpSpPr>
          <a:xfrm>
            <a:off x="0" y="6394109"/>
            <a:ext cx="12192000" cy="535483"/>
            <a:chOff x="0" y="6278960"/>
            <a:chExt cx="12192000" cy="5951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7FF43D-E8B9-CF49-9A9D-C45C89146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78960"/>
              <a:ext cx="12192000" cy="595104"/>
            </a:xfrm>
            <a:prstGeom prst="rect">
              <a:avLst/>
            </a:prstGeom>
            <a:gradFill rotWithShape="1">
              <a:gsLst>
                <a:gs pos="0">
                  <a:srgbClr val="343E6D"/>
                </a:gs>
                <a:gs pos="100000">
                  <a:srgbClr val="0092D2"/>
                </a:gs>
              </a:gsLst>
              <a:lin ang="0"/>
            </a:gradFill>
            <a:ln>
              <a:noFill/>
            </a:ln>
            <a:effectLst>
              <a:outerShdw blurRad="38100" dist="25400" dir="54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36552" tIns="36552" rIns="36552" bIns="36552" anchor="ctr">
              <a:spAutoFit/>
            </a:bodyPr>
            <a:lstStyle/>
            <a:p>
              <a:pPr defTabSz="494862">
                <a:defRPr/>
              </a:pPr>
              <a:endParaRPr lang="en-US" sz="3000" dirty="0">
                <a:latin typeface="Helvetica Light" charset="0"/>
                <a:ea typeface="ＭＳ Ｐゴシック" charset="0"/>
                <a:sym typeface="Helvetica Light" charset="0"/>
              </a:endParaRPr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0A781D03-9C67-DE44-94FD-A3663E8DF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00112" y="6438824"/>
              <a:ext cx="3579555" cy="246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F6C21D46-EE0D-AD49-B69C-7F4361F4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505" y="6427908"/>
              <a:ext cx="1340343" cy="25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680C1BB3-CED3-7047-84AB-EBD9930F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63500"/>
            <a:ext cx="10502900" cy="762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8930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E6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7691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42EDD6-3ADE-AC40-9588-09E2CF4C650A}"/>
              </a:ext>
            </a:extLst>
          </p:cNvPr>
          <p:cNvSpPr/>
          <p:nvPr userDrawn="1"/>
        </p:nvSpPr>
        <p:spPr bwMode="auto">
          <a:xfrm>
            <a:off x="0" y="430371"/>
            <a:ext cx="12192000" cy="726759"/>
          </a:xfrm>
          <a:prstGeom prst="rect">
            <a:avLst/>
          </a:prstGeom>
          <a:solidFill>
            <a:srgbClr val="333E6E"/>
          </a:solidFill>
          <a:ln w="254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42333" tIns="42333" rIns="42333" bIns="42333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68788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67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12E372-89B6-3243-BDB8-952FB076C887}"/>
              </a:ext>
            </a:extLst>
          </p:cNvPr>
          <p:cNvGrpSpPr/>
          <p:nvPr userDrawn="1"/>
        </p:nvGrpSpPr>
        <p:grpSpPr>
          <a:xfrm>
            <a:off x="0" y="6394109"/>
            <a:ext cx="12192000" cy="535483"/>
            <a:chOff x="0" y="6278960"/>
            <a:chExt cx="12192000" cy="5951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3A58AD-37CE-BF43-B14B-548C7B8FA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78960"/>
              <a:ext cx="12192000" cy="595104"/>
            </a:xfrm>
            <a:prstGeom prst="rect">
              <a:avLst/>
            </a:prstGeom>
            <a:gradFill rotWithShape="1">
              <a:gsLst>
                <a:gs pos="0">
                  <a:srgbClr val="343E6D"/>
                </a:gs>
                <a:gs pos="100000">
                  <a:srgbClr val="0092D2"/>
                </a:gs>
              </a:gsLst>
              <a:lin ang="0"/>
            </a:gradFill>
            <a:ln>
              <a:noFill/>
            </a:ln>
            <a:effectLst>
              <a:outerShdw blurRad="38100" dist="25400" dir="54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36552" tIns="36552" rIns="36552" bIns="36552" anchor="ctr">
              <a:spAutoFit/>
            </a:bodyPr>
            <a:lstStyle/>
            <a:p>
              <a:pPr defTabSz="494862">
                <a:defRPr/>
              </a:pPr>
              <a:endParaRPr lang="en-US" sz="3000" dirty="0">
                <a:latin typeface="Helvetica Light" charset="0"/>
                <a:ea typeface="ＭＳ Ｐゴシック" charset="0"/>
                <a:sym typeface="Helvetica Light" charset="0"/>
              </a:endParaRPr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B88DFFAC-2900-894E-B6BF-3679EAE59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00112" y="6438824"/>
              <a:ext cx="3579555" cy="246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17F783B-3F37-7444-A416-45336D57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505" y="6427908"/>
              <a:ext cx="1340343" cy="25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F7F08F7-BF69-CB4D-BE93-ABD8EDB1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381000"/>
            <a:ext cx="10502900" cy="762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104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810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879445-93C7-154B-9372-65F2E9DF14DE}"/>
              </a:ext>
            </a:extLst>
          </p:cNvPr>
          <p:cNvSpPr/>
          <p:nvPr userDrawn="1"/>
        </p:nvSpPr>
        <p:spPr bwMode="auto">
          <a:xfrm>
            <a:off x="0" y="81121"/>
            <a:ext cx="12192000" cy="726759"/>
          </a:xfrm>
          <a:prstGeom prst="rect">
            <a:avLst/>
          </a:prstGeom>
          <a:solidFill>
            <a:srgbClr val="333E6E"/>
          </a:solidFill>
          <a:ln w="254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42333" tIns="42333" rIns="42333" bIns="42333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68788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67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98A546-3632-CB40-8004-8BD9E2045376}"/>
              </a:ext>
            </a:extLst>
          </p:cNvPr>
          <p:cNvGrpSpPr/>
          <p:nvPr userDrawn="1"/>
        </p:nvGrpSpPr>
        <p:grpSpPr>
          <a:xfrm>
            <a:off x="0" y="6394109"/>
            <a:ext cx="12192000" cy="535483"/>
            <a:chOff x="0" y="6278960"/>
            <a:chExt cx="12192000" cy="5951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759687F-DA87-DB40-B0A3-E42276037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78960"/>
              <a:ext cx="12192000" cy="595104"/>
            </a:xfrm>
            <a:prstGeom prst="rect">
              <a:avLst/>
            </a:prstGeom>
            <a:gradFill rotWithShape="1">
              <a:gsLst>
                <a:gs pos="0">
                  <a:srgbClr val="343E6D"/>
                </a:gs>
                <a:gs pos="100000">
                  <a:srgbClr val="0092D2"/>
                </a:gs>
              </a:gsLst>
              <a:lin ang="0"/>
            </a:gradFill>
            <a:ln>
              <a:noFill/>
            </a:ln>
            <a:effectLst>
              <a:outerShdw blurRad="38100" dist="25400" dir="54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36552" tIns="36552" rIns="36552" bIns="36552" anchor="ctr">
              <a:spAutoFit/>
            </a:bodyPr>
            <a:lstStyle/>
            <a:p>
              <a:pPr defTabSz="494862">
                <a:defRPr/>
              </a:pPr>
              <a:endParaRPr lang="en-US" sz="3000" dirty="0">
                <a:latin typeface="Helvetica Light" charset="0"/>
                <a:ea typeface="ＭＳ Ｐゴシック" charset="0"/>
                <a:sym typeface="Helvetica Light" charset="0"/>
              </a:endParaRPr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92E838A9-E674-0C41-8F86-900E05AED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00112" y="6438824"/>
              <a:ext cx="3579555" cy="246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9E951CE-67A5-B647-88F8-E0C35E868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505" y="6427908"/>
              <a:ext cx="1340343" cy="25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069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0819" cy="1162050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70" y="273050"/>
            <a:ext cx="6815931" cy="585311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081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591" indent="0">
              <a:buNone/>
              <a:defRPr sz="600"/>
            </a:lvl2pPr>
            <a:lvl3pPr marL="457182" indent="0">
              <a:buNone/>
              <a:defRPr sz="500"/>
            </a:lvl3pPr>
            <a:lvl4pPr marL="685773" indent="0">
              <a:buNone/>
              <a:defRPr sz="450"/>
            </a:lvl4pPr>
            <a:lvl5pPr marL="914363" indent="0">
              <a:buNone/>
              <a:defRPr sz="450"/>
            </a:lvl5pPr>
            <a:lvl6pPr marL="1142954" indent="0">
              <a:buNone/>
              <a:defRPr sz="450"/>
            </a:lvl6pPr>
            <a:lvl7pPr marL="1371545" indent="0">
              <a:buNone/>
              <a:defRPr sz="450"/>
            </a:lvl7pPr>
            <a:lvl8pPr marL="1600136" indent="0">
              <a:buNone/>
              <a:defRPr sz="450"/>
            </a:lvl8pPr>
            <a:lvl9pPr marL="1828727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821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95388"/>
            <a:ext cx="4010819" cy="1162050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70" y="1195388"/>
            <a:ext cx="6815931" cy="585311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357438"/>
            <a:ext cx="401081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591" indent="0">
              <a:buNone/>
              <a:defRPr sz="600"/>
            </a:lvl2pPr>
            <a:lvl3pPr marL="457182" indent="0">
              <a:buNone/>
              <a:defRPr sz="500"/>
            </a:lvl3pPr>
            <a:lvl4pPr marL="685773" indent="0">
              <a:buNone/>
              <a:defRPr sz="450"/>
            </a:lvl4pPr>
            <a:lvl5pPr marL="914363" indent="0">
              <a:buNone/>
              <a:defRPr sz="450"/>
            </a:lvl5pPr>
            <a:lvl6pPr marL="1142954" indent="0">
              <a:buNone/>
              <a:defRPr sz="450"/>
            </a:lvl6pPr>
            <a:lvl7pPr marL="1371545" indent="0">
              <a:buNone/>
              <a:defRPr sz="450"/>
            </a:lvl7pPr>
            <a:lvl8pPr marL="1600136" indent="0">
              <a:buNone/>
              <a:defRPr sz="450"/>
            </a:lvl8pPr>
            <a:lvl9pPr marL="1828727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8E953-AF79-AB4A-AF31-5B3ED7BDBE2E}"/>
              </a:ext>
            </a:extLst>
          </p:cNvPr>
          <p:cNvSpPr/>
          <p:nvPr userDrawn="1"/>
        </p:nvSpPr>
        <p:spPr bwMode="auto">
          <a:xfrm>
            <a:off x="0" y="81121"/>
            <a:ext cx="12192000" cy="726759"/>
          </a:xfrm>
          <a:prstGeom prst="rect">
            <a:avLst/>
          </a:prstGeom>
          <a:solidFill>
            <a:srgbClr val="333E6E"/>
          </a:solidFill>
          <a:ln w="254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42333" tIns="42333" rIns="42333" bIns="42333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687889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67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FF7774-3794-D34A-8A04-90D2AE5D94FA}"/>
              </a:ext>
            </a:extLst>
          </p:cNvPr>
          <p:cNvGrpSpPr/>
          <p:nvPr userDrawn="1"/>
        </p:nvGrpSpPr>
        <p:grpSpPr>
          <a:xfrm>
            <a:off x="0" y="6394109"/>
            <a:ext cx="12192000" cy="535483"/>
            <a:chOff x="0" y="6278960"/>
            <a:chExt cx="12192000" cy="5951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9E2F80-E9E3-454B-A518-6C4F13B22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78960"/>
              <a:ext cx="12192000" cy="595104"/>
            </a:xfrm>
            <a:prstGeom prst="rect">
              <a:avLst/>
            </a:prstGeom>
            <a:gradFill rotWithShape="1">
              <a:gsLst>
                <a:gs pos="0">
                  <a:srgbClr val="343E6D"/>
                </a:gs>
                <a:gs pos="100000">
                  <a:srgbClr val="0092D2"/>
                </a:gs>
              </a:gsLst>
              <a:lin ang="0"/>
            </a:gradFill>
            <a:ln>
              <a:noFill/>
            </a:ln>
            <a:effectLst>
              <a:outerShdw blurRad="38100" dist="25400" dir="54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36552" tIns="36552" rIns="36552" bIns="36552" anchor="ctr">
              <a:spAutoFit/>
            </a:bodyPr>
            <a:lstStyle/>
            <a:p>
              <a:pPr defTabSz="494862">
                <a:defRPr/>
              </a:pPr>
              <a:endParaRPr lang="en-US" sz="3000" dirty="0">
                <a:latin typeface="Helvetica Light" charset="0"/>
                <a:ea typeface="ＭＳ Ｐゴシック" charset="0"/>
                <a:sym typeface="Helvetica Light" charset="0"/>
              </a:endParaRPr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9D702570-314E-B64C-923B-6ED73D031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00112" y="6438824"/>
              <a:ext cx="3579555" cy="246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D413261-01D4-9C40-BAC7-9EA2EAB31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505" y="6427908"/>
              <a:ext cx="1340343" cy="25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1230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2E69-6044-40B8-BCB9-01146AD62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1CA5C-293B-467C-9CC6-0C2F43A91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DF234-449B-44D7-AE33-35D906FD4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7C61-E240-4270-9A57-A1CDA0A45796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880E4-DC73-48C7-A4DD-9679BCC07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690ED-980C-4C76-9EA3-D7D624AB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E43-EEDA-4D9B-B724-9B27043A0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3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AF62F-4ED0-E740-B231-61E356C8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5BA12-C982-D942-A290-8CFA8EE7A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02EAD-7DDA-644B-BA41-668ADE8D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F4381-7878-DB46-AAB5-532EF5A2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27E04-C06B-6543-8737-639653137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7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AE03-82EE-D34A-AD54-5EF89859C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C1064-3009-644D-B7B9-B871019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BF984-DB50-CA40-9698-27633E4F3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835D7-8E39-6642-B698-8FF2B49F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E1DA0-8132-9641-A5AF-C4558A4A1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F72C4-1328-764F-ADE4-4F763DEA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5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D2D7-42A8-6846-BC3F-DC4C65845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488EC-72F1-6444-B960-FC8D791D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FE016-3435-B940-BE00-E19CD25E9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3615BA-3CEA-934B-A14B-B58A5D083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AA052-7684-704B-BCF1-2223B5239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0494CF-C05F-B94E-9A3E-06FF6667E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E8ED72-9A65-C147-A85A-175F3894D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07286-9E39-584B-BC4E-9884FB22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9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DF17-16CA-E149-ABB5-966F123B6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97E65A-B8C8-344C-9660-43D2EC46E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C79B2-68A9-5349-809B-1492179E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688BD-1FD1-C142-AF3C-9EEBB38A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6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5A703-4202-344A-9C9C-51C15F271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3E592E-36B2-3047-B5C0-10C87A80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77539-2EBC-C541-86E9-4172A95C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3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E275-5665-3249-910E-17EA6F18A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49912-65AF-3E40-B0A4-44015AB32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49E6C-1222-0749-B733-A8898FC9B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17F7C-481F-A141-95AD-926083EE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1002-57DA-F941-AD56-99138E304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E76E3-1074-F44F-9E44-5D58558D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0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DA0C-D2E6-8E4B-9448-981625B0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5280C-2CD7-5D4D-AC63-BDD69F4E69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4047C-DCED-F54C-A3E5-713C18C98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D27FF-18A0-4243-A235-05FBE9B5B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A9DE0-96A3-FD47-BD7D-E115BB6FF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91925-76A7-9848-815D-928D96585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8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BC68CE-29FE-734A-BE84-64C1F71CC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6FBA0-A2E1-6F49-ADA1-DA7B2EE11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B605B-D5CA-2845-A528-3793B7BDC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1F67F-3F35-AB46-904D-E2D87AFB0CF4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41CF3-445A-B94F-AC37-6780C9BB8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1B089-7126-7A41-88D3-EB69DF305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C679F-C140-604B-A530-C3C6AE3D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7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00206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1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ctr" defTabSz="412733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MS PGothic" pitchFamily="34" charset="-128"/>
          <a:cs typeface="+mj-cs"/>
          <a:sym typeface="Helvetica Light" pitchFamily="1" charset="0"/>
        </a:defRPr>
      </a:lvl1pPr>
      <a:lvl2pPr algn="ctr" defTabSz="412733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MS PGothic" pitchFamily="34" charset="-128"/>
          <a:cs typeface="Helvetica Light" charset="0"/>
          <a:sym typeface="Helvetica Light" pitchFamily="1" charset="0"/>
        </a:defRPr>
      </a:lvl2pPr>
      <a:lvl3pPr algn="ctr" defTabSz="412733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MS PGothic" pitchFamily="34" charset="-128"/>
          <a:cs typeface="Helvetica Light" charset="0"/>
          <a:sym typeface="Helvetica Light" pitchFamily="1" charset="0"/>
        </a:defRPr>
      </a:lvl3pPr>
      <a:lvl4pPr algn="ctr" defTabSz="412733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MS PGothic" pitchFamily="34" charset="-128"/>
          <a:cs typeface="Helvetica Light" charset="0"/>
          <a:sym typeface="Helvetica Light" pitchFamily="1" charset="0"/>
        </a:defRPr>
      </a:lvl4pPr>
      <a:lvl5pPr algn="ctr" defTabSz="412733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MS PGothic" pitchFamily="34" charset="-128"/>
          <a:cs typeface="Helvetica Light" charset="0"/>
          <a:sym typeface="Helvetica Light" pitchFamily="1" charset="0"/>
        </a:defRPr>
      </a:lvl5pPr>
      <a:lvl6pPr marL="228591" algn="ctr" defTabSz="412733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457182" algn="ctr" defTabSz="412733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685773" algn="ctr" defTabSz="412733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914363" algn="ctr" defTabSz="412733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17487" indent="-317487" algn="l" defTabSz="412733" rtl="0" eaLnBrk="0" fontAlgn="base" hangingPunct="0">
        <a:spcBef>
          <a:spcPts val="2950"/>
        </a:spcBef>
        <a:spcAft>
          <a:spcPct val="0"/>
        </a:spcAft>
        <a:buSzPct val="75000"/>
        <a:buChar char="•"/>
        <a:defRPr sz="2600">
          <a:solidFill>
            <a:srgbClr val="000000"/>
          </a:solidFill>
          <a:latin typeface="+mn-lt"/>
          <a:ea typeface="MS PGothic" pitchFamily="34" charset="-128"/>
          <a:cs typeface="+mn-cs"/>
          <a:sym typeface="Helvetica Light" pitchFamily="1" charset="0"/>
        </a:defRPr>
      </a:lvl1pPr>
      <a:lvl2pPr marL="634975" indent="-317487" algn="l" defTabSz="412733" rtl="0" eaLnBrk="0" fontAlgn="base" hangingPunct="0">
        <a:spcBef>
          <a:spcPts val="2950"/>
        </a:spcBef>
        <a:spcAft>
          <a:spcPct val="0"/>
        </a:spcAft>
        <a:buSzPct val="75000"/>
        <a:buChar char="•"/>
        <a:defRPr sz="2600">
          <a:solidFill>
            <a:srgbClr val="000000"/>
          </a:solidFill>
          <a:latin typeface="+mn-lt"/>
          <a:ea typeface="Helvetica Light" charset="0"/>
          <a:cs typeface="+mn-cs"/>
          <a:sym typeface="Helvetica Light" pitchFamily="1" charset="0"/>
        </a:defRPr>
      </a:lvl2pPr>
      <a:lvl3pPr marL="952462" indent="-317487" algn="l" defTabSz="412733" rtl="0" eaLnBrk="0" fontAlgn="base" hangingPunct="0">
        <a:spcBef>
          <a:spcPts val="2950"/>
        </a:spcBef>
        <a:spcAft>
          <a:spcPct val="0"/>
        </a:spcAft>
        <a:buSzPct val="75000"/>
        <a:buChar char="•"/>
        <a:defRPr sz="2600">
          <a:solidFill>
            <a:srgbClr val="000000"/>
          </a:solidFill>
          <a:latin typeface="+mn-lt"/>
          <a:ea typeface="Helvetica Light" charset="0"/>
          <a:cs typeface="+mn-cs"/>
          <a:sym typeface="Helvetica Light" pitchFamily="1" charset="0"/>
        </a:defRPr>
      </a:lvl3pPr>
      <a:lvl4pPr marL="1269949" indent="-317487" algn="l" defTabSz="412733" rtl="0" eaLnBrk="0" fontAlgn="base" hangingPunct="0">
        <a:spcBef>
          <a:spcPts val="2950"/>
        </a:spcBef>
        <a:spcAft>
          <a:spcPct val="0"/>
        </a:spcAft>
        <a:buSzPct val="75000"/>
        <a:buChar char="•"/>
        <a:defRPr sz="2600">
          <a:solidFill>
            <a:srgbClr val="000000"/>
          </a:solidFill>
          <a:latin typeface="+mn-lt"/>
          <a:ea typeface="Helvetica Light" charset="0"/>
          <a:cs typeface="+mn-cs"/>
          <a:sym typeface="Helvetica Light" pitchFamily="1" charset="0"/>
        </a:defRPr>
      </a:lvl4pPr>
      <a:lvl5pPr marL="1587437" indent="-317487" algn="l" defTabSz="412733" rtl="0" eaLnBrk="0" fontAlgn="base" hangingPunct="0">
        <a:spcBef>
          <a:spcPts val="2950"/>
        </a:spcBef>
        <a:spcAft>
          <a:spcPct val="0"/>
        </a:spcAft>
        <a:buSzPct val="75000"/>
        <a:buChar char="•"/>
        <a:defRPr sz="2600">
          <a:solidFill>
            <a:srgbClr val="000000"/>
          </a:solidFill>
          <a:latin typeface="+mn-lt"/>
          <a:ea typeface="Helvetica Light" charset="0"/>
          <a:cs typeface="+mn-cs"/>
          <a:sym typeface="Helvetica Light" pitchFamily="1" charset="0"/>
        </a:defRPr>
      </a:lvl5pPr>
      <a:lvl6pPr marL="1816027" indent="-317487" algn="l" defTabSz="412733" rtl="0" fontAlgn="base" hangingPunct="0">
        <a:spcBef>
          <a:spcPts val="2950"/>
        </a:spcBef>
        <a:spcAft>
          <a:spcPct val="0"/>
        </a:spcAft>
        <a:buSzPct val="75000"/>
        <a:buChar char="•"/>
        <a:defRPr sz="2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2044618" indent="-317487" algn="l" defTabSz="412733" rtl="0" fontAlgn="base" hangingPunct="0">
        <a:spcBef>
          <a:spcPts val="2950"/>
        </a:spcBef>
        <a:spcAft>
          <a:spcPct val="0"/>
        </a:spcAft>
        <a:buSzPct val="75000"/>
        <a:buChar char="•"/>
        <a:defRPr sz="2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73209" indent="-317487" algn="l" defTabSz="412733" rtl="0" fontAlgn="base" hangingPunct="0">
        <a:spcBef>
          <a:spcPts val="2950"/>
        </a:spcBef>
        <a:spcAft>
          <a:spcPct val="0"/>
        </a:spcAft>
        <a:buSzPct val="75000"/>
        <a:buChar char="•"/>
        <a:defRPr sz="2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501800" indent="-317487" algn="l" defTabSz="412733" rtl="0" fontAlgn="base" hangingPunct="0">
        <a:spcBef>
          <a:spcPts val="2950"/>
        </a:spcBef>
        <a:spcAft>
          <a:spcPct val="0"/>
        </a:spcAft>
        <a:buSzPct val="75000"/>
        <a:buChar char="•"/>
        <a:defRPr sz="2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2285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1" algn="l" defTabSz="2285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2" algn="l" defTabSz="2285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73" algn="l" defTabSz="2285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63" algn="l" defTabSz="2285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54" algn="l" defTabSz="2285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45" algn="l" defTabSz="2285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36" algn="l" defTabSz="2285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27" algn="l" defTabSz="2285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7CA1F9-6301-4F17-A95E-3255F093A250}"/>
              </a:ext>
            </a:extLst>
          </p:cNvPr>
          <p:cNvSpPr/>
          <p:nvPr/>
        </p:nvSpPr>
        <p:spPr>
          <a:xfrm>
            <a:off x="678687" y="1372612"/>
            <a:ext cx="5118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Keeping Florida Competitive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935A29-92E7-4575-ABDB-91CF0216577B}"/>
              </a:ext>
            </a:extLst>
          </p:cNvPr>
          <p:cNvSpPr/>
          <p:nvPr/>
        </p:nvSpPr>
        <p:spPr>
          <a:xfrm>
            <a:off x="1133092" y="4208557"/>
            <a:ext cx="42096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roxima Nova A" panose="02000506030000020004" pitchFamily="50" charset="0"/>
              </a:rPr>
              <a:t>Florida Secretary of Commerce Jamal Sowell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Proxima Nova A" panose="02000506030000020004" pitchFamily="50" charset="0"/>
              </a:rPr>
              <a:t>President &amp; CEO, Enterprise Florida</a:t>
            </a:r>
          </a:p>
          <a:p>
            <a:pPr algn="ctr"/>
            <a:endParaRPr lang="en-US" dirty="0">
              <a:latin typeface="Proxima Nova A" panose="02000506030000020004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A690EF-97DB-4394-9DA4-CAD064E7E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840" y="429978"/>
            <a:ext cx="4394349" cy="59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3067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7CA1F9-6301-4F17-A95E-3255F093A250}"/>
              </a:ext>
            </a:extLst>
          </p:cNvPr>
          <p:cNvSpPr/>
          <p:nvPr/>
        </p:nvSpPr>
        <p:spPr>
          <a:xfrm>
            <a:off x="588281" y="518768"/>
            <a:ext cx="1143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Keeping Florida Competitive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935A29-92E7-4575-ABDB-91CF0216577B}"/>
              </a:ext>
            </a:extLst>
          </p:cNvPr>
          <p:cNvSpPr/>
          <p:nvPr/>
        </p:nvSpPr>
        <p:spPr>
          <a:xfrm>
            <a:off x="3346425" y="5461130"/>
            <a:ext cx="60443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roxima Nova A" panose="02000506030000020004" pitchFamily="50" charset="0"/>
              </a:rPr>
              <a:t>Florida Secretary of Commerce Jamal Sowell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Proxima Nova A" panose="02000506030000020004" pitchFamily="50" charset="0"/>
              </a:rPr>
              <a:t>President &amp; CEO, Enterprise Florida</a:t>
            </a:r>
          </a:p>
          <a:p>
            <a:pPr algn="ctr"/>
            <a:endParaRPr lang="en-US" dirty="0">
              <a:latin typeface="Proxima Nova A" panose="02000506030000020004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1CC24-DA35-4D95-BFB7-78F720501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068" y="1355864"/>
            <a:ext cx="5603051" cy="37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3356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D9360-02AE-401D-BF25-83A66D93A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24"/>
          <a:stretch/>
        </p:blipFill>
        <p:spPr>
          <a:xfrm>
            <a:off x="4429956" y="-34965"/>
            <a:ext cx="7072433" cy="68929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</p:pic>
      <p:sp>
        <p:nvSpPr>
          <p:cNvPr id="4" name="Shape 45">
            <a:extLst>
              <a:ext uri="{FF2B5EF4-FFF2-40B4-BE49-F238E27FC236}">
                <a16:creationId xmlns:a16="http://schemas.microsoft.com/office/drawing/2014/main" id="{7E83D9CC-0EEA-4032-8825-CA7759B787C1}"/>
              </a:ext>
            </a:extLst>
          </p:cNvPr>
          <p:cNvSpPr txBox="1">
            <a:spLocks/>
          </p:cNvSpPr>
          <p:nvPr/>
        </p:nvSpPr>
        <p:spPr>
          <a:xfrm>
            <a:off x="275300" y="3758847"/>
            <a:ext cx="4142237" cy="265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 development arm of the state</a:t>
            </a:r>
          </a:p>
          <a:p>
            <a:pPr marL="571500" indent="-5715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 In 1996</a:t>
            </a:r>
          </a:p>
          <a:p>
            <a:pPr marL="571500" indent="-5715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59-member board</a:t>
            </a:r>
          </a:p>
          <a:p>
            <a:pPr marL="571500" indent="-5715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Chaired by Governor Ron DeSantis</a:t>
            </a:r>
          </a:p>
          <a:p>
            <a:pPr marL="571500" indent="-5715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Representation from the public &amp; private sector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D87AE5-EC0A-4FEC-B56F-12690C5E66EB}"/>
              </a:ext>
            </a:extLst>
          </p:cNvPr>
          <p:cNvSpPr/>
          <p:nvPr/>
        </p:nvSpPr>
        <p:spPr>
          <a:xfrm>
            <a:off x="486700" y="6361475"/>
            <a:ext cx="1143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Keeping Florida Competitive</a:t>
            </a:r>
          </a:p>
        </p:txBody>
      </p:sp>
    </p:spTree>
    <p:extLst>
      <p:ext uri="{BB962C8B-B14F-4D97-AF65-F5344CB8AC3E}">
        <p14:creationId xmlns:p14="http://schemas.microsoft.com/office/powerpoint/2010/main" val="56826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5B04C49-5EC8-47A5-864E-C1AC9F5F4864}"/>
              </a:ext>
            </a:extLst>
          </p:cNvPr>
          <p:cNvSpPr txBox="1">
            <a:spLocks/>
          </p:cNvSpPr>
          <p:nvPr/>
        </p:nvSpPr>
        <p:spPr>
          <a:xfrm>
            <a:off x="915868" y="709126"/>
            <a:ext cx="5180132" cy="4219645"/>
          </a:xfrm>
          <a:prstGeom prst="rect">
            <a:avLst/>
          </a:prstGeom>
        </p:spPr>
        <p:txBody>
          <a:bodyPr vert="horz" lIns="108846" tIns="54423" rIns="108846" bIns="54423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88386"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Enterprise Florida’s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Mission</a:t>
            </a:r>
          </a:p>
          <a:p>
            <a:pPr marL="0" indent="0" defTabSz="1088386">
              <a:buNone/>
            </a:pPr>
            <a:endParaRPr lang="en-US" sz="6600" dirty="0">
              <a:solidFill>
                <a:srgbClr val="000000"/>
              </a:solidFill>
              <a:latin typeface="Corbel" panose="020B0503020204020204" pitchFamily="34" charset="0"/>
              <a:ea typeface="ＭＳ Ｐゴシック"/>
            </a:endParaRPr>
          </a:p>
          <a:p>
            <a:pPr marL="408145" indent="-408145" defTabSz="1088386"/>
            <a:endParaRPr lang="en-US" sz="2500" dirty="0">
              <a:solidFill>
                <a:srgbClr val="000000"/>
              </a:solidFill>
              <a:latin typeface="Corbel" panose="020B0503020204020204" pitchFamily="34" charset="0"/>
              <a:ea typeface="ＭＳ Ｐゴシック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97A4B4-0A23-4C39-81EF-4F0BF7596A5E}"/>
              </a:ext>
            </a:extLst>
          </p:cNvPr>
          <p:cNvSpPr/>
          <p:nvPr/>
        </p:nvSpPr>
        <p:spPr>
          <a:xfrm>
            <a:off x="2370004" y="2857231"/>
            <a:ext cx="3338787" cy="1843269"/>
          </a:xfrm>
          <a:custGeom>
            <a:avLst/>
            <a:gdLst>
              <a:gd name="connsiteX0" fmla="*/ 0 w 3639043"/>
              <a:gd name="connsiteY0" fmla="*/ 0 h 1843269"/>
              <a:gd name="connsiteX1" fmla="*/ 3639043 w 3639043"/>
              <a:gd name="connsiteY1" fmla="*/ 0 h 1843269"/>
              <a:gd name="connsiteX2" fmla="*/ 3639043 w 3639043"/>
              <a:gd name="connsiteY2" fmla="*/ 1843269 h 1843269"/>
              <a:gd name="connsiteX3" fmla="*/ 0 w 3639043"/>
              <a:gd name="connsiteY3" fmla="*/ 1843269 h 1843269"/>
              <a:gd name="connsiteX4" fmla="*/ 0 w 3639043"/>
              <a:gd name="connsiteY4" fmla="*/ 0 h 184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043" h="1843269">
                <a:moveTo>
                  <a:pt x="0" y="0"/>
                </a:moveTo>
                <a:lnTo>
                  <a:pt x="3639043" y="0"/>
                </a:lnTo>
                <a:lnTo>
                  <a:pt x="3639043" y="1843269"/>
                </a:lnTo>
                <a:lnTo>
                  <a:pt x="0" y="1843269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Facilitating international trade and exporting</a:t>
            </a:r>
            <a:endParaRPr lang="en-US" sz="24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0B2EA9F-3177-4E1E-89C9-8EB8A4C90603}"/>
              </a:ext>
            </a:extLst>
          </p:cNvPr>
          <p:cNvSpPr/>
          <p:nvPr/>
        </p:nvSpPr>
        <p:spPr>
          <a:xfrm>
            <a:off x="6828708" y="2849964"/>
            <a:ext cx="3031839" cy="1843269"/>
          </a:xfrm>
          <a:custGeom>
            <a:avLst/>
            <a:gdLst>
              <a:gd name="connsiteX0" fmla="*/ 0 w 3031839"/>
              <a:gd name="connsiteY0" fmla="*/ 0 h 1843269"/>
              <a:gd name="connsiteX1" fmla="*/ 3031839 w 3031839"/>
              <a:gd name="connsiteY1" fmla="*/ 0 h 1843269"/>
              <a:gd name="connsiteX2" fmla="*/ 3031839 w 3031839"/>
              <a:gd name="connsiteY2" fmla="*/ 1843269 h 1843269"/>
              <a:gd name="connsiteX3" fmla="*/ 0 w 3031839"/>
              <a:gd name="connsiteY3" fmla="*/ 1843269 h 1843269"/>
              <a:gd name="connsiteX4" fmla="*/ 0 w 3031839"/>
              <a:gd name="connsiteY4" fmla="*/ 0 h 184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1839" h="1843269">
                <a:moveTo>
                  <a:pt x="0" y="0"/>
                </a:moveTo>
                <a:lnTo>
                  <a:pt x="3031839" y="0"/>
                </a:lnTo>
                <a:lnTo>
                  <a:pt x="3031839" y="1843269"/>
                </a:lnTo>
                <a:lnTo>
                  <a:pt x="0" y="1843269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Marketing Florida as the premier business state in the nation </a:t>
            </a:r>
            <a:endParaRPr lang="en-US" sz="24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6E58BF-2E8A-483E-AAE1-BA4452BBB7A1}"/>
              </a:ext>
            </a:extLst>
          </p:cNvPr>
          <p:cNvSpPr/>
          <p:nvPr/>
        </p:nvSpPr>
        <p:spPr>
          <a:xfrm>
            <a:off x="4333833" y="4476218"/>
            <a:ext cx="3562885" cy="1843269"/>
          </a:xfrm>
          <a:custGeom>
            <a:avLst/>
            <a:gdLst>
              <a:gd name="connsiteX0" fmla="*/ 0 w 4600584"/>
              <a:gd name="connsiteY0" fmla="*/ 0 h 1843269"/>
              <a:gd name="connsiteX1" fmla="*/ 4600584 w 4600584"/>
              <a:gd name="connsiteY1" fmla="*/ 0 h 1843269"/>
              <a:gd name="connsiteX2" fmla="*/ 4600584 w 4600584"/>
              <a:gd name="connsiteY2" fmla="*/ 1843269 h 1843269"/>
              <a:gd name="connsiteX3" fmla="*/ 0 w 4600584"/>
              <a:gd name="connsiteY3" fmla="*/ 1843269 h 1843269"/>
              <a:gd name="connsiteX4" fmla="*/ 0 w 4600584"/>
              <a:gd name="connsiteY4" fmla="*/ 0 h 184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0584" h="1843269">
                <a:moveTo>
                  <a:pt x="0" y="0"/>
                </a:moveTo>
                <a:lnTo>
                  <a:pt x="4600584" y="0"/>
                </a:lnTo>
                <a:lnTo>
                  <a:pt x="4600584" y="1843269"/>
                </a:lnTo>
                <a:lnTo>
                  <a:pt x="0" y="1843269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Assisting with expansion of established businesses in Florida</a:t>
            </a:r>
            <a:endParaRPr lang="en-US" sz="24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B294A82-6C21-4B01-A62D-2600F5369911}"/>
              </a:ext>
            </a:extLst>
          </p:cNvPr>
          <p:cNvSpPr/>
          <p:nvPr/>
        </p:nvSpPr>
        <p:spPr>
          <a:xfrm>
            <a:off x="8695296" y="4476219"/>
            <a:ext cx="3072115" cy="1843269"/>
          </a:xfrm>
          <a:custGeom>
            <a:avLst/>
            <a:gdLst>
              <a:gd name="connsiteX0" fmla="*/ 0 w 3072115"/>
              <a:gd name="connsiteY0" fmla="*/ 0 h 1843269"/>
              <a:gd name="connsiteX1" fmla="*/ 3072115 w 3072115"/>
              <a:gd name="connsiteY1" fmla="*/ 0 h 1843269"/>
              <a:gd name="connsiteX2" fmla="*/ 3072115 w 3072115"/>
              <a:gd name="connsiteY2" fmla="*/ 1843269 h 1843269"/>
              <a:gd name="connsiteX3" fmla="*/ 0 w 3072115"/>
              <a:gd name="connsiteY3" fmla="*/ 1843269 h 1843269"/>
              <a:gd name="connsiteX4" fmla="*/ 0 w 3072115"/>
              <a:gd name="connsiteY4" fmla="*/ 0 h 184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2115" h="1843269">
                <a:moveTo>
                  <a:pt x="0" y="0"/>
                </a:moveTo>
                <a:lnTo>
                  <a:pt x="3072115" y="0"/>
                </a:lnTo>
                <a:lnTo>
                  <a:pt x="3072115" y="1843269"/>
                </a:lnTo>
                <a:lnTo>
                  <a:pt x="0" y="1843269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Recruiting companies from all over the world to locate in Florida</a:t>
            </a:r>
            <a:endParaRPr lang="en-US" sz="24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A8C0F1-FA44-49CF-B0E6-CD5379EAE600}"/>
              </a:ext>
            </a:extLst>
          </p:cNvPr>
          <p:cNvSpPr/>
          <p:nvPr/>
        </p:nvSpPr>
        <p:spPr>
          <a:xfrm>
            <a:off x="524023" y="6443562"/>
            <a:ext cx="1143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Keeping Florida Competitive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2622076-60F2-4A70-B62E-E6D96B8D04D0}"/>
              </a:ext>
            </a:extLst>
          </p:cNvPr>
          <p:cNvSpPr/>
          <p:nvPr/>
        </p:nvSpPr>
        <p:spPr>
          <a:xfrm>
            <a:off x="406174" y="4476219"/>
            <a:ext cx="3338787" cy="1843269"/>
          </a:xfrm>
          <a:custGeom>
            <a:avLst/>
            <a:gdLst>
              <a:gd name="connsiteX0" fmla="*/ 0 w 3639043"/>
              <a:gd name="connsiteY0" fmla="*/ 0 h 1843269"/>
              <a:gd name="connsiteX1" fmla="*/ 3639043 w 3639043"/>
              <a:gd name="connsiteY1" fmla="*/ 0 h 1843269"/>
              <a:gd name="connsiteX2" fmla="*/ 3639043 w 3639043"/>
              <a:gd name="connsiteY2" fmla="*/ 1843269 h 1843269"/>
              <a:gd name="connsiteX3" fmla="*/ 0 w 3639043"/>
              <a:gd name="connsiteY3" fmla="*/ 1843269 h 1843269"/>
              <a:gd name="connsiteX4" fmla="*/ 0 w 3639043"/>
              <a:gd name="connsiteY4" fmla="*/ 0 h 184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043" h="1843269">
                <a:moveTo>
                  <a:pt x="0" y="0"/>
                </a:moveTo>
                <a:lnTo>
                  <a:pt x="3639043" y="0"/>
                </a:lnTo>
                <a:lnTo>
                  <a:pt x="3639043" y="1843269"/>
                </a:lnTo>
                <a:lnTo>
                  <a:pt x="0" y="1843269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Supporting Minority &amp; Small Businesses</a:t>
            </a:r>
            <a:endParaRPr lang="en-US" sz="24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E4BE92-48FD-40C4-A564-4ED49CB83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7" r="28348" b="40136"/>
          <a:stretch/>
        </p:blipFill>
        <p:spPr>
          <a:xfrm>
            <a:off x="6239023" y="229772"/>
            <a:ext cx="3561848" cy="238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2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7FE005A-02B8-4DAD-88C2-36BAB2EBABF4}"/>
              </a:ext>
            </a:extLst>
          </p:cNvPr>
          <p:cNvSpPr txBox="1">
            <a:spLocks/>
          </p:cNvSpPr>
          <p:nvPr/>
        </p:nvSpPr>
        <p:spPr>
          <a:xfrm>
            <a:off x="609604" y="990089"/>
            <a:ext cx="11150600" cy="5085346"/>
          </a:xfrm>
          <a:prstGeom prst="rect">
            <a:avLst/>
          </a:prstGeom>
        </p:spPr>
        <p:txBody>
          <a:bodyPr>
            <a:noAutofit/>
          </a:bodyPr>
          <a:lstStyle>
            <a:lvl1pPr marL="635000" indent="-635000" algn="l" defTabSz="825500" rtl="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  <a:sym typeface="Helvetica Light" pitchFamily="1" charset="0"/>
              </a:defRPr>
            </a:lvl1pPr>
            <a:lvl2pPr marL="1270000" indent="-635000" algn="l" defTabSz="825500" rtl="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pitchFamily="1" charset="0"/>
              </a:defRPr>
            </a:lvl2pPr>
            <a:lvl3pPr marL="1905000" indent="-635000" algn="l" defTabSz="825500" rtl="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pitchFamily="1" charset="0"/>
              </a:defRPr>
            </a:lvl3pPr>
            <a:lvl4pPr marL="2540000" indent="-635000" algn="l" defTabSz="825500" rtl="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pitchFamily="1" charset="0"/>
              </a:defRPr>
            </a:lvl4pPr>
            <a:lvl5pPr marL="3175000" indent="-635000" algn="l" defTabSz="825500" rtl="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pitchFamily="1" charset="0"/>
              </a:defRPr>
            </a:lvl5pPr>
            <a:lvl6pPr marL="36322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6pPr>
            <a:lvl7pPr marL="40894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7pPr>
            <a:lvl8pPr marL="45466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8pPr>
            <a:lvl9pPr marL="5003800" indent="-635000" algn="l" defTabSz="825500" rtl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9pPr>
          </a:lstStyle>
          <a:p>
            <a:pPr marL="0" indent="0" defTabSz="412717">
              <a:spcBef>
                <a:spcPts val="1800"/>
              </a:spcBef>
              <a:buNone/>
            </a:pPr>
            <a:endParaRPr lang="en-US" sz="2000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58522C04-782A-0B4A-9F75-3962273A7A80}"/>
              </a:ext>
            </a:extLst>
          </p:cNvPr>
          <p:cNvSpPr txBox="1">
            <a:spLocks/>
          </p:cNvSpPr>
          <p:nvPr/>
        </p:nvSpPr>
        <p:spPr bwMode="auto">
          <a:xfrm>
            <a:off x="2120348" y="127000"/>
            <a:ext cx="7951304" cy="6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690" tIns="22845" rIns="45690" bIns="22845" numCol="1" anchor="t" anchorCtr="0" compatLnSpc="1">
            <a:prstTxWarp prst="textNoShape">
              <a:avLst/>
            </a:prstTxWarp>
          </a:bodyPr>
          <a:lstStyle>
            <a:lvl1pPr marL="380730" indent="-380730" algn="l" defTabSz="494940" rtl="0" eaLnBrk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  <a:sym typeface="Helvetica Light" pitchFamily="1" charset="0"/>
              </a:defRPr>
            </a:lvl1pPr>
            <a:lvl2pPr marL="761459" indent="-380730" algn="l" defTabSz="494940" rtl="0" eaLnBrk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Segoe UI" panose="020B0502040204020203" pitchFamily="34" charset="0"/>
                <a:ea typeface="Helvetica Light" charset="0"/>
                <a:cs typeface="Segoe UI" panose="020B0502040204020203" pitchFamily="34" charset="0"/>
                <a:sym typeface="Helvetica Light" pitchFamily="1" charset="0"/>
              </a:defRPr>
            </a:lvl2pPr>
            <a:lvl3pPr marL="1142179" indent="-380730" algn="l" defTabSz="494940" rtl="0" eaLnBrk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Segoe UI" panose="020B0502040204020203" pitchFamily="34" charset="0"/>
                <a:ea typeface="Helvetica Light" charset="0"/>
                <a:cs typeface="Segoe UI" panose="020B0502040204020203" pitchFamily="34" charset="0"/>
                <a:sym typeface="Helvetica Light" pitchFamily="1" charset="0"/>
              </a:defRPr>
            </a:lvl3pPr>
            <a:lvl4pPr marL="1522902" indent="-380730" algn="l" defTabSz="494940" rtl="0" eaLnBrk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Segoe UI" panose="020B0502040204020203" pitchFamily="34" charset="0"/>
                <a:ea typeface="Helvetica Light" charset="0"/>
                <a:cs typeface="Segoe UI" panose="020B0502040204020203" pitchFamily="34" charset="0"/>
                <a:sym typeface="Helvetica Light" pitchFamily="1" charset="0"/>
              </a:defRPr>
            </a:lvl4pPr>
            <a:lvl5pPr marL="1903632" indent="-380730" algn="l" defTabSz="494940" rtl="0" eaLnBrk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Segoe UI" panose="020B0502040204020203" pitchFamily="34" charset="0"/>
                <a:ea typeface="Helvetica Light" charset="0"/>
                <a:cs typeface="Segoe UI" panose="020B0502040204020203" pitchFamily="34" charset="0"/>
                <a:sym typeface="Helvetica Light" pitchFamily="1" charset="0"/>
              </a:defRPr>
            </a:lvl5pPr>
            <a:lvl6pPr marL="2177754" indent="-380730" algn="l" defTabSz="494940" rtl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6pPr>
            <a:lvl7pPr marL="2451876" indent="-380730" algn="l" defTabSz="494940" rtl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7pPr>
            <a:lvl8pPr marL="2725998" indent="-380730" algn="l" defTabSz="494940" rtl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8pPr>
            <a:lvl9pPr marL="3000120" indent="-380730" algn="l" defTabSz="494940" rtl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Haitian American Business Summit </a:t>
            </a:r>
          </a:p>
          <a:p>
            <a:pPr marL="317262" indent="-317262" defTabSz="412434">
              <a:spcBef>
                <a:spcPts val="2950"/>
              </a:spcBef>
            </a:pPr>
            <a:endParaRPr lang="en-US" altLang="en-US" sz="2167" kern="0" dirty="0">
              <a:latin typeface="Corbe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F3016-59C5-4F2D-BC12-F4FEAE103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236" y="1559577"/>
            <a:ext cx="8273527" cy="430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3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85351FB-6421-0342-BD42-482FBD93F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59" r="-2" b="4184"/>
          <a:stretch/>
        </p:blipFill>
        <p:spPr>
          <a:xfrm rot="5400000">
            <a:off x="-1163691" y="1530974"/>
            <a:ext cx="6515729" cy="3794884"/>
          </a:xfrm>
          <a:prstGeom prst="rect">
            <a:avLst/>
          </a:prstGeom>
        </p:spPr>
      </p:pic>
      <p:pic>
        <p:nvPicPr>
          <p:cNvPr id="7" name="Picture 6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E8A18B03-8D20-7046-8A61-152249309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6" r="6815" b="-2"/>
          <a:stretch/>
        </p:blipFill>
        <p:spPr>
          <a:xfrm>
            <a:off x="4184141" y="170552"/>
            <a:ext cx="3826711" cy="6515729"/>
          </a:xfrm>
          <a:prstGeom prst="rect">
            <a:avLst/>
          </a:prstGeom>
        </p:spPr>
      </p:pic>
      <p:pic>
        <p:nvPicPr>
          <p:cNvPr id="5" name="Picture 4" descr="A group of people posing for a picture next to a car&#10;&#10;Description automatically generated with medium confidence">
            <a:extLst>
              <a:ext uri="{FF2B5EF4-FFF2-40B4-BE49-F238E27FC236}">
                <a16:creationId xmlns:a16="http://schemas.microsoft.com/office/drawing/2014/main" id="{3DAC4A0B-C534-F649-BB9D-3FAF2F502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5" r="2" b="19847"/>
          <a:stretch/>
        </p:blipFill>
        <p:spPr>
          <a:xfrm>
            <a:off x="8179442" y="170552"/>
            <a:ext cx="3826711" cy="2066129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21032A1-07FD-154B-B54C-BD199FECED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82" r="2" b="6935"/>
          <a:stretch/>
        </p:blipFill>
        <p:spPr>
          <a:xfrm>
            <a:off x="8179442" y="2397981"/>
            <a:ext cx="3826711" cy="2051618"/>
          </a:xfrm>
          <a:prstGeom prst="rect">
            <a:avLst/>
          </a:prstGeom>
        </p:spPr>
      </p:pic>
      <p:pic>
        <p:nvPicPr>
          <p:cNvPr id="9" name="Picture 8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6F16682E-A42D-2A44-9066-6DFAE6EAB6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92" r="2" b="18825"/>
          <a:stretch/>
        </p:blipFill>
        <p:spPr>
          <a:xfrm>
            <a:off x="8179442" y="4631735"/>
            <a:ext cx="3826711" cy="20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3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0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0A1C76-4681-2246-98FF-798D9960D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22" r="-2" b="66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11" name="Picture 10" descr="Two men in suits standing in front of a display of computer screens&#10;&#10;Description automatically generated with low confidence">
            <a:extLst>
              <a:ext uri="{FF2B5EF4-FFF2-40B4-BE49-F238E27FC236}">
                <a16:creationId xmlns:a16="http://schemas.microsoft.com/office/drawing/2014/main" id="{CF0FC9D9-703D-EA42-9007-916CE289F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1" r="1" b="20989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5" name="Picture 4" descr="A picture containing text, building, person, standing&#10;&#10;Description automatically generated">
            <a:extLst>
              <a:ext uri="{FF2B5EF4-FFF2-40B4-BE49-F238E27FC236}">
                <a16:creationId xmlns:a16="http://schemas.microsoft.com/office/drawing/2014/main" id="{84A0F3C2-846A-3441-8949-23377D3280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18" r="19516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9" name="Picture 8" descr="A group of men standing in front of a screen&#10;&#10;Description automatically generated with medium confidence">
            <a:extLst>
              <a:ext uri="{FF2B5EF4-FFF2-40B4-BE49-F238E27FC236}">
                <a16:creationId xmlns:a16="http://schemas.microsoft.com/office/drawing/2014/main" id="{2CE2EC7A-717F-794B-B34E-55F88A5763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2" r="17773" b="-1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1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F6819D7-AD9E-47E0-9D1E-A1816EFB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71" y="4385620"/>
            <a:ext cx="4191271" cy="1326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7EE2A9-3230-45A3-B950-3BA5FEA52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22005">
            <a:off x="86942" y="1961705"/>
            <a:ext cx="5234138" cy="1496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BFB69A-AE6C-4965-B7E2-144488879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378" y="2073467"/>
            <a:ext cx="5421622" cy="2101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591FA7-6A72-428C-959B-124820E56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818909"/>
            <a:ext cx="4835542" cy="96447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BCEE707-E036-4E15-A33C-B3584FF30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7" y="5390078"/>
            <a:ext cx="854373" cy="682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9E0E7-5EA0-4EB0-8EA0-44A16AAB9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8156" y="3306691"/>
            <a:ext cx="4905373" cy="10048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B3AD81-552B-42E5-85F0-173FAAD2E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1053" y="2684979"/>
            <a:ext cx="2238375" cy="6953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864A55-E099-46BD-9962-471D047B21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8537" y="529856"/>
            <a:ext cx="4907271" cy="11450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368C38-43E2-4D64-8572-AEF28E1A57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651" y="5731493"/>
            <a:ext cx="5638349" cy="93010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67059911-DEAD-4594-AD38-BF933CF5FB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756" y="6253847"/>
            <a:ext cx="1143002" cy="341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8FE1A7-C1D6-4323-844C-3C632CA8FE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878241">
            <a:off x="4641727" y="4008717"/>
            <a:ext cx="6666927" cy="141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25CFB1-6053-4F29-841D-6AB9518066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6486" y="95912"/>
            <a:ext cx="3745884" cy="1426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A28638-0C53-48FA-AB84-C298306192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39307">
            <a:off x="8316745" y="451837"/>
            <a:ext cx="3885338" cy="112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68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B61301-BD19-472B-8E84-23C61DA5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74" y="2686724"/>
            <a:ext cx="10709328" cy="1383126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6C25FE-46C8-43CE-8269-1CCB9135D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" y="1875088"/>
            <a:ext cx="5095875" cy="895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7FA08-922A-4DB1-AB58-AF94ABEE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11" y="5414671"/>
            <a:ext cx="8379126" cy="89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C4B89D-5A65-46B5-9DCC-FB2812E0C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674" y="4380025"/>
            <a:ext cx="3365715" cy="10346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A96C62-2F22-47DA-AAB3-F599D17C4669}"/>
              </a:ext>
            </a:extLst>
          </p:cNvPr>
          <p:cNvSpPr/>
          <p:nvPr/>
        </p:nvSpPr>
        <p:spPr>
          <a:xfrm>
            <a:off x="381000" y="342900"/>
            <a:ext cx="1143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Keeping Florida Competitive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990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910FF7A-EFF3-224D-A372-07960923FD99}"/>
              </a:ext>
            </a:extLst>
          </p:cNvPr>
          <p:cNvSpPr txBox="1">
            <a:spLocks/>
          </p:cNvSpPr>
          <p:nvPr/>
        </p:nvSpPr>
        <p:spPr bwMode="auto">
          <a:xfrm>
            <a:off x="-1" y="83971"/>
            <a:ext cx="12192000" cy="6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690" tIns="22845" rIns="45690" bIns="22845" numCol="1" anchor="t" anchorCtr="0" compatLnSpc="1">
            <a:prstTxWarp prst="textNoShape">
              <a:avLst/>
            </a:prstTxWarp>
          </a:bodyPr>
          <a:lstStyle>
            <a:lvl1pPr marL="380730" indent="-380730" algn="l" defTabSz="494940" rtl="0" eaLnBrk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  <a:sym typeface="Helvetica Light" pitchFamily="1" charset="0"/>
              </a:defRPr>
            </a:lvl1pPr>
            <a:lvl2pPr marL="761459" indent="-380730" algn="l" defTabSz="494940" rtl="0" eaLnBrk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Segoe UI" panose="020B0502040204020203" pitchFamily="34" charset="0"/>
                <a:ea typeface="Helvetica Light" charset="0"/>
                <a:cs typeface="Segoe UI" panose="020B0502040204020203" pitchFamily="34" charset="0"/>
                <a:sym typeface="Helvetica Light" pitchFamily="1" charset="0"/>
              </a:defRPr>
            </a:lvl2pPr>
            <a:lvl3pPr marL="1142179" indent="-380730" algn="l" defTabSz="494940" rtl="0" eaLnBrk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Segoe UI" panose="020B0502040204020203" pitchFamily="34" charset="0"/>
                <a:ea typeface="Helvetica Light" charset="0"/>
                <a:cs typeface="Segoe UI" panose="020B0502040204020203" pitchFamily="34" charset="0"/>
                <a:sym typeface="Helvetica Light" pitchFamily="1" charset="0"/>
              </a:defRPr>
            </a:lvl3pPr>
            <a:lvl4pPr marL="1522902" indent="-380730" algn="l" defTabSz="494940" rtl="0" eaLnBrk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Segoe UI" panose="020B0502040204020203" pitchFamily="34" charset="0"/>
                <a:ea typeface="Helvetica Light" charset="0"/>
                <a:cs typeface="Segoe UI" panose="020B0502040204020203" pitchFamily="34" charset="0"/>
                <a:sym typeface="Helvetica Light" pitchFamily="1" charset="0"/>
              </a:defRPr>
            </a:lvl4pPr>
            <a:lvl5pPr marL="1903632" indent="-380730" algn="l" defTabSz="494940" rtl="0" eaLnBrk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Segoe UI" panose="020B0502040204020203" pitchFamily="34" charset="0"/>
                <a:ea typeface="Helvetica Light" charset="0"/>
                <a:cs typeface="Segoe UI" panose="020B0502040204020203" pitchFamily="34" charset="0"/>
                <a:sym typeface="Helvetica Light" pitchFamily="1" charset="0"/>
              </a:defRPr>
            </a:lvl5pPr>
            <a:lvl6pPr marL="2177754" indent="-380730" algn="l" defTabSz="494940" rtl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6pPr>
            <a:lvl7pPr marL="2451876" indent="-380730" algn="l" defTabSz="494940" rtl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7pPr>
            <a:lvl8pPr marL="2725998" indent="-380730" algn="l" defTabSz="494940" rtl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8pPr>
            <a:lvl9pPr marL="3000120" indent="-380730" algn="l" defTabSz="494940" rtl="0" fontAlgn="base" hangingPunct="0">
              <a:spcBef>
                <a:spcPts val="3540"/>
              </a:spcBef>
              <a:spcAft>
                <a:spcPct val="0"/>
              </a:spcAft>
              <a:buSzPct val="75000"/>
              <a:buChar char="•"/>
              <a:defRPr sz="3100">
                <a:solidFill>
                  <a:srgbClr val="000000"/>
                </a:solidFill>
                <a:latin typeface="+mn-lt"/>
                <a:ea typeface="Helvetica Light" charset="0"/>
                <a:cs typeface="+mn-cs"/>
                <a:sym typeface="Helvetica Light" charset="0"/>
              </a:defRPr>
            </a:lvl9pPr>
          </a:lstStyle>
          <a:p>
            <a:pPr marL="317262" indent="-317262" defTabSz="412434">
              <a:spcBef>
                <a:spcPts val="2950"/>
              </a:spcBef>
            </a:pPr>
            <a:endParaRPr lang="en-US" altLang="en-US" sz="2167" kern="0" dirty="0">
              <a:latin typeface="Corbe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4A74E-1DAC-43F7-A7EA-B29133EBE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63" b="47026"/>
          <a:stretch/>
        </p:blipFill>
        <p:spPr>
          <a:xfrm>
            <a:off x="415636" y="321144"/>
            <a:ext cx="6120457" cy="6215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BCE936-F313-4029-9172-E59865F36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12" b="42959"/>
          <a:stretch/>
        </p:blipFill>
        <p:spPr>
          <a:xfrm>
            <a:off x="6951730" y="756559"/>
            <a:ext cx="4612198" cy="50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667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133</Words>
  <Application>Microsoft Office PowerPoint</Application>
  <PresentationFormat>Widescreen</PresentationFormat>
  <Paragraphs>25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Corbel</vt:lpstr>
      <vt:lpstr>Helvetica Light</vt:lpstr>
      <vt:lpstr>Proxima Nova A</vt:lpstr>
      <vt:lpstr>Segoe UI</vt:lpstr>
      <vt:lpstr>Office Theme</vt:lpstr>
      <vt:lpstr>2_White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Jordan</dc:creator>
  <cp:lastModifiedBy>Eileen Johnson</cp:lastModifiedBy>
  <cp:revision>13</cp:revision>
  <cp:lastPrinted>2021-03-11T20:27:51Z</cp:lastPrinted>
  <dcterms:created xsi:type="dcterms:W3CDTF">2021-03-03T14:05:53Z</dcterms:created>
  <dcterms:modified xsi:type="dcterms:W3CDTF">2021-04-30T17:31:46Z</dcterms:modified>
</cp:coreProperties>
</file>