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317" r:id="rId4"/>
    <p:sldId id="271" r:id="rId5"/>
    <p:sldId id="325" r:id="rId6"/>
    <p:sldId id="326" r:id="rId7"/>
    <p:sldId id="320" r:id="rId8"/>
    <p:sldId id="324" r:id="rId9"/>
    <p:sldId id="321" r:id="rId10"/>
    <p:sldId id="322" r:id="rId11"/>
    <p:sldId id="32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Miranda" initials="JM" lastIdx="5" clrIdx="0">
    <p:extLst>
      <p:ext uri="{19B8F6BF-5375-455C-9EA6-DF929625EA0E}">
        <p15:presenceInfo xmlns:p15="http://schemas.microsoft.com/office/powerpoint/2012/main" userId="f621fcd376b8df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7D8D2-2A17-4879-9185-A1A12222184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D9355-B747-4FC5-9FF0-92082B00F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3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0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55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1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88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7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1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70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C17EED-82D2-482C-8324-628D088BA54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9AB200-E909-4998-98EA-BAFC5D853B1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8A593A5-8135-41F1-8FB7-2EADD19BB340}"/>
              </a:ext>
            </a:extLst>
          </p:cNvPr>
          <p:cNvSpPr/>
          <p:nvPr userDrawn="1"/>
        </p:nvSpPr>
        <p:spPr>
          <a:xfrm>
            <a:off x="447040" y="5933440"/>
            <a:ext cx="2509520" cy="788035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blipFill dpi="0" rotWithShape="1"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114052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ublicpolicy@acct.org" TargetMode="External"/><Relationship Id="rId2" Type="http://schemas.openxmlformats.org/officeDocument/2006/relationships/hyperlink" Target="https://www.acct.org/COVID-federal-resour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w.acct.org/" TargetMode="External"/><Relationship Id="rId4" Type="http://schemas.openxmlformats.org/officeDocument/2006/relationships/hyperlink" Target="https://www.acct.org/advocac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fk.edu/" TargetMode="External"/><Relationship Id="rId13" Type="http://schemas.openxmlformats.org/officeDocument/2006/relationships/hyperlink" Target="http://www.irsc.edu/" TargetMode="External"/><Relationship Id="rId3" Type="http://schemas.openxmlformats.org/officeDocument/2006/relationships/hyperlink" Target="http://www.chipola.edu/" TargetMode="External"/><Relationship Id="rId7" Type="http://schemas.openxmlformats.org/officeDocument/2006/relationships/hyperlink" Target="https://www.fgc.edu/" TargetMode="External"/><Relationship Id="rId12" Type="http://schemas.openxmlformats.org/officeDocument/2006/relationships/hyperlink" Target="http://www.hccfl.edu/" TargetMode="External"/><Relationship Id="rId2" Type="http://schemas.openxmlformats.org/officeDocument/2006/relationships/hyperlink" Target="http://www.broward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sternflorida.edu/" TargetMode="External"/><Relationship Id="rId11" Type="http://schemas.openxmlformats.org/officeDocument/2006/relationships/hyperlink" Target="http://www.gulfcoast.edu/" TargetMode="External"/><Relationship Id="rId5" Type="http://schemas.openxmlformats.org/officeDocument/2006/relationships/hyperlink" Target="http://www.daytonastate.edu/" TargetMode="External"/><Relationship Id="rId15" Type="http://schemas.openxmlformats.org/officeDocument/2006/relationships/hyperlink" Target="http://www.mdc.edu/" TargetMode="External"/><Relationship Id="rId10" Type="http://schemas.openxmlformats.org/officeDocument/2006/relationships/hyperlink" Target="http://www.fscj.edu/" TargetMode="External"/><Relationship Id="rId4" Type="http://schemas.openxmlformats.org/officeDocument/2006/relationships/hyperlink" Target="http://www.cf.edu/" TargetMode="External"/><Relationship Id="rId9" Type="http://schemas.openxmlformats.org/officeDocument/2006/relationships/hyperlink" Target="https://www.fsw.edu/" TargetMode="External"/><Relationship Id="rId14" Type="http://schemas.openxmlformats.org/officeDocument/2006/relationships/hyperlink" Target="http://www.lssc.ed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jrstate.edu/" TargetMode="External"/><Relationship Id="rId13" Type="http://schemas.openxmlformats.org/officeDocument/2006/relationships/hyperlink" Target="http://www.scf.edu/" TargetMode="External"/><Relationship Id="rId3" Type="http://schemas.openxmlformats.org/officeDocument/2006/relationships/hyperlink" Target="http://www.nwfsc.edu/" TargetMode="External"/><Relationship Id="rId7" Type="http://schemas.openxmlformats.org/officeDocument/2006/relationships/hyperlink" Target="http://www.polk.edu/" TargetMode="External"/><Relationship Id="rId12" Type="http://schemas.openxmlformats.org/officeDocument/2006/relationships/hyperlink" Target="http://www.southflorida.edu/" TargetMode="External"/><Relationship Id="rId2" Type="http://schemas.openxmlformats.org/officeDocument/2006/relationships/hyperlink" Target="http://www.nfc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nsacolastate.edu/" TargetMode="External"/><Relationship Id="rId11" Type="http://schemas.openxmlformats.org/officeDocument/2006/relationships/hyperlink" Target="http://www.seminolestate.edu/" TargetMode="External"/><Relationship Id="rId5" Type="http://schemas.openxmlformats.org/officeDocument/2006/relationships/hyperlink" Target="https://phsc.edu/about" TargetMode="External"/><Relationship Id="rId15" Type="http://schemas.openxmlformats.org/officeDocument/2006/relationships/hyperlink" Target="http://valenciacollege.edu/" TargetMode="External"/><Relationship Id="rId10" Type="http://schemas.openxmlformats.org/officeDocument/2006/relationships/hyperlink" Target="http://www.sfcollege.edu/" TargetMode="External"/><Relationship Id="rId4" Type="http://schemas.openxmlformats.org/officeDocument/2006/relationships/hyperlink" Target="http://www.palmbeachstate.edu/" TargetMode="External"/><Relationship Id="rId9" Type="http://schemas.openxmlformats.org/officeDocument/2006/relationships/hyperlink" Target="http://www.spcollege.edu/" TargetMode="External"/><Relationship Id="rId14" Type="http://schemas.openxmlformats.org/officeDocument/2006/relationships/hyperlink" Target="http://www.tcc.fl.ed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2EDFF-5393-49C2-82B4-AF1FB4B99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ACCT Federal Policy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C53D9-97A0-4496-BC44-539983E9B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Jee Hang Lee, Senior Vice President, ACCT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3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184BE-2B9B-4576-8991-B45B57F0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ACCT 2021 Legislative Priorities, Continued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F17E5-6FE6-42AE-B47B-5FC341263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66900"/>
            <a:ext cx="8018271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Invest in Basic Needs Supports for Students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Increase the capacity of community colleges to connect students with supportive services to help ensure students can persist and succeed.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Establish a Pathway to Citizenship for Dreamers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Urge the Senate to pass H.R. 6, the American Dream and Promise 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Increase Federal Investments in Higher Education &amp; Workforce Development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Boost funding for Pell Grants, SEOG, FWS, SIP, HBCUs &amp; MSIs, CCAMPIS, &amp; CTE during the regular appropriations process.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End the taxation of Pell Grants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Currently Pell Grants can be taxed if used for cost of attendance costs that are not tuition &amp; fees.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is particularly detrimental for community college students who have low tuition costs but high cost of living expenses.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0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F40D-DF21-4342-AFEA-8C632CA3F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spc="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Resources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CA01-2C43-4D6F-AF8C-2B6A1E3B8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01520"/>
            <a:ext cx="801827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Updated Federal COVID-19 Guidance for Community Colleges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https://www.acct.org/COVID-federal-resources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Latest Action in Washington (LAW) Alerts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Weekly emails with updates from Congress and the Department of Education, as well as new grant opportunities &amp; webinar announcements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To sign up email: </a:t>
            </a:r>
            <a:r>
              <a:rPr lang="en-US" dirty="0">
                <a:hlinkClick r:id="rId3"/>
              </a:rPr>
              <a:t>publicpolicy@acct.org</a:t>
            </a:r>
            <a:r>
              <a:rPr lang="en-US" dirty="0"/>
              <a:t> with LAW Alert as the subject.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Additional Advocacy and Education 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https://www.acct.org/advocacy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http://now.acct.org/</a:t>
            </a:r>
            <a:r>
              <a:rPr lang="en-US" dirty="0"/>
              <a:t> </a:t>
            </a:r>
          </a:p>
          <a:p>
            <a:pPr marL="128016" lvl="1" indent="0">
              <a:buNone/>
            </a:pPr>
            <a:endParaRPr lang="en-US" sz="1700" dirty="0"/>
          </a:p>
          <a:p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2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B01165-51B9-461C-89EF-5F5637FE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0D93A-6362-4AD6-9E45-55DE944C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09" y="1059874"/>
            <a:ext cx="6306003" cy="5437909"/>
          </a:xfrm>
        </p:spPr>
        <p:txBody>
          <a:bodyPr anchor="ctr"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33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 b="1" dirty="0"/>
              <a:t> </a:t>
            </a:r>
            <a:r>
              <a:rPr lang="en-US" sz="3600" b="1" u="sng" dirty="0"/>
              <a:t>Overview of Federal Pandemic-Related Aid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Coronavirus Aid and Economic Security (CARES) Act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Coronavirus Response and Relief Supplemental Appropriations Act (CRRSAA)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3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American Rescue Plan (ARP)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u="sng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/>
              <a:t>Infrastructure/Recovery Legislation Update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b="1" u="sng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300" dirty="0"/>
              <a:t>American Jobs Plan (AJP)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700" b="1" u="sng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/>
              <a:t>ACCT Policy Priorities for 2021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/>
              <a:t>ACCT Resources</a:t>
            </a:r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L="310896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/>
          </a:p>
          <a:p>
            <a:pPr marL="128016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7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80C6-90F6-4286-930A-05D158A7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428634"/>
            <a:ext cx="8018272" cy="1499616"/>
          </a:xfrm>
        </p:spPr>
        <p:txBody>
          <a:bodyPr>
            <a:normAutofit/>
          </a:bodyPr>
          <a:lstStyle/>
          <a:p>
            <a:pPr marL="128016" marR="0" lvl="1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Coronavirus Aid and Economic Security (CARES)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0BE90-82D1-4ED5-8427-8BA29C6EE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749669"/>
            <a:ext cx="8581292" cy="4290646"/>
          </a:xfrm>
        </p:spPr>
        <p:txBody>
          <a:bodyPr>
            <a:normAutofit fontScale="92500" lnSpcReduction="10000"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The CARES Act was signed into law on March 27, 2020.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Florida community colleges received $270,473,585 in CARES Act HEERF funding.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 Notable CARES Act provisions include:</a:t>
            </a:r>
          </a:p>
          <a:p>
            <a:pPr lvl="2"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Education Stabilization Fund - </a:t>
            </a:r>
            <a:r>
              <a:rPr lang="en-US" sz="2000" b="1" dirty="0"/>
              <a:t>$30.75 billion </a:t>
            </a:r>
            <a:r>
              <a:rPr lang="en-US" sz="2000" dirty="0"/>
              <a:t>total</a:t>
            </a:r>
          </a:p>
          <a:p>
            <a:pPr lvl="4">
              <a:buSzPct val="80000"/>
              <a:buFont typeface="Wingdings" panose="05000000000000000000" pitchFamily="2" charset="2"/>
              <a:buChar char="q"/>
            </a:pPr>
            <a:r>
              <a:rPr lang="en-US" sz="2000" b="1" dirty="0"/>
              <a:t>$12.5 billion </a:t>
            </a:r>
            <a:r>
              <a:rPr lang="en-US" sz="2000" dirty="0"/>
              <a:t>for Higher Education Emergency Relief Fund (HEERF)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q"/>
            </a:pPr>
            <a:r>
              <a:rPr lang="en-US" sz="2000" b="1" dirty="0"/>
              <a:t>$2.95 billion</a:t>
            </a:r>
            <a:r>
              <a:rPr lang="en-US" sz="2000" dirty="0"/>
              <a:t> for Governor’s Emergency Education Relief Fund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Funds allocated to institutions based on relative share </a:t>
            </a:r>
            <a:r>
              <a:rPr lang="en-US" sz="2000" b="1" dirty="0"/>
              <a:t>full-time equivalent </a:t>
            </a:r>
            <a:r>
              <a:rPr lang="en-US" sz="2000" dirty="0"/>
              <a:t>(FTE) students.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Institutions required to use 50% of HEERF for </a:t>
            </a:r>
            <a:r>
              <a:rPr lang="en-US" sz="2000" b="1" dirty="0"/>
              <a:t>student emergency grants.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Student emergency grants </a:t>
            </a:r>
            <a:r>
              <a:rPr lang="en-US" sz="2000" b="1" dirty="0"/>
              <a:t>limited to Title IV eligible students </a:t>
            </a:r>
            <a:r>
              <a:rPr lang="en-US" sz="2000" dirty="0"/>
              <a:t>per Department of Education’s guidance.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b="1" dirty="0"/>
              <a:t>Limited flexibility </a:t>
            </a:r>
            <a:r>
              <a:rPr lang="en-US" sz="2000" dirty="0"/>
              <a:t>around allowable uses of institutional funds.</a:t>
            </a:r>
          </a:p>
          <a:p>
            <a:pPr marL="310896" lvl="2" indent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lang="en-US" sz="2000" dirty="0"/>
          </a:p>
          <a:p>
            <a:pPr lvl="2">
              <a:buSzPct val="8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>
              <a:buSzPct val="8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>
              <a:buSzPct val="80000"/>
              <a:buFont typeface="Wingdings" panose="05000000000000000000" pitchFamily="2" charset="2"/>
              <a:buChar char="§"/>
            </a:pPr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1295-EE2B-4397-B9BE-F786C671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182038"/>
          </a:xfrm>
        </p:spPr>
        <p:txBody>
          <a:bodyPr>
            <a:normAutofit/>
          </a:bodyPr>
          <a:lstStyle/>
          <a:p>
            <a:pPr marL="128016" marR="0" lvl="1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Coronavirus Response and Relief Supplemental Appropriations Act (CRRSAA)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4B1C-BAD9-407E-A131-3180783F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08" y="1895035"/>
            <a:ext cx="8405446" cy="4023360"/>
          </a:xfrm>
        </p:spPr>
        <p:txBody>
          <a:bodyPr>
            <a:normAutofit fontScale="85000" lnSpcReduction="20000"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CRRSAA was signed into law on December 27, 2020.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000" b="1" dirty="0"/>
              <a:t>Doubled</a:t>
            </a:r>
            <a:r>
              <a:rPr lang="en-US" sz="2000" dirty="0"/>
              <a:t> the funding that was provided in CARES for FL public community colleges.</a:t>
            </a:r>
            <a:endParaRPr lang="en-US" dirty="0"/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Florida community colleges received $573,824,236 in CRRSAA HEERF funding.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 Notable CRRSAA provisions include:</a:t>
            </a:r>
          </a:p>
          <a:p>
            <a:pPr lvl="2"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Education Stabilization Fund - </a:t>
            </a:r>
            <a:r>
              <a:rPr lang="en-US" sz="2000" b="1" dirty="0"/>
              <a:t>$82 billion </a:t>
            </a:r>
            <a:r>
              <a:rPr lang="en-US" sz="2000" dirty="0"/>
              <a:t>total</a:t>
            </a:r>
          </a:p>
          <a:p>
            <a:pPr lvl="4">
              <a:buSzPct val="80000"/>
              <a:buFont typeface="Wingdings" panose="05000000000000000000" pitchFamily="2" charset="2"/>
              <a:buChar char="q"/>
            </a:pPr>
            <a:r>
              <a:rPr lang="en-US" sz="2000" b="1" dirty="0"/>
              <a:t>$22.7 billion </a:t>
            </a:r>
            <a:r>
              <a:rPr lang="en-US" sz="2000" dirty="0"/>
              <a:t>for Higher Education Emergency Relief Fund (HEERF)</a:t>
            </a:r>
          </a:p>
          <a:p>
            <a:pPr lvl="4">
              <a:lnSpc>
                <a:spcPct val="100000"/>
              </a:lnSpc>
              <a:spcAft>
                <a:spcPts val="8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US" sz="2000" b="1" dirty="0"/>
              <a:t>$4.1 billion</a:t>
            </a:r>
            <a:r>
              <a:rPr lang="en-US" sz="2000" dirty="0"/>
              <a:t> for Governor’s Emergency Education Relief Fund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Funds allocated to institutions based on </a:t>
            </a:r>
            <a:r>
              <a:rPr lang="en-US" sz="2000" b="1" dirty="0"/>
              <a:t>headcount and FTE enrollment</a:t>
            </a:r>
            <a:r>
              <a:rPr lang="en-US" sz="2000" dirty="0"/>
              <a:t>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Colleges must spend </a:t>
            </a:r>
            <a:r>
              <a:rPr lang="en-US" sz="2000" b="1" dirty="0"/>
              <a:t>same amount </a:t>
            </a:r>
            <a:r>
              <a:rPr lang="en-US" sz="2000" dirty="0"/>
              <a:t>on student emergency grants as they did under the CARES Act. </a:t>
            </a:r>
            <a:endParaRPr lang="en-US" sz="2000" b="1" dirty="0"/>
          </a:p>
          <a:p>
            <a:pPr lvl="2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Student emergency grants </a:t>
            </a:r>
            <a:r>
              <a:rPr lang="en-US" sz="2000" b="1" dirty="0"/>
              <a:t>no longer limited</a:t>
            </a:r>
            <a:r>
              <a:rPr lang="en-US" sz="2000" dirty="0"/>
              <a:t> to Title IV eligible students, paving the way for Dreamers, non-credit students and other to receive grants.</a:t>
            </a:r>
          </a:p>
          <a:p>
            <a:pPr marL="310896" lvl="2" indent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lang="en-US" sz="2000" dirty="0"/>
          </a:p>
          <a:p>
            <a:pPr lvl="2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Institutional funds are </a:t>
            </a:r>
            <a:r>
              <a:rPr lang="en-US" sz="2000" b="1" dirty="0"/>
              <a:t>flexible</a:t>
            </a:r>
            <a:r>
              <a:rPr lang="en-US" sz="2000" dirty="0"/>
              <a:t> and can be used to offset lost revenues.</a:t>
            </a:r>
          </a:p>
          <a:p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1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DAB8-7284-4BB7-BABB-9AB2471E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b="1">
                <a:latin typeface="+mn-lt"/>
              </a:rPr>
              <a:t>Florida community colleges Institutional allocations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54366A6-E1F5-474B-BFE8-415C2B7A2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871885"/>
              </p:ext>
            </p:extLst>
          </p:nvPr>
        </p:nvGraphicFramePr>
        <p:xfrm>
          <a:off x="568961" y="1920240"/>
          <a:ext cx="11023601" cy="399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323">
                  <a:extLst>
                    <a:ext uri="{9D8B030D-6E8A-4147-A177-3AD203B41FA5}">
                      <a16:colId xmlns:a16="http://schemas.microsoft.com/office/drawing/2014/main" val="398879555"/>
                    </a:ext>
                  </a:extLst>
                </a:gridCol>
                <a:gridCol w="671912">
                  <a:extLst>
                    <a:ext uri="{9D8B030D-6E8A-4147-A177-3AD203B41FA5}">
                      <a16:colId xmlns:a16="http://schemas.microsoft.com/office/drawing/2014/main" val="4101959681"/>
                    </a:ext>
                  </a:extLst>
                </a:gridCol>
                <a:gridCol w="706369">
                  <a:extLst>
                    <a:ext uri="{9D8B030D-6E8A-4147-A177-3AD203B41FA5}">
                      <a16:colId xmlns:a16="http://schemas.microsoft.com/office/drawing/2014/main" val="4259181161"/>
                    </a:ext>
                  </a:extLst>
                </a:gridCol>
                <a:gridCol w="2808097">
                  <a:extLst>
                    <a:ext uri="{9D8B030D-6E8A-4147-A177-3AD203B41FA5}">
                      <a16:colId xmlns:a16="http://schemas.microsoft.com/office/drawing/2014/main" val="1142773764"/>
                    </a:ext>
                  </a:extLst>
                </a:gridCol>
                <a:gridCol w="2891900">
                  <a:extLst>
                    <a:ext uri="{9D8B030D-6E8A-4147-A177-3AD203B41FA5}">
                      <a16:colId xmlns:a16="http://schemas.microsoft.com/office/drawing/2014/main" val="262790177"/>
                    </a:ext>
                  </a:extLst>
                </a:gridCol>
              </a:tblGrid>
              <a:tr h="266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College Name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State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Type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CARES HEERF I Funds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CRSSA HEERF II Funds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58869986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2" tooltip="Broward College"/>
                        </a:rPr>
                        <a:t>Broward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$27,154,901.00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$58,986,552.00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1790909617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3" tooltip="Chipola College"/>
                        </a:rPr>
                        <a:t>Chipola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$1,208,491.00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$2,398,117.00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4100556283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4" tooltip="College of Central Florida"/>
                        </a:rPr>
                        <a:t>College of Central Florida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$5,063,707.00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$10,354,340.00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4178522366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5" tooltip="Daytona State College"/>
                        </a:rPr>
                        <a:t>Daytona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$7,681,731.00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$16,243,172.00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49884037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6" tooltip="Eastern Florida State College"/>
                        </a:rPr>
                        <a:t>Eastern Florida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$8,816,361.00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$18,346,823.00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547694645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7" tooltip="Florida Gateway College"/>
                        </a:rPr>
                        <a:t>Florida Gateway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$1,498,341.00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$3,377,996.00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730568741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8"/>
                        </a:rPr>
                        <a:t>The College of the Florida Keys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$481,856.00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$989,069.00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326716091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9" tooltip="Florida SouthWestern State College"/>
                        </a:rPr>
                        <a:t>Florida SouthWestern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$9,178,997.00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$19,237,570.00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3920433714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0" tooltip="Florida State College at Jacksonville"/>
                        </a:rPr>
                        <a:t>Florida State College at Jacksonville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$14,500,515.00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$32,230,437.00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953893691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1" tooltip="Gulf Coast State College"/>
                        </a:rPr>
                        <a:t>Gulf Coast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$2,415,469.00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$5,086,482.00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3757311637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2" tooltip="Hillsborough Community College"/>
                        </a:rPr>
                        <a:t>Hillsborough Community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$16,262,267.00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$34,912,041.00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489676874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3" tooltip="Indian River State College"/>
                        </a:rPr>
                        <a:t>Indian River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$9,553,094.00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$19,691,247.00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942567191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4" tooltip="Lake-Sumter State College"/>
                        </a:rPr>
                        <a:t>Lake-Sumter State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$2,306,379.00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$5,012,441.00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719234991"/>
                  </a:ext>
                </a:extLst>
              </a:tr>
              <a:tr h="266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  <a:hlinkClick r:id="rId15" tooltip="Miami Dade College"/>
                        </a:rPr>
                        <a:t>Miami Dade College</a:t>
                      </a:r>
                      <a:endParaRPr lang="en-US" sz="13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Public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300" u="none" strike="noStrike">
                          <a:effectLst/>
                        </a:rPr>
                        <a:t>$49,074,737.00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$100,313,671.00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424862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04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DAB8-7284-4BB7-BABB-9AB2471E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b="1">
                <a:latin typeface="+mn-lt"/>
              </a:rPr>
              <a:t>Florida community colleges Institutional allocations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08BE2D-EAC3-4D2B-98CA-D920D0283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624954"/>
              </p:ext>
            </p:extLst>
          </p:nvPr>
        </p:nvGraphicFramePr>
        <p:xfrm>
          <a:off x="518160" y="2084832"/>
          <a:ext cx="10972801" cy="3848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0909">
                  <a:extLst>
                    <a:ext uri="{9D8B030D-6E8A-4147-A177-3AD203B41FA5}">
                      <a16:colId xmlns:a16="http://schemas.microsoft.com/office/drawing/2014/main" val="1326219411"/>
                    </a:ext>
                  </a:extLst>
                </a:gridCol>
                <a:gridCol w="562885">
                  <a:extLst>
                    <a:ext uri="{9D8B030D-6E8A-4147-A177-3AD203B41FA5}">
                      <a16:colId xmlns:a16="http://schemas.microsoft.com/office/drawing/2014/main" val="43305014"/>
                    </a:ext>
                  </a:extLst>
                </a:gridCol>
                <a:gridCol w="789727">
                  <a:extLst>
                    <a:ext uri="{9D8B030D-6E8A-4147-A177-3AD203B41FA5}">
                      <a16:colId xmlns:a16="http://schemas.microsoft.com/office/drawing/2014/main" val="3919763232"/>
                    </a:ext>
                  </a:extLst>
                </a:gridCol>
                <a:gridCol w="2604640">
                  <a:extLst>
                    <a:ext uri="{9D8B030D-6E8A-4147-A177-3AD203B41FA5}">
                      <a16:colId xmlns:a16="http://schemas.microsoft.com/office/drawing/2014/main" val="877147589"/>
                    </a:ext>
                  </a:extLst>
                </a:gridCol>
                <a:gridCol w="2604640">
                  <a:extLst>
                    <a:ext uri="{9D8B030D-6E8A-4147-A177-3AD203B41FA5}">
                      <a16:colId xmlns:a16="http://schemas.microsoft.com/office/drawing/2014/main" val="1518553434"/>
                    </a:ext>
                  </a:extLst>
                </a:gridCol>
              </a:tblGrid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 dirty="0">
                          <a:effectLst/>
                          <a:hlinkClick r:id="rId2" tooltip="North Florida College"/>
                        </a:rPr>
                        <a:t>North Florida College</a:t>
                      </a:r>
                      <a:endParaRPr lang="en-US" sz="15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$715,483.00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$1,528,120.00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1008713128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3" tooltip="Northwest Florida State College"/>
                        </a:rPr>
                        <a:t>Northwest Florida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$2,530,500.00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$5,151,977.00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1489679973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4" tooltip="Palm Beach State College"/>
                        </a:rPr>
                        <a:t>Palm Beach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$18,933,435.00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$40,897,446.00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3040568043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5" tooltip="Pasco-Hernando State College"/>
                        </a:rPr>
                        <a:t>Pasco-Hernando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$6,574,907.00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$13,965,491.00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438904633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6" tooltip="Pensacola State College"/>
                        </a:rPr>
                        <a:t>Pensacola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$6,004,939.00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$12,679,127.00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2647766585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7"/>
                        </a:rPr>
                        <a:t>Polk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$6,116,050.00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$13,292,541.00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2397763081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8" tooltip="St. Johns River State College"/>
                        </a:rPr>
                        <a:t>St. Johns River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$2,997,937.00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$6,513,669.00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966414032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9" tooltip="St. Petersburg College"/>
                        </a:rPr>
                        <a:t>St. Petersburg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$12,813,482.00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$29,077,189.00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2931084470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0" tooltip="Santa Fe College"/>
                        </a:rPr>
                        <a:t>Santa Fe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$7,859,449.00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$15,471,315.00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2604191551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1" tooltip="Seminole State College of Florida"/>
                        </a:rPr>
                        <a:t>Seminole State College of Florida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$8,150,059.00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$17,960,733.00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2250672139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2" tooltip="South Florida State College"/>
                        </a:rPr>
                        <a:t>South Florida State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$2,111,445.00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$4,384,283.00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186595170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3" tooltip="State College of Florida, Manatee-Sarasota"/>
                        </a:rPr>
                        <a:t>State College of Florida, Manatee-Sarasota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$5,023,266.00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$10,660,667.00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3689326821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4" tooltip="Tallahassee Community College"/>
                        </a:rPr>
                        <a:t>Tallahassee Community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$7,763,584.00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$15,548,981.00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3444566116"/>
                  </a:ext>
                </a:extLst>
              </a:tr>
              <a:tr h="274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sng" strike="noStrike">
                          <a:effectLst/>
                          <a:hlinkClick r:id="rId15"/>
                        </a:rPr>
                        <a:t>Valencia College</a:t>
                      </a:r>
                      <a:endParaRPr lang="en-US" sz="15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Public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500" u="none" strike="noStrike">
                          <a:effectLst/>
                        </a:rPr>
                        <a:t>$27,682,203.00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$59,512,739.00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/>
                </a:tc>
                <a:extLst>
                  <a:ext uri="{0D108BD9-81ED-4DB2-BD59-A6C34878D82A}">
                    <a16:rowId xmlns:a16="http://schemas.microsoft.com/office/drawing/2014/main" val="13995606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2760AC-352F-4284-B2F6-08CF2A89E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622377"/>
              </p:ext>
            </p:extLst>
          </p:nvPr>
        </p:nvGraphicFramePr>
        <p:xfrm>
          <a:off x="518160" y="1818641"/>
          <a:ext cx="10972801" cy="266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7142">
                  <a:extLst>
                    <a:ext uri="{9D8B030D-6E8A-4147-A177-3AD203B41FA5}">
                      <a16:colId xmlns:a16="http://schemas.microsoft.com/office/drawing/2014/main" val="2859786938"/>
                    </a:ext>
                  </a:extLst>
                </a:gridCol>
                <a:gridCol w="668816">
                  <a:extLst>
                    <a:ext uri="{9D8B030D-6E8A-4147-A177-3AD203B41FA5}">
                      <a16:colId xmlns:a16="http://schemas.microsoft.com/office/drawing/2014/main" val="520103654"/>
                    </a:ext>
                  </a:extLst>
                </a:gridCol>
                <a:gridCol w="703114">
                  <a:extLst>
                    <a:ext uri="{9D8B030D-6E8A-4147-A177-3AD203B41FA5}">
                      <a16:colId xmlns:a16="http://schemas.microsoft.com/office/drawing/2014/main" val="3107388319"/>
                    </a:ext>
                  </a:extLst>
                </a:gridCol>
                <a:gridCol w="2795156">
                  <a:extLst>
                    <a:ext uri="{9D8B030D-6E8A-4147-A177-3AD203B41FA5}">
                      <a16:colId xmlns:a16="http://schemas.microsoft.com/office/drawing/2014/main" val="2724994880"/>
                    </a:ext>
                  </a:extLst>
                </a:gridCol>
                <a:gridCol w="2878573">
                  <a:extLst>
                    <a:ext uri="{9D8B030D-6E8A-4147-A177-3AD203B41FA5}">
                      <a16:colId xmlns:a16="http://schemas.microsoft.com/office/drawing/2014/main" val="1105914545"/>
                    </a:ext>
                  </a:extLst>
                </a:gridCol>
              </a:tblGrid>
              <a:tr h="266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College Name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State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Type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CARES HEERF I Funds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CRSSA HEERF II Funds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6" marR="7596" marT="7596" marB="0" anchor="b"/>
                </a:tc>
                <a:extLst>
                  <a:ext uri="{0D108BD9-81ED-4DB2-BD59-A6C34878D82A}">
                    <a16:rowId xmlns:a16="http://schemas.microsoft.com/office/drawing/2014/main" val="285482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95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1295-EE2B-4397-B9BE-F786C671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182038"/>
          </a:xfrm>
        </p:spPr>
        <p:txBody>
          <a:bodyPr>
            <a:normAutofit/>
          </a:bodyPr>
          <a:lstStyle/>
          <a:p>
            <a:pPr marL="128016" marR="0" lvl="1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Tx/>
              <a:tabLst/>
              <a:defRPr/>
            </a:pPr>
            <a:r>
              <a:rPr lang="en-US" sz="28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American Rescue Plan (ARP)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4B1C-BAD9-407E-A131-3180783F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99" y="1701071"/>
            <a:ext cx="8405446" cy="4023360"/>
          </a:xfrm>
        </p:spPr>
        <p:txBody>
          <a:bodyPr>
            <a:normAutofit fontScale="92500" lnSpcReduction="20000"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The ARP was passed by Congress through the reconciliation process and signed into law on March 11, 2021.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Institutions are expected to receive 1.75 times the amount they received under CRRSAA.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Florida IHEs are estimated to receive $2,235,058,000 in ARP HEERF funds according to the Congressional Research Service.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 Notable ARP provisions include:</a:t>
            </a:r>
          </a:p>
          <a:p>
            <a:pPr lvl="2"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Education Stabilization Fund - </a:t>
            </a:r>
            <a:r>
              <a:rPr lang="en-US" sz="2000" b="1" dirty="0"/>
              <a:t>$165.1 billion </a:t>
            </a:r>
            <a:r>
              <a:rPr lang="en-US" sz="2000" dirty="0"/>
              <a:t>total</a:t>
            </a:r>
          </a:p>
          <a:p>
            <a:pPr lvl="4">
              <a:buSzPct val="80000"/>
              <a:buFont typeface="Wingdings" panose="05000000000000000000" pitchFamily="2" charset="2"/>
              <a:buChar char="q"/>
            </a:pPr>
            <a:r>
              <a:rPr lang="en-US" sz="2000" b="1" dirty="0"/>
              <a:t>$39.6 billion </a:t>
            </a:r>
            <a:r>
              <a:rPr lang="en-US" sz="2000" dirty="0"/>
              <a:t>for Higher Education Emergency Relief Fund (HEERF)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Funds allocated to institutions based on </a:t>
            </a:r>
            <a:r>
              <a:rPr lang="en-US" sz="2000" b="1" dirty="0"/>
              <a:t>headcount and FTE enrollment</a:t>
            </a:r>
            <a:r>
              <a:rPr lang="en-US" sz="2000" dirty="0"/>
              <a:t>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Colleges must spend 50% of allocation on student emergency grants.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US" sz="2000" dirty="0"/>
              <a:t>Institutional funds are </a:t>
            </a:r>
            <a:r>
              <a:rPr lang="en-US" sz="2000" b="1" dirty="0"/>
              <a:t>flexible</a:t>
            </a:r>
            <a:r>
              <a:rPr lang="en-US" sz="2000" dirty="0"/>
              <a:t> and can be used to offset lost revenues dating back to March 13, 2020.</a:t>
            </a:r>
          </a:p>
          <a:p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1295-EE2B-4397-B9BE-F786C6718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182038"/>
          </a:xfrm>
        </p:spPr>
        <p:txBody>
          <a:bodyPr>
            <a:normAutofit/>
          </a:bodyPr>
          <a:lstStyle/>
          <a:p>
            <a:pPr marL="128016" marR="0" lvl="1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Tx/>
              <a:tabLst/>
              <a:defRPr/>
            </a:pPr>
            <a:r>
              <a:rPr lang="en-US" sz="2800" b="1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Infrastructure/Recovery Legislation Update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24B1C-BAD9-407E-A131-3180783F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99" y="1701070"/>
            <a:ext cx="8405446" cy="4242529"/>
          </a:xfrm>
        </p:spPr>
        <p:txBody>
          <a:bodyPr>
            <a:normAutofit lnSpcReduction="10000"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On March 31, 2021, President Biden unveiled his American Jobs Plan, which aims to create jobs, improve infrastructure and increase American competitiveness.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The proposal contains notable higher education related provisions, including:</a:t>
            </a:r>
          </a:p>
          <a:p>
            <a:pPr lvl="2">
              <a:buSzPct val="80000"/>
              <a:buFont typeface="Wingdings" panose="05000000000000000000" pitchFamily="2" charset="2"/>
              <a:buChar char="§"/>
            </a:pPr>
            <a:r>
              <a:rPr lang="en-US" sz="1800" b="1" dirty="0"/>
              <a:t>$12 billion </a:t>
            </a:r>
            <a:r>
              <a:rPr lang="en-US" sz="1800" dirty="0"/>
              <a:t>to improve community college facilities and technology</a:t>
            </a:r>
          </a:p>
          <a:p>
            <a:pPr lvl="2">
              <a:buSzPct val="80000"/>
              <a:buFont typeface="Wingdings" panose="05000000000000000000" pitchFamily="2" charset="2"/>
              <a:buChar char="§"/>
            </a:pPr>
            <a:r>
              <a:rPr lang="en-US" sz="1800" b="1" dirty="0"/>
              <a:t>$100 billion </a:t>
            </a:r>
            <a:r>
              <a:rPr lang="en-US" sz="1800" dirty="0"/>
              <a:t>to expand high-speed broadband across the country</a:t>
            </a:r>
          </a:p>
          <a:p>
            <a:pPr lvl="2">
              <a:buSzPct val="80000"/>
              <a:buFont typeface="Wingdings" panose="05000000000000000000" pitchFamily="2" charset="2"/>
              <a:buChar char="§"/>
            </a:pPr>
            <a:r>
              <a:rPr lang="en-US" sz="1800" b="1" dirty="0"/>
              <a:t>$48 billion </a:t>
            </a:r>
            <a:r>
              <a:rPr lang="en-US" sz="1800" dirty="0"/>
              <a:t>to build the capacity of the current workforce development system by:</a:t>
            </a:r>
          </a:p>
          <a:p>
            <a:pPr lvl="3">
              <a:buSzPct val="80000"/>
              <a:buFont typeface="Wingdings" panose="05000000000000000000" pitchFamily="2" charset="2"/>
              <a:buChar char="§"/>
            </a:pPr>
            <a:r>
              <a:rPr lang="en-US" sz="1800" dirty="0"/>
              <a:t>Supporting community college partnerships that increase access to training</a:t>
            </a:r>
          </a:p>
          <a:p>
            <a:pPr lvl="3">
              <a:buSzPct val="80000"/>
              <a:buFont typeface="Wingdings" panose="05000000000000000000" pitchFamily="2" charset="2"/>
              <a:buChar char="§"/>
            </a:pPr>
            <a:r>
              <a:rPr lang="en-US" sz="1800" dirty="0"/>
              <a:t>Increasing the number of apprenticeships and pre-apprenticeships </a:t>
            </a:r>
          </a:p>
          <a:p>
            <a:pPr lvl="3">
              <a:buSzPct val="80000"/>
              <a:buFont typeface="Wingdings" panose="05000000000000000000" pitchFamily="2" charset="2"/>
              <a:buChar char="§"/>
            </a:pPr>
            <a:r>
              <a:rPr lang="en-US" sz="1800" dirty="0"/>
              <a:t>Investing in adult literacy programs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Congress is expected to incorporate components of the AJP into infrastructure/recovery legislation in the coming weeks.</a:t>
            </a:r>
          </a:p>
          <a:p>
            <a:pPr lvl="3">
              <a:buSzPct val="80000"/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SzPct val="80000"/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sz="17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8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163E-5D66-43AC-951C-50B01BCC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ACCT 2021 Legislative Priorities 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C0EF5-9B94-4DD9-9E5A-389A978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9275"/>
            <a:ext cx="8018271" cy="41173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Include funding for community colleges in future infrastructure/recovery legislation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Community colleges have requested $50 billion in dedicated funding for community college infrastructure improvements.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ACCT also supports a dedicated community college job training grant program that builds on the demonstrated successes of the TAACCCT grant program and resources for increased broadband access.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Establish a federal-level America’s College Promise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Enhance college affordability and enrollment by creating tuition-free community college.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Strengthen the Federal Pell Grant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Increase the Pell Grant maximum award.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Extend Pell Grant eligibility to high-quality short-term programs (JOBS Act).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9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1213</Words>
  <Application>Microsoft Office PowerPoint</Application>
  <PresentationFormat>Widescreen</PresentationFormat>
  <Paragraphs>250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ACCT Federal Policy Update</vt:lpstr>
      <vt:lpstr>Agenda </vt:lpstr>
      <vt:lpstr>Coronavirus Aid and Economic Security (CARES) Act</vt:lpstr>
      <vt:lpstr>Coronavirus Response and Relief Supplemental Appropriations Act (CRRSAA)</vt:lpstr>
      <vt:lpstr>Florida community colleges Institutional allocations </vt:lpstr>
      <vt:lpstr>Florida community colleges Institutional allocations </vt:lpstr>
      <vt:lpstr>American Rescue Plan (ARP) </vt:lpstr>
      <vt:lpstr>Infrastructure/Recovery Legislation Update</vt:lpstr>
      <vt:lpstr>ACCT 2021 Legislative Priorities </vt:lpstr>
      <vt:lpstr>ACCT 2021 Legislative Priorities, Continued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Pandemic relief funding for institutions of higher education</dc:title>
  <dc:creator>Jose Miranda</dc:creator>
  <cp:lastModifiedBy>Jose Miranda</cp:lastModifiedBy>
  <cp:revision>28</cp:revision>
  <dcterms:created xsi:type="dcterms:W3CDTF">2021-02-18T16:49:54Z</dcterms:created>
  <dcterms:modified xsi:type="dcterms:W3CDTF">2021-04-12T14:51:31Z</dcterms:modified>
</cp:coreProperties>
</file>