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0" r:id="rId5"/>
    <p:sldId id="286" r:id="rId6"/>
    <p:sldId id="285" r:id="rId7"/>
    <p:sldId id="283" r:id="rId8"/>
    <p:sldId id="282" r:id="rId9"/>
    <p:sldId id="261" r:id="rId10"/>
    <p:sldId id="296" r:id="rId11"/>
    <p:sldId id="262" r:id="rId12"/>
    <p:sldId id="263" r:id="rId13"/>
    <p:sldId id="265" r:id="rId14"/>
    <p:sldId id="287" r:id="rId15"/>
    <p:sldId id="278" r:id="rId16"/>
    <p:sldId id="288" r:id="rId17"/>
    <p:sldId id="289" r:id="rId18"/>
    <p:sldId id="297" r:id="rId19"/>
    <p:sldId id="290" r:id="rId20"/>
    <p:sldId id="291" r:id="rId21"/>
    <p:sldId id="292" r:id="rId22"/>
    <p:sldId id="293" r:id="rId23"/>
    <p:sldId id="294" r:id="rId24"/>
    <p:sldId id="268" r:id="rId25"/>
    <p:sldId id="269" r:id="rId26"/>
    <p:sldId id="273" r:id="rId27"/>
    <p:sldId id="274" r:id="rId28"/>
    <p:sldId id="298"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643" autoAdjust="0"/>
  </p:normalViewPr>
  <p:slideViewPr>
    <p:cSldViewPr snapToGrid="0">
      <p:cViewPr>
        <p:scale>
          <a:sx n="100" d="100"/>
          <a:sy n="100" d="100"/>
        </p:scale>
        <p:origin x="-72" y="672"/>
      </p:cViewPr>
      <p:guideLst>
        <p:guide orient="horz" pos="2160"/>
        <p:guide pos="3840"/>
      </p:guideLst>
    </p:cSldViewPr>
  </p:slideViewPr>
  <p:notesTextViewPr>
    <p:cViewPr>
      <p:scale>
        <a:sx n="1" d="1"/>
        <a:sy n="1" d="1"/>
      </p:scale>
      <p:origin x="0" y="0"/>
    </p:cViewPr>
  </p:notesTextViewPr>
  <p:sorterViewPr>
    <p:cViewPr>
      <p:scale>
        <a:sx n="100" d="100"/>
        <a:sy n="100" d="100"/>
      </p:scale>
      <p:origin x="0" y="62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B7D7C-B429-4409-9FF2-8428CFB29CB9}" type="datetimeFigureOut">
              <a:rPr lang="en-US" smtClean="0"/>
              <a:t>11/11/2015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81239-D915-4218-8FAA-7D1492CFCC15}" type="slidenum">
              <a:rPr lang="en-US" smtClean="0"/>
              <a:t>‹#›</a:t>
            </a:fld>
            <a:endParaRPr lang="en-US"/>
          </a:p>
        </p:txBody>
      </p:sp>
    </p:spTree>
    <p:extLst>
      <p:ext uri="{BB962C8B-B14F-4D97-AF65-F5344CB8AC3E}">
        <p14:creationId xmlns:p14="http://schemas.microsoft.com/office/powerpoint/2010/main" val="400720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hitehouse.gov/the-press-office/2014/01/22/memorandum-establishing-white-house-task-force-protect-students-sexual-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 are a part of :</a:t>
            </a:r>
          </a:p>
          <a:p>
            <a:pPr eaLnBrk="1" hangingPunct="1">
              <a:spcBef>
                <a:spcPct val="0"/>
              </a:spcBef>
            </a:pPr>
            <a:r>
              <a:rPr lang="en-US" altLang="en-US" smtClean="0"/>
              <a:t>Talking points:</a:t>
            </a:r>
          </a:p>
          <a:p>
            <a:pPr eaLnBrk="1" hangingPunct="1">
              <a:spcBef>
                <a:spcPct val="0"/>
              </a:spcBef>
            </a:pPr>
            <a:endParaRPr lang="en-US" altLang="en-US" smtClean="0"/>
          </a:p>
          <a:p>
            <a:pPr eaLnBrk="1" hangingPunct="1">
              <a:spcBef>
                <a:spcPct val="0"/>
              </a:spcBef>
            </a:pPr>
            <a:r>
              <a:rPr lang="en-US" altLang="en-US" smtClean="0"/>
              <a:t>Q: Are we safe? A: Yes we are</a:t>
            </a:r>
          </a:p>
          <a:p>
            <a:pPr eaLnBrk="1" hangingPunct="1">
              <a:spcBef>
                <a:spcPct val="0"/>
              </a:spcBef>
            </a:pPr>
            <a:endParaRPr lang="en-US" altLang="en-US" smtClean="0"/>
          </a:p>
          <a:p>
            <a:pPr eaLnBrk="1" hangingPunct="1">
              <a:spcBef>
                <a:spcPct val="0"/>
              </a:spcBef>
            </a:pPr>
            <a:r>
              <a:rPr lang="en-US" altLang="en-US" smtClean="0"/>
              <a:t>SF has comprehensive &amp; award winning programs in place.</a:t>
            </a:r>
          </a:p>
          <a:p>
            <a:pPr eaLnBrk="1" hangingPunct="1">
              <a:spcBef>
                <a:spcPct val="0"/>
              </a:spcBef>
            </a:pPr>
            <a:endParaRPr lang="en-US" altLang="en-US" smtClean="0"/>
          </a:p>
          <a:p>
            <a:pPr eaLnBrk="1" hangingPunct="1">
              <a:spcBef>
                <a:spcPct val="0"/>
              </a:spcBef>
            </a:pPr>
            <a:r>
              <a:rPr lang="en-US" altLang="en-US" smtClean="0"/>
              <a:t>…But we can never be safe enough, always improving.</a:t>
            </a:r>
          </a:p>
          <a:p>
            <a:pPr eaLnBrk="1" hangingPunct="1">
              <a:spcBef>
                <a:spcPct val="0"/>
              </a:spcBef>
            </a:pPr>
            <a:endParaRPr lang="en-US" altLang="en-US" smtClean="0"/>
          </a:p>
          <a:p>
            <a:pPr eaLnBrk="1" hangingPunct="1">
              <a:spcBef>
                <a:spcPct val="0"/>
              </a:spcBef>
            </a:pPr>
            <a:r>
              <a:rPr lang="en-US" altLang="en-US" smtClean="0"/>
              <a:t>Our biggest “threat” is internal so we must be aware.</a:t>
            </a:r>
          </a:p>
          <a:p>
            <a:pPr eaLnBrk="1" hangingPunct="1">
              <a:spcBef>
                <a:spcPct val="0"/>
              </a:spcBef>
            </a:pPr>
            <a:endParaRPr lang="en-US" altLang="en-US" smtClean="0"/>
          </a:p>
          <a:p>
            <a:pPr eaLnBrk="1" hangingPunct="1">
              <a:spcBef>
                <a:spcPct val="0"/>
              </a:spcBef>
            </a:pPr>
            <a:r>
              <a:rPr lang="en-US" altLang="en-US" smtClean="0"/>
              <a:t>Workplace violence or the potential should always be reported.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E95765-59B6-43ED-B6C8-664CCD5FC91B}"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9471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dirty="0" smtClean="0"/>
              <a:t>Lara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Once the decision is made to admit, the committee will collectively discuss appropriate interventions.  These can include, but are not limited to:</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case manager sits on the DAC and the TAMT and reports back to both committees regarding students’ compliance with meetings and referrals.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Ways to make DAC effective:</a:t>
            </a:r>
          </a:p>
          <a:p>
            <a:pPr marL="171450" indent="-171450" eaLnBrk="1" fontAlgn="auto" hangingPunct="1">
              <a:spcBef>
                <a:spcPts val="0"/>
              </a:spcBef>
              <a:spcAft>
                <a:spcPts val="0"/>
              </a:spcAft>
              <a:buFont typeface="Arial" panose="020B0604020202020204" pitchFamily="34" charset="0"/>
              <a:buChar char="•"/>
              <a:defRPr/>
            </a:pPr>
            <a:r>
              <a:rPr lang="en-US" dirty="0" smtClean="0"/>
              <a:t>Threat reporting from faculty, staff, students</a:t>
            </a:r>
          </a:p>
          <a:p>
            <a:pPr marL="171450" indent="-171450" eaLnBrk="1" fontAlgn="auto" hangingPunct="1">
              <a:spcBef>
                <a:spcPts val="0"/>
              </a:spcBef>
              <a:spcAft>
                <a:spcPts val="0"/>
              </a:spcAft>
              <a:buFont typeface="Arial" panose="020B0604020202020204" pitchFamily="34" charset="0"/>
              <a:buChar char="•"/>
              <a:defRPr/>
            </a:pPr>
            <a:r>
              <a:rPr lang="en-US" dirty="0" smtClean="0"/>
              <a:t>Follow media</a:t>
            </a:r>
          </a:p>
          <a:p>
            <a:pPr marL="171450" indent="-171450" eaLnBrk="1" fontAlgn="auto" hangingPunct="1">
              <a:spcBef>
                <a:spcPts val="0"/>
              </a:spcBef>
              <a:spcAft>
                <a:spcPts val="0"/>
              </a:spcAft>
              <a:buFont typeface="Arial" panose="020B0604020202020204" pitchFamily="34" charset="0"/>
              <a:buChar char="•"/>
              <a:defRPr/>
            </a:pPr>
            <a:r>
              <a:rPr lang="en-US" dirty="0" smtClean="0"/>
              <a:t>Police reports from mutual aid agencies – ask them to send you when a student discloses</a:t>
            </a:r>
          </a:p>
          <a:p>
            <a:pPr marL="171450" indent="-171450" eaLnBrk="1" fontAlgn="auto" hangingPunct="1">
              <a:spcBef>
                <a:spcPts val="0"/>
              </a:spcBef>
              <a:spcAft>
                <a:spcPts val="0"/>
              </a:spcAft>
              <a:buFont typeface="Arial" panose="020B0604020202020204" pitchFamily="34" charset="0"/>
              <a:buChar char="•"/>
              <a:defRPr/>
            </a:pPr>
            <a:r>
              <a:rPr lang="en-US" dirty="0" smtClean="0"/>
              <a:t>Crimereports.com for incidents around your campuses</a:t>
            </a:r>
          </a:p>
          <a:p>
            <a:pPr eaLnBrk="1" fontAlgn="auto" hangingPunct="1">
              <a:spcBef>
                <a:spcPts val="0"/>
              </a:spcBef>
              <a:spcAft>
                <a:spcPts val="0"/>
              </a:spcAft>
              <a:defRPr/>
            </a:pPr>
            <a:endParaRPr lang="en-US" dirty="0" smtClean="0"/>
          </a:p>
          <a:p>
            <a:pPr>
              <a:defRPr/>
            </a:pPr>
            <a:endParaRPr lang="en-US" dirty="0" smtClean="0"/>
          </a:p>
          <a:p>
            <a:pPr>
              <a:defRPr/>
            </a:pPr>
            <a:r>
              <a:rPr lang="en-US" dirty="0" smtClean="0"/>
              <a:t>	</a:t>
            </a:r>
          </a:p>
          <a:p>
            <a:pPr>
              <a:defRPr/>
            </a:pPr>
            <a:endParaRPr lang="en-US" dirty="0" smtClean="0"/>
          </a:p>
          <a:p>
            <a:pPr>
              <a:defRPr/>
            </a:pPr>
            <a:endParaRPr lang="en-US" dirty="0" smtClean="0"/>
          </a:p>
          <a:p>
            <a:pPr>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6EDFF0D-3D02-47A8-B8F6-DA8A26AE350F}" type="slidenum">
              <a:rPr lang="en-US" altLang="en-US" smtClean="0"/>
              <a:pPr/>
              <a:t>17</a:t>
            </a:fld>
            <a:endParaRPr lang="en-US" altLang="en-US" smtClean="0"/>
          </a:p>
        </p:txBody>
      </p:sp>
    </p:spTree>
    <p:extLst>
      <p:ext uri="{BB962C8B-B14F-4D97-AF65-F5344CB8AC3E}">
        <p14:creationId xmlns:p14="http://schemas.microsoft.com/office/powerpoint/2010/main" val="332217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part of an unprecedented national effort to address alarming rates of sexual assault on college campuses, President Obama issued a </a:t>
            </a:r>
            <a:r>
              <a:rPr lang="en-US" altLang="en-US" smtClean="0">
                <a:hlinkClick r:id="rId3"/>
              </a:rPr>
              <a:t>Presidential Memorandum</a:t>
            </a:r>
            <a:r>
              <a:rPr lang="en-US" altLang="en-US" smtClean="0"/>
              <a:t> in January 2014 to establish the “White House Task Force to Protect Students from Sexual Assault.“</a:t>
            </a:r>
          </a:p>
          <a:p>
            <a:r>
              <a:rPr lang="en-US" altLang="en-US" smtClean="0"/>
              <a:t/>
            </a:r>
            <a:br>
              <a:rPr lang="en-US" altLang="en-US" smtClean="0"/>
            </a:br>
            <a:r>
              <a:rPr lang="en-US" altLang="en-US" smtClean="0"/>
              <a:t>Today’s report states that students experience some of the highest rates of sexual assault. This violence, and the stress, fear, and mental health challenges that often follow, combine to increase dropout rates and limit opportunities for success in college for women and girls. </a:t>
            </a:r>
          </a:p>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9DF351B-C178-46D4-A9B4-113905A156C9}" type="slidenum">
              <a:rPr lang="en-US" altLang="en-US" smtClean="0"/>
              <a:pPr/>
              <a:t>19</a:t>
            </a:fld>
            <a:endParaRPr lang="en-US" altLang="en-US" smtClean="0"/>
          </a:p>
        </p:txBody>
      </p:sp>
    </p:spTree>
    <p:extLst>
      <p:ext uri="{BB962C8B-B14F-4D97-AF65-F5344CB8AC3E}">
        <p14:creationId xmlns:p14="http://schemas.microsoft.com/office/powerpoint/2010/main" val="7674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safety videos from SF here.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5B5B94-B3EA-48B9-B589-BCD9F7EACF06}"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177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Talking Points:</a:t>
            </a:r>
          </a:p>
          <a:p>
            <a:endParaRPr lang="en-US" altLang="en-US" smtClean="0"/>
          </a:p>
          <a:p>
            <a:r>
              <a:rPr lang="en-US" altLang="en-US" smtClean="0"/>
              <a:t>Teach &amp; train = Professional Development</a:t>
            </a:r>
          </a:p>
          <a:p>
            <a:r>
              <a:rPr lang="en-US" altLang="en-US" smtClean="0"/>
              <a:t>A professionally developed security force feels more professional, acts more professional, &amp; rubs off on others. “Feel safe, act safe, be safe”</a:t>
            </a:r>
          </a:p>
          <a:p>
            <a:r>
              <a:rPr lang="en-US" altLang="en-US" smtClean="0"/>
              <a:t>Take advantage of free or second dollar funding training from your police academies. Biggies today: interview &amp; interrogations, front line supervisor, CIT, active shooter, crime prevention, first aid/TCCC (triple C)</a:t>
            </a:r>
          </a:p>
          <a:p>
            <a:r>
              <a:rPr lang="en-US" altLang="en-US" smtClean="0"/>
              <a:t>Use what is available on the web for free training. (FDLE, center for campus safety)</a:t>
            </a:r>
          </a:p>
          <a:p>
            <a:endParaRPr lang="en-US" altLang="en-US" smtClean="0"/>
          </a:p>
          <a:p>
            <a:r>
              <a:rPr lang="en-US" altLang="en-US" smtClean="0"/>
              <a:t>Threats can occur anywhere, anytime – Examples: Sandy Hook, Aurora, Lone Star College, Vtech, Colombine….</a:t>
            </a:r>
          </a:p>
          <a:p>
            <a:endParaRPr lang="en-US" altLang="en-US" smtClean="0"/>
          </a:p>
          <a:p>
            <a:r>
              <a:rPr lang="en-US" altLang="en-US" smtClean="0"/>
              <a:t>Weapons can be anything – knife, gun, pressure cooker bomb (Boston Marathon).</a:t>
            </a:r>
          </a:p>
          <a:p>
            <a:endParaRPr lang="en-US" altLang="en-US" smtClean="0"/>
          </a:p>
          <a:p>
            <a:r>
              <a:rPr lang="en-US" altLang="en-US" smtClean="0"/>
              <a:t>We have to feel safe but be vigilant &amp; alert.</a:t>
            </a:r>
          </a:p>
          <a:p>
            <a:endParaRPr lang="en-US" altLang="en-US" smtClean="0"/>
          </a:p>
          <a:p>
            <a:r>
              <a:rPr lang="en-US" altLang="en-US" smtClean="0"/>
              <a:t>Video online SF website – 6 minutes. </a:t>
            </a:r>
          </a:p>
          <a:p>
            <a:endParaRPr lang="en-US" altLang="en-US" smtClean="0"/>
          </a:p>
          <a:p>
            <a:r>
              <a:rPr lang="en-US" altLang="en-US" smtClean="0"/>
              <a:t>Police &amp; counseling have trained over 300 persons in last 2 years in active threat &amp; dealing with disruptive persons. Contact them if you want a session.</a:t>
            </a:r>
          </a:p>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7325BA-AD89-4810-B507-32EFE23FEB10}"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6106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81239-D915-4218-8FAA-7D1492CFCC15}" type="slidenum">
              <a:rPr lang="en-US" smtClean="0"/>
              <a:t>26</a:t>
            </a:fld>
            <a:endParaRPr lang="en-US"/>
          </a:p>
        </p:txBody>
      </p:sp>
    </p:spTree>
    <p:extLst>
      <p:ext uri="{BB962C8B-B14F-4D97-AF65-F5344CB8AC3E}">
        <p14:creationId xmlns:p14="http://schemas.microsoft.com/office/powerpoint/2010/main" val="2459137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B4BDB7E-4646-4F87-9DF8-7516189ACA21}" type="slidenum">
              <a:rPr lang="en-US" altLang="en-US" smtClean="0"/>
              <a:pPr/>
              <a:t>28</a:t>
            </a:fld>
            <a:endParaRPr lang="en-US" altLang="en-US" smtClean="0"/>
          </a:p>
        </p:txBody>
      </p:sp>
    </p:spTree>
    <p:extLst>
      <p:ext uri="{BB962C8B-B14F-4D97-AF65-F5344CB8AC3E}">
        <p14:creationId xmlns:p14="http://schemas.microsoft.com/office/powerpoint/2010/main" val="26478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Others: Edison State, Pensacola, Tally. Even Miami Dade doesn’t have sworn with firearms. They contract out.</a:t>
            </a:r>
          </a:p>
          <a:p>
            <a:r>
              <a:rPr lang="en-US" altLang="en-US" smtClean="0"/>
              <a:t>SF College PD has: lost and found, keys, escorts, parking. Award winning.</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A7B780E-BA6F-48F1-90C7-5F0D01429143}"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295818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Branding key – Safe slogan of some kind</a:t>
            </a:r>
          </a:p>
          <a:p>
            <a:r>
              <a:rPr lang="en-US" altLang="en-US" smtClean="0"/>
              <a:t>Think safe, look safe, act safe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A40A6F-DC13-46BE-A02B-32CDF1C6C595}"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8193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Franklin Gothic Book" panose="020B0503020102020204" pitchFamily="34" charset="0"/>
              <a:ea typeface="Franklin Gothic Book" panose="020B0503020102020204" pitchFamily="34" charset="0"/>
              <a:cs typeface="Franklin Gothic Book" panose="020B0503020102020204" pitchFamily="34" charset="0"/>
            </a:endParaRPr>
          </a:p>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A57B5CF-2BCC-4570-AD83-0061DBD1114B}"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75896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Community policing as a concept does not mean you have to have a police department. Develop relationships.</a:t>
            </a:r>
          </a:p>
          <a:p>
            <a:endParaRPr lang="en-US" altLang="en-US" smtClean="0"/>
          </a:p>
          <a:p>
            <a:r>
              <a:rPr lang="en-US" altLang="en-US" smtClean="0"/>
              <a:t>What other major partners should you have.</a:t>
            </a:r>
          </a:p>
          <a:p>
            <a:endParaRPr lang="en-US" altLang="en-US" smtClean="0"/>
          </a:p>
          <a:p>
            <a:r>
              <a:rPr lang="en-US" altLang="en-US" smtClean="0"/>
              <a:t>Share the work, share information dissemination</a:t>
            </a:r>
          </a:p>
          <a:p>
            <a:endParaRPr lang="en-US" altLang="en-US" smtClean="0"/>
          </a:p>
          <a:p>
            <a:r>
              <a:rPr lang="en-US" altLang="en-US" smtClean="0"/>
              <a:t>Story about facilities – front line staff</a:t>
            </a:r>
          </a:p>
          <a:p>
            <a:endParaRPr lang="en-US" altLang="en-US" smtClean="0"/>
          </a:p>
          <a:p>
            <a:r>
              <a:rPr lang="en-US" altLang="en-US" smtClean="0"/>
              <a:t>SG are leaders – make them accountable as leaders. Ask them frequently for ideas. Attend often. Attend when  you have nothing to share.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E2C9CF2F-B1FB-42EE-B52A-E4019F760392}" type="slidenum">
              <a:rPr lang="en-US" altLang="en-US" smtClean="0"/>
              <a:pPr/>
              <a:t>8</a:t>
            </a:fld>
            <a:endParaRPr lang="en-US" altLang="en-US" smtClean="0"/>
          </a:p>
        </p:txBody>
      </p:sp>
    </p:spTree>
    <p:extLst>
      <p:ext uri="{BB962C8B-B14F-4D97-AF65-F5344CB8AC3E}">
        <p14:creationId xmlns:p14="http://schemas.microsoft.com/office/powerpoint/2010/main" val="98679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Talking Points:</a:t>
            </a:r>
            <a:endParaRPr lang="en-US" altLang="en-US" sz="800" smtClean="0">
              <a:solidFill>
                <a:schemeClr val="tx2"/>
              </a:solidFill>
            </a:endParaRPr>
          </a:p>
          <a:p>
            <a:pPr eaLnBrk="1" hangingPunct="1"/>
            <a:endParaRPr lang="en-US" altLang="en-US" smtClean="0">
              <a:solidFill>
                <a:schemeClr val="tx2"/>
              </a:solidFill>
            </a:endParaRPr>
          </a:p>
          <a:p>
            <a:pPr eaLnBrk="1" hangingPunct="1"/>
            <a:r>
              <a:rPr lang="en-US" altLang="en-US" smtClean="0">
                <a:solidFill>
                  <a:schemeClr val="tx2"/>
                </a:solidFill>
              </a:rPr>
              <a:t>SF has an active  Behavioral Intervention / Threat Assessment &amp; management team – meets regularly – decision makers from around the College – who follow up immediately.</a:t>
            </a:r>
          </a:p>
          <a:p>
            <a:pPr eaLnBrk="1" hangingPunct="1"/>
            <a:endParaRPr lang="en-US" altLang="en-US" smtClean="0">
              <a:solidFill>
                <a:schemeClr val="tx2"/>
              </a:solidFill>
            </a:endParaRPr>
          </a:p>
          <a:p>
            <a:pPr eaLnBrk="1" hangingPunct="1"/>
            <a:r>
              <a:rPr lang="en-US" altLang="en-US" smtClean="0">
                <a:solidFill>
                  <a:schemeClr val="tx2"/>
                </a:solidFill>
              </a:rPr>
              <a:t>New ONLINE reporting system – In emergency call police. Non-emergency – complete this simple form</a:t>
            </a:r>
          </a:p>
          <a:p>
            <a:pPr eaLnBrk="1" hangingPunct="1"/>
            <a:endParaRPr lang="en-US" altLang="en-US" smtClean="0">
              <a:solidFill>
                <a:schemeClr val="tx2"/>
              </a:solidFill>
            </a:endParaRPr>
          </a:p>
          <a:p>
            <a:pPr eaLnBrk="1" hangingPunct="1"/>
            <a:r>
              <a:rPr lang="en-US" altLang="en-US" smtClean="0">
                <a:solidFill>
                  <a:schemeClr val="tx2"/>
                </a:solidFill>
              </a:rPr>
              <a:t>When it is completed, it is sent instantly to mutli-disciplinary team of College officials who begin follow up immediately.</a:t>
            </a:r>
          </a:p>
          <a:p>
            <a:pPr eaLnBrk="1" hangingPunct="1"/>
            <a:endParaRPr lang="en-US" altLang="en-US" smtClean="0">
              <a:solidFill>
                <a:schemeClr val="tx2"/>
              </a:solidFill>
            </a:endParaRPr>
          </a:p>
          <a:p>
            <a:pPr eaLnBrk="1" hangingPunct="1"/>
            <a:r>
              <a:rPr lang="en-US" altLang="en-US" smtClean="0">
                <a:solidFill>
                  <a:schemeClr val="tx2"/>
                </a:solidFill>
              </a:rPr>
              <a:t>Must have this even for low level behaviors, disruption, odd behaviors etc. Do not “blow off” anything. Intervene early &amp; often.</a:t>
            </a:r>
          </a:p>
          <a:p>
            <a:pPr eaLnBrk="1" hangingPunct="1"/>
            <a:endParaRPr lang="en-US" altLang="en-US" smtClean="0">
              <a:solidFill>
                <a:schemeClr val="tx2"/>
              </a:solidFill>
            </a:endParaRPr>
          </a:p>
          <a:p>
            <a:pPr eaLnBrk="1" hangingPunct="1"/>
            <a:r>
              <a:rPr lang="en-US" altLang="en-US" smtClean="0">
                <a:solidFill>
                  <a:schemeClr val="tx2"/>
                </a:solidFill>
              </a:rPr>
              <a:t>On SF BIT: PD, counseling, advisement, student affairs, student conduct officer, academic affairs, legal counsel, registrar, HR director</a:t>
            </a:r>
          </a:p>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F5B613-95C1-474C-942D-18C84BDE124B}"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4320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Carole</a:t>
            </a:r>
          </a:p>
          <a:p>
            <a:endParaRPr lang="en-US" baseline="0" dirty="0" smtClean="0"/>
          </a:p>
          <a:p>
            <a:r>
              <a:rPr lang="en-US" baseline="0" dirty="0" smtClean="0"/>
              <a:t>Membership: 3 Academic Affairs, 3 Student Affairs, 1 SFPD, Chair = AVP Student Affairs</a:t>
            </a:r>
          </a:p>
          <a:p>
            <a:r>
              <a:rPr lang="en-US" baseline="0" dirty="0" smtClean="0"/>
              <a:t>	AA: 2 department chairs, 1 faculty</a:t>
            </a:r>
          </a:p>
          <a:p>
            <a:r>
              <a:rPr lang="en-US" dirty="0" smtClean="0"/>
              <a:t>		One chair</a:t>
            </a:r>
            <a:r>
              <a:rPr lang="en-US" baseline="0" dirty="0" smtClean="0"/>
              <a:t> is for Academic Foundations (Adult Ed/GED and Developmental Education </a:t>
            </a:r>
            <a:r>
              <a:rPr lang="en-US" baseline="0" dirty="0" smtClean="0">
                <a:sym typeface="Wingdings" panose="05000000000000000000" pitchFamily="2" charset="2"/>
              </a:rPr>
              <a:t> many get their start here!)</a:t>
            </a:r>
            <a:endParaRPr lang="en-US" dirty="0" smtClean="0"/>
          </a:p>
          <a:p>
            <a:r>
              <a:rPr lang="en-US" dirty="0" smtClean="0"/>
              <a:t>	SA:</a:t>
            </a:r>
            <a:r>
              <a:rPr lang="en-US" baseline="0" dirty="0" smtClean="0"/>
              <a:t> Coordinator of Admissions, Coordinator of Counseling Center/Case Manager, AVP/Ombudsperson</a:t>
            </a:r>
          </a:p>
          <a:p>
            <a:r>
              <a:rPr lang="en-US" baseline="0" dirty="0" smtClean="0"/>
              <a:t>		Case Manager	&amp; Ombudsperson do a lot of the follow-up</a:t>
            </a:r>
          </a:p>
          <a:p>
            <a:r>
              <a:rPr lang="en-US" baseline="0" dirty="0" smtClean="0"/>
              <a:t>		Coordinator of Admissions = formerly with the DEA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	PD</a:t>
            </a:r>
            <a:r>
              <a:rPr lang="en-US" sz="1200" baseline="0" dirty="0" smtClean="0"/>
              <a:t>: </a:t>
            </a:r>
            <a:r>
              <a:rPr lang="en-US" sz="1200" dirty="0" smtClean="0"/>
              <a:t>Lieutenant</a:t>
            </a:r>
          </a:p>
          <a:p>
            <a:r>
              <a:rPr lang="en-US" dirty="0" smtClean="0"/>
              <a:t>	Chair: AVP Student Affairs – only votes when there is a tie</a:t>
            </a:r>
          </a:p>
          <a:p>
            <a:r>
              <a:rPr lang="en-US" dirty="0" smtClean="0"/>
              <a:t>		AVP</a:t>
            </a:r>
            <a:r>
              <a:rPr lang="en-US" baseline="0" dirty="0" smtClean="0"/>
              <a:t> in charge of Enrollment Management &amp; Student Conduct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4F35549-2673-475B-9578-3BB66931C935}" type="slidenum">
              <a:rPr lang="en-US" smtClean="0"/>
              <a:t>14</a:t>
            </a:fld>
            <a:endParaRPr lang="en-US" dirty="0"/>
          </a:p>
        </p:txBody>
      </p:sp>
    </p:spTree>
    <p:extLst>
      <p:ext uri="{BB962C8B-B14F-4D97-AF65-F5344CB8AC3E}">
        <p14:creationId xmlns:p14="http://schemas.microsoft.com/office/powerpoint/2010/main" val="35940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Dan</a:t>
            </a:r>
          </a:p>
          <a:p>
            <a:endParaRPr lang="en-US" altLang="en-US" smtClean="0"/>
          </a:p>
          <a:p>
            <a:r>
              <a:rPr lang="en-US" altLang="en-US" smtClean="0"/>
              <a:t>College Rule 7.1 gives provides for DD as part of Admissions  this.  Get verbiage from the Rule</a:t>
            </a:r>
          </a:p>
          <a:p>
            <a:endParaRPr lang="en-US" altLang="en-US" smtClean="0"/>
          </a:p>
          <a:p>
            <a:r>
              <a:rPr lang="en-US" altLang="en-US" smtClean="0"/>
              <a:t>As part of the Admissions and Re-Admissions process, students MUST answer two questions (Yes/No) </a:t>
            </a:r>
          </a:p>
          <a:p>
            <a:endParaRPr lang="en-US" altLang="en-US" smtClean="0"/>
          </a:p>
          <a:p>
            <a:r>
              <a:rPr lang="en-US" altLang="en-US" smtClean="0"/>
              <a:t>We also inform them of their responsibility to disclose future incidents</a:t>
            </a:r>
          </a:p>
          <a:p>
            <a:endParaRPr lang="en-US" altLang="en-US" smtClean="0"/>
          </a:p>
          <a:p>
            <a:r>
              <a:rPr lang="en-US" altLang="en-US" smtClean="0"/>
              <a:t>A “Yes” answer to these questions results in a DAC flag.</a:t>
            </a:r>
          </a:p>
          <a:p>
            <a:r>
              <a:rPr lang="en-US" altLang="en-US" smtClean="0"/>
              <a:t>   --DAC flag also triggered when a student is arrested – SF PD reviews all Alachua County arrests, compares to student database – current or not</a:t>
            </a:r>
          </a:p>
          <a:p>
            <a:r>
              <a:rPr lang="en-US" altLang="en-US" smtClean="0"/>
              <a:t>   --TAMT discussion of student *always* includes a criminal background check, if not-disclosed – DAC flag is triggered   </a:t>
            </a:r>
          </a:p>
          <a:p>
            <a:r>
              <a:rPr lang="en-US" altLang="en-US" smtClean="0"/>
              <a:t> 	--Highlight tis first linkage between TAMT &amp; DAC</a:t>
            </a:r>
          </a:p>
          <a:p>
            <a:endParaRPr lang="en-US" altLang="en-US" smtClean="0"/>
          </a:p>
          <a:p>
            <a:r>
              <a:rPr lang="en-US" altLang="en-US" smtClean="0"/>
              <a:t> 	</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2854EB8-10AE-4023-AE8F-940DC1725C60}" type="slidenum">
              <a:rPr lang="en-US" altLang="en-US" smtClean="0"/>
              <a:pPr/>
              <a:t>15</a:t>
            </a:fld>
            <a:endParaRPr lang="en-US" altLang="en-US" smtClean="0"/>
          </a:p>
        </p:txBody>
      </p:sp>
    </p:spTree>
    <p:extLst>
      <p:ext uri="{BB962C8B-B14F-4D97-AF65-F5344CB8AC3E}">
        <p14:creationId xmlns:p14="http://schemas.microsoft.com/office/powerpoint/2010/main" val="173500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baseline="0" dirty="0" smtClean="0"/>
              <a:t>Carole</a:t>
            </a:r>
          </a:p>
          <a:p>
            <a:endParaRPr lang="en-US" baseline="0" dirty="0" smtClean="0"/>
          </a:p>
          <a:p>
            <a:r>
              <a:rPr lang="en-US" baseline="0" dirty="0" smtClean="0"/>
              <a:t>Prior to meeting, Admin Assistant sends out a spreadsheet with the names/ID# of the students we will discuss that week.</a:t>
            </a:r>
          </a:p>
          <a:p>
            <a:r>
              <a:rPr lang="en-US" baseline="0" dirty="0" smtClean="0"/>
              <a:t>Committee members review all documentation uploaded into Maxient software</a:t>
            </a:r>
          </a:p>
          <a:p>
            <a:r>
              <a:rPr lang="en-US" baseline="0" dirty="0" smtClean="0"/>
              <a:t>	--Documents include Disciplinary Disclosure forms, CCIS records police reports, court documents, etc.</a:t>
            </a:r>
          </a:p>
          <a:p>
            <a:r>
              <a:rPr lang="en-US" baseline="0" dirty="0" smtClean="0"/>
              <a:t>	--Cloud-based, secure, accessible from everyone</a:t>
            </a:r>
          </a:p>
          <a:p>
            <a:endParaRPr lang="en-US" baseline="0" dirty="0" smtClean="0"/>
          </a:p>
          <a:p>
            <a:r>
              <a:rPr lang="en-US" baseline="0" dirty="0" smtClean="0"/>
              <a:t>At meeting, review documents and make group decisions:</a:t>
            </a:r>
          </a:p>
          <a:p>
            <a:r>
              <a:rPr lang="en-US" baseline="0" dirty="0" smtClean="0"/>
              <a:t>	1) Approve: minor misdemeanors, DUI, no history of violence, long time since most recent crime </a:t>
            </a:r>
          </a:p>
          <a:p>
            <a:r>
              <a:rPr lang="en-US" baseline="0" dirty="0" smtClean="0"/>
              <a:t>	2) Table (usually if a case is open, or someone just got placed on probation</a:t>
            </a:r>
          </a:p>
          <a:p>
            <a:r>
              <a:rPr lang="en-US" baseline="0" dirty="0" smtClean="0"/>
              <a:t>	3) Meet: long history, history of violent behaviors or gun use, kicked out of another college for behavior reasons, sexual offender</a:t>
            </a:r>
          </a:p>
          <a:p>
            <a:endParaRPr lang="en-US" baseline="0" dirty="0" smtClean="0"/>
          </a:p>
          <a:p>
            <a:r>
              <a:rPr lang="en-US" baseline="0" dirty="0" smtClean="0"/>
              <a:t>Interviews: What are we looking for?</a:t>
            </a:r>
          </a:p>
          <a:p>
            <a:endParaRPr lang="en-US" baseline="0" dirty="0" smtClean="0"/>
          </a:p>
          <a:p>
            <a:r>
              <a:rPr lang="en-US" baseline="0" dirty="0" smtClean="0"/>
              <a:t>	1) Approve – often recommend/mandate interventions</a:t>
            </a:r>
          </a:p>
          <a:p>
            <a:r>
              <a:rPr lang="en-US" baseline="0" dirty="0" smtClean="0"/>
              <a:t>	2) Table – less often</a:t>
            </a:r>
          </a:p>
          <a:p>
            <a:r>
              <a:rPr lang="en-US" baseline="0" dirty="0" smtClean="0"/>
              <a:t>	3) Deny – document reason in case of appeal and future request(s)</a:t>
            </a:r>
          </a:p>
          <a:p>
            <a:r>
              <a:rPr lang="en-US" baseline="0"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4F35549-2673-475B-9578-3BB66931C935}" type="slidenum">
              <a:rPr lang="en-US" smtClean="0"/>
              <a:t>16</a:t>
            </a:fld>
            <a:endParaRPr lang="en-US" dirty="0"/>
          </a:p>
        </p:txBody>
      </p:sp>
    </p:spTree>
    <p:extLst>
      <p:ext uri="{BB962C8B-B14F-4D97-AF65-F5344CB8AC3E}">
        <p14:creationId xmlns:p14="http://schemas.microsoft.com/office/powerpoint/2010/main" val="112724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41FE3-6BA9-4E11-A019-B03936A4013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149805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41FE3-6BA9-4E11-A019-B03936A4013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374403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41FE3-6BA9-4E11-A019-B03936A4013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108580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41FE3-6BA9-4E11-A019-B03936A4013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138323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41FE3-6BA9-4E11-A019-B03936A4013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53275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41FE3-6BA9-4E11-A019-B03936A40137}"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408102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41FE3-6BA9-4E11-A019-B03936A40137}" type="datetimeFigureOut">
              <a:rPr lang="en-US" smtClean="0"/>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235908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41FE3-6BA9-4E11-A019-B03936A40137}" type="datetimeFigureOut">
              <a:rPr lang="en-US" smtClean="0"/>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139074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1FE3-6BA9-4E11-A019-B03936A40137}" type="datetimeFigureOut">
              <a:rPr lang="en-US" smtClean="0"/>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282653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41FE3-6BA9-4E11-A019-B03936A40137}"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218115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41FE3-6BA9-4E11-A019-B03936A40137}"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DF09-E05A-4296-9C0C-56BAB336F683}" type="slidenum">
              <a:rPr lang="en-US" smtClean="0"/>
              <a:t>‹#›</a:t>
            </a:fld>
            <a:endParaRPr lang="en-US"/>
          </a:p>
        </p:txBody>
      </p:sp>
    </p:spTree>
    <p:extLst>
      <p:ext uri="{BB962C8B-B14F-4D97-AF65-F5344CB8AC3E}">
        <p14:creationId xmlns:p14="http://schemas.microsoft.com/office/powerpoint/2010/main" val="281991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41FE3-6BA9-4E11-A019-B03936A40137}" type="datetimeFigureOut">
              <a:rPr lang="en-US" smtClean="0"/>
              <a:t>11/11/2015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8DF09-E05A-4296-9C0C-56BAB336F683}" type="slidenum">
              <a:rPr lang="en-US" smtClean="0"/>
              <a:t>‹#›</a:t>
            </a:fld>
            <a:endParaRPr lang="en-US"/>
          </a:p>
        </p:txBody>
      </p:sp>
    </p:spTree>
    <p:extLst>
      <p:ext uri="{BB962C8B-B14F-4D97-AF65-F5344CB8AC3E}">
        <p14:creationId xmlns:p14="http://schemas.microsoft.com/office/powerpoint/2010/main" val="126769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c_F9KE5Wg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thomas.loc.gov/cgi-bin/bdquery/z?d113:s.00047:" TargetMode="External"/><Relationship Id="rId4" Type="http://schemas.openxmlformats.org/officeDocument/2006/relationships/hyperlink" Target="http://knowyourix.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pPb2E3bkoo" TargetMode="External"/><Relationship Id="rId2" Type="http://schemas.openxmlformats.org/officeDocument/2006/relationships/hyperlink" Target="https://www.youtube.com/watch?v=c2ZSZrGc-O8"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15.xml"/><Relationship Id="rId16"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hyperlink" Target="mailto:lara.zwilling@sfcollege.edu" TargetMode="External"/><Relationship Id="rId2" Type="http://schemas.openxmlformats.org/officeDocument/2006/relationships/hyperlink" Target="mailto:ryan.woods@sfcollege.edu" TargetMode="External"/><Relationship Id="rId1" Type="http://schemas.openxmlformats.org/officeDocument/2006/relationships/slideLayout" Target="../slideLayouts/slideLayout2.xml"/><Relationship Id="rId4" Type="http://schemas.openxmlformats.org/officeDocument/2006/relationships/hyperlink" Target="mailto:lola.christian@sfcolleg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Comprehensive Approach to Safe and Secure Campuses</a:t>
            </a:r>
            <a:endParaRPr lang="en-US" dirty="0"/>
          </a:p>
        </p:txBody>
      </p:sp>
      <p:sp>
        <p:nvSpPr>
          <p:cNvPr id="3" name="Subtitle 2"/>
          <p:cNvSpPr>
            <a:spLocks noGrp="1"/>
          </p:cNvSpPr>
          <p:nvPr>
            <p:ph type="subTitle" idx="1"/>
          </p:nvPr>
        </p:nvSpPr>
        <p:spPr/>
        <p:txBody>
          <a:bodyPr/>
          <a:lstStyle/>
          <a:p>
            <a:r>
              <a:rPr lang="en-US" dirty="0" smtClean="0"/>
              <a:t>Lara </a:t>
            </a:r>
            <a:r>
              <a:rPr lang="en-US" dirty="0" err="1" smtClean="0"/>
              <a:t>Zwilling</a:t>
            </a:r>
            <a:r>
              <a:rPr lang="en-US" dirty="0" smtClean="0"/>
              <a:t>, LMHC, Coordinator, SF Counseling Center</a:t>
            </a:r>
          </a:p>
          <a:p>
            <a:r>
              <a:rPr lang="en-US" dirty="0" smtClean="0"/>
              <a:t>Lieutenant Ryan Woods, SF Police Department</a:t>
            </a:r>
          </a:p>
          <a:p>
            <a:r>
              <a:rPr lang="en-US" dirty="0" smtClean="0"/>
              <a:t>Lola Christian, Employment Manager, SF Human Resources</a:t>
            </a:r>
            <a:endParaRPr lang="en-US" dirty="0"/>
          </a:p>
        </p:txBody>
      </p:sp>
    </p:spTree>
    <p:extLst>
      <p:ext uri="{BB962C8B-B14F-4D97-AF65-F5344CB8AC3E}">
        <p14:creationId xmlns:p14="http://schemas.microsoft.com/office/powerpoint/2010/main" val="3072153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2381250" y="2108200"/>
            <a:ext cx="78041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endParaRPr lang="en-US" altLang="en-US" sz="1800">
              <a:ea typeface="Franklin Gothic Book" panose="020B0503020102020204" pitchFamily="34" charset="0"/>
              <a:cs typeface="Franklin Gothic Book" panose="020B0503020102020204" pitchFamily="34" charset="0"/>
            </a:endParaRPr>
          </a:p>
        </p:txBody>
      </p:sp>
      <p:pic>
        <p:nvPicPr>
          <p:cNvPr id="41987"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9338" y="1066800"/>
            <a:ext cx="43497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1149350"/>
            <a:ext cx="39782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28800" y="3406776"/>
            <a:ext cx="4114800" cy="2308225"/>
          </a:xfrm>
          <a:prstGeom prst="rect">
            <a:avLst/>
          </a:prstGeom>
        </p:spPr>
        <p:txBody>
          <a:bodyPr>
            <a:spAutoFit/>
          </a:bodyPr>
          <a:lstStyle/>
          <a:p>
            <a:pPr eaLnBrk="1" hangingPunct="1">
              <a:buFont typeface="Arial" charset="0"/>
              <a:buChar char="•"/>
              <a:defRPr/>
            </a:pPr>
            <a:r>
              <a:rPr lang="en-US" altLang="en-US" dirty="0">
                <a:solidFill>
                  <a:schemeClr val="tx2">
                    <a:lumMod val="75000"/>
                  </a:schemeClr>
                </a:solidFill>
                <a:latin typeface="Franklin Gothic Book" pitchFamily="34" charset="0"/>
                <a:cs typeface="Franklin Gothic Book" pitchFamily="34" charset="0"/>
              </a:rPr>
              <a:t>Concern for well being?</a:t>
            </a:r>
          </a:p>
          <a:p>
            <a:pPr eaLnBrk="1" hangingPunct="1">
              <a:buFont typeface="Arial" charset="0"/>
              <a:buChar char="•"/>
              <a:defRPr/>
            </a:pPr>
            <a:endParaRPr lang="en-US" altLang="en-US" dirty="0">
              <a:solidFill>
                <a:schemeClr val="tx2">
                  <a:lumMod val="75000"/>
                </a:schemeClr>
              </a:solidFill>
              <a:latin typeface="Franklin Gothic Book" pitchFamily="34" charset="0"/>
              <a:cs typeface="Franklin Gothic Book" pitchFamily="34" charset="0"/>
            </a:endParaRPr>
          </a:p>
          <a:p>
            <a:pPr eaLnBrk="1" hangingPunct="1">
              <a:buFont typeface="Arial" charset="0"/>
              <a:buChar char="•"/>
              <a:defRPr/>
            </a:pPr>
            <a:r>
              <a:rPr lang="en-US" altLang="en-US" dirty="0">
                <a:solidFill>
                  <a:schemeClr val="tx2">
                    <a:lumMod val="75000"/>
                  </a:schemeClr>
                </a:solidFill>
                <a:latin typeface="Franklin Gothic Book" pitchFamily="34" charset="0"/>
                <a:cs typeface="Franklin Gothic Book" pitchFamily="34" charset="0"/>
              </a:rPr>
              <a:t>Unusual, odd, or strange behaviors?</a:t>
            </a:r>
          </a:p>
          <a:p>
            <a:pPr eaLnBrk="1" hangingPunct="1">
              <a:buFont typeface="Arial" charset="0"/>
              <a:buChar char="•"/>
              <a:defRPr/>
            </a:pPr>
            <a:endParaRPr lang="en-US" altLang="en-US" dirty="0">
              <a:solidFill>
                <a:schemeClr val="tx2">
                  <a:lumMod val="75000"/>
                </a:schemeClr>
              </a:solidFill>
              <a:latin typeface="Franklin Gothic Book" pitchFamily="34" charset="0"/>
              <a:cs typeface="Franklin Gothic Book" pitchFamily="34" charset="0"/>
            </a:endParaRPr>
          </a:p>
          <a:p>
            <a:pPr eaLnBrk="1" hangingPunct="1">
              <a:buFont typeface="Arial" charset="0"/>
              <a:buChar char="•"/>
              <a:defRPr/>
            </a:pPr>
            <a:r>
              <a:rPr lang="en-US" altLang="en-US" dirty="0">
                <a:solidFill>
                  <a:schemeClr val="tx2">
                    <a:lumMod val="75000"/>
                  </a:schemeClr>
                </a:solidFill>
                <a:latin typeface="Franklin Gothic Book" pitchFamily="34" charset="0"/>
                <a:cs typeface="Franklin Gothic Book" pitchFamily="34" charset="0"/>
              </a:rPr>
              <a:t>Threatening? Words, actions, writings….</a:t>
            </a:r>
          </a:p>
          <a:p>
            <a:pPr eaLnBrk="1" hangingPunct="1">
              <a:buFont typeface="Arial" charset="0"/>
              <a:buChar char="•"/>
              <a:defRPr/>
            </a:pPr>
            <a:endParaRPr lang="en-US" altLang="en-US" dirty="0">
              <a:solidFill>
                <a:schemeClr val="tx2">
                  <a:lumMod val="75000"/>
                </a:schemeClr>
              </a:solidFill>
              <a:latin typeface="Franklin Gothic Book" pitchFamily="34" charset="0"/>
              <a:cs typeface="Franklin Gothic Book" pitchFamily="34" charset="0"/>
            </a:endParaRPr>
          </a:p>
          <a:p>
            <a:pPr eaLnBrk="1" hangingPunct="1">
              <a:buFont typeface="Arial" charset="0"/>
              <a:buChar char="•"/>
              <a:defRPr/>
            </a:pPr>
            <a:r>
              <a:rPr lang="en-US" altLang="en-US" dirty="0">
                <a:solidFill>
                  <a:schemeClr val="tx2">
                    <a:lumMod val="75000"/>
                  </a:schemeClr>
                </a:solidFill>
                <a:latin typeface="Franklin Gothic Book" pitchFamily="34" charset="0"/>
                <a:cs typeface="Franklin Gothic Book" pitchFamily="34" charset="0"/>
              </a:rPr>
              <a:t>Makes you, students, or staff nervous for he/she to be around?</a:t>
            </a:r>
          </a:p>
        </p:txBody>
      </p:sp>
      <p:sp>
        <p:nvSpPr>
          <p:cNvPr id="41990" name="TextBox 2"/>
          <p:cNvSpPr txBox="1">
            <a:spLocks noChangeArrowheads="1"/>
          </p:cNvSpPr>
          <p:nvPr/>
        </p:nvSpPr>
        <p:spPr bwMode="auto">
          <a:xfrm>
            <a:off x="1312334" y="220662"/>
            <a:ext cx="84412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600" dirty="0" smtClean="0">
                <a:latin typeface="Franklin Gothic Demi Cond" panose="020B0706030402020204" pitchFamily="34" charset="0"/>
                <a:ea typeface="Franklin Gothic Book" panose="020B0503020102020204" pitchFamily="34" charset="0"/>
                <a:cs typeface="Arial" panose="020B0604020202020204" pitchFamily="34" charset="0"/>
              </a:rPr>
              <a:t>             What Is Your </a:t>
            </a:r>
            <a:r>
              <a:rPr lang="en-US" altLang="en-US" sz="3600" dirty="0" err="1" smtClean="0">
                <a:latin typeface="Franklin Gothic Demi Cond" panose="020B0706030402020204" pitchFamily="34" charset="0"/>
                <a:ea typeface="Franklin Gothic Book" panose="020B0503020102020204" pitchFamily="34" charset="0"/>
                <a:cs typeface="Arial" panose="020B0604020202020204" pitchFamily="34" charset="0"/>
              </a:rPr>
              <a:t>TAMT</a:t>
            </a:r>
            <a:r>
              <a:rPr lang="en-US" altLang="en-US" sz="3600" dirty="0" smtClean="0">
                <a:latin typeface="Franklin Gothic Demi Cond" panose="020B0706030402020204" pitchFamily="34" charset="0"/>
                <a:ea typeface="Franklin Gothic Book" panose="020B0503020102020204" pitchFamily="34" charset="0"/>
                <a:cs typeface="Arial" panose="020B0604020202020204" pitchFamily="34" charset="0"/>
              </a:rPr>
              <a:t>/BIT Process?</a:t>
            </a:r>
            <a:endParaRPr lang="en-US" altLang="en-US" sz="3600" dirty="0">
              <a:latin typeface="Franklin Gothic Demi Cond" panose="020B0706030402020204" pitchFamily="34" charset="0"/>
              <a:ea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15733743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Santa Fe’s Behavioral Intervention Team </a:t>
            </a:r>
            <a:endParaRPr lang="en-US" b="1" dirty="0"/>
          </a:p>
        </p:txBody>
      </p:sp>
      <p:sp>
        <p:nvSpPr>
          <p:cNvPr id="3" name="Content Placeholder 2"/>
          <p:cNvSpPr>
            <a:spLocks noGrp="1"/>
          </p:cNvSpPr>
          <p:nvPr>
            <p:ph idx="1"/>
          </p:nvPr>
        </p:nvSpPr>
        <p:spPr/>
        <p:txBody>
          <a:bodyPr/>
          <a:lstStyle/>
          <a:p>
            <a:r>
              <a:rPr lang="en-US" dirty="0"/>
              <a:t>13 members</a:t>
            </a:r>
          </a:p>
          <a:p>
            <a:r>
              <a:rPr lang="en-US" dirty="0"/>
              <a:t>Authority over students, employees, visitors, and community members</a:t>
            </a:r>
          </a:p>
          <a:p>
            <a:r>
              <a:rPr lang="en-US" dirty="0" smtClean="0"/>
              <a:t>Decision-making authority</a:t>
            </a:r>
          </a:p>
          <a:p>
            <a:r>
              <a:rPr lang="en-US" dirty="0" smtClean="0"/>
              <a:t>To </a:t>
            </a:r>
            <a:r>
              <a:rPr lang="en-US" dirty="0"/>
              <a:t>recommend suspension, expulsion, </a:t>
            </a:r>
            <a:r>
              <a:rPr lang="en-US" dirty="0" smtClean="0"/>
              <a:t>trespass</a:t>
            </a:r>
          </a:p>
          <a:p>
            <a:r>
              <a:rPr lang="en-US" dirty="0" smtClean="0"/>
              <a:t>To </a:t>
            </a:r>
            <a:r>
              <a:rPr lang="en-US" dirty="0"/>
              <a:t>refer to appropriate offices (Counseling, Disability, Veterans Affairs, Advisor, Ombudsperson, Conduct Officer)</a:t>
            </a:r>
          </a:p>
          <a:p>
            <a:endParaRPr lang="en-US" dirty="0"/>
          </a:p>
        </p:txBody>
      </p:sp>
    </p:spTree>
    <p:extLst>
      <p:ext uri="{BB962C8B-B14F-4D97-AF65-F5344CB8AC3E}">
        <p14:creationId xmlns:p14="http://schemas.microsoft.com/office/powerpoint/2010/main" val="407322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Behavioral Intervention Teams</a:t>
            </a:r>
            <a:endParaRPr lang="en-US" b="1" dirty="0"/>
          </a:p>
        </p:txBody>
      </p:sp>
      <p:sp>
        <p:nvSpPr>
          <p:cNvPr id="3" name="Content Placeholder 2"/>
          <p:cNvSpPr>
            <a:spLocks noGrp="1"/>
          </p:cNvSpPr>
          <p:nvPr>
            <p:ph idx="1"/>
          </p:nvPr>
        </p:nvSpPr>
        <p:spPr/>
        <p:txBody>
          <a:bodyPr>
            <a:normAutofit lnSpcReduction="10000"/>
          </a:bodyPr>
          <a:lstStyle/>
          <a:p>
            <a:r>
              <a:rPr lang="en-US" dirty="0"/>
              <a:t>Behavioral intervention teams are designed with the goal of preventing escalating, potentially violent, behavior from students, faculty and staff. </a:t>
            </a:r>
            <a:endParaRPr lang="en-US" dirty="0" smtClean="0"/>
          </a:p>
          <a:p>
            <a:r>
              <a:rPr lang="en-US" dirty="0" smtClean="0"/>
              <a:t>The </a:t>
            </a:r>
            <a:r>
              <a:rPr lang="en-US" dirty="0"/>
              <a:t>team receives reports of disruptive, concerning, or threatening behavior (from students, staff, faculty and visitors), then conducts an investigation by gathering additional information, performing a threat assessment, and deciding the next course of action regarding potential support, intervention, warning/notification and response.  </a:t>
            </a:r>
            <a:endParaRPr lang="en-US" dirty="0" smtClean="0"/>
          </a:p>
          <a:p>
            <a:r>
              <a:rPr lang="en-US" dirty="0" smtClean="0"/>
              <a:t>Behavioral </a:t>
            </a:r>
            <a:r>
              <a:rPr lang="en-US" dirty="0"/>
              <a:t>intervention teams manage cases for long periods of time utilizing software (oftentimes </a:t>
            </a:r>
            <a:r>
              <a:rPr lang="en-US" dirty="0" err="1"/>
              <a:t>Symplify</a:t>
            </a:r>
            <a:r>
              <a:rPr lang="en-US" dirty="0"/>
              <a:t> or </a:t>
            </a:r>
            <a:r>
              <a:rPr lang="en-US" dirty="0" err="1"/>
              <a:t>Maxient</a:t>
            </a:r>
            <a:r>
              <a:rPr lang="en-US" dirty="0"/>
              <a:t>) and continue with appropriate follow up of cases. </a:t>
            </a:r>
          </a:p>
          <a:p>
            <a:endParaRPr lang="en-US" dirty="0"/>
          </a:p>
        </p:txBody>
      </p:sp>
    </p:spTree>
    <p:extLst>
      <p:ext uri="{BB962C8B-B14F-4D97-AF65-F5344CB8AC3E}">
        <p14:creationId xmlns:p14="http://schemas.microsoft.com/office/powerpoint/2010/main" val="97464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Use A Disciplinary Admission Committee?</a:t>
            </a:r>
            <a:endParaRPr lang="en-US" b="1" dirty="0"/>
          </a:p>
        </p:txBody>
      </p:sp>
      <p:sp>
        <p:nvSpPr>
          <p:cNvPr id="3" name="Content Placeholder 2"/>
          <p:cNvSpPr>
            <a:spLocks noGrp="1"/>
          </p:cNvSpPr>
          <p:nvPr>
            <p:ph idx="1"/>
          </p:nvPr>
        </p:nvSpPr>
        <p:spPr/>
        <p:txBody>
          <a:bodyPr/>
          <a:lstStyle/>
          <a:p>
            <a:r>
              <a:rPr lang="en-US" dirty="0" smtClean="0"/>
              <a:t>Communication made easy via </a:t>
            </a:r>
            <a:r>
              <a:rPr lang="en-US" dirty="0" err="1" smtClean="0"/>
              <a:t>Maxient</a:t>
            </a:r>
            <a:r>
              <a:rPr lang="en-US" dirty="0" smtClean="0"/>
              <a:t>, and having key people in key positons that overlap. </a:t>
            </a:r>
          </a:p>
          <a:p>
            <a:endParaRPr lang="en-US" dirty="0" smtClean="0"/>
          </a:p>
          <a:p>
            <a:r>
              <a:rPr lang="en-US" dirty="0" smtClean="0"/>
              <a:t>There are four people that sit on DAC (</a:t>
            </a:r>
            <a:r>
              <a:rPr lang="en-US" dirty="0" err="1" smtClean="0"/>
              <a:t>PD</a:t>
            </a:r>
            <a:r>
              <a:rPr lang="en-US" dirty="0" smtClean="0"/>
              <a:t> Lieutenant, CC coordinator, Academic Chair, and Conduct Officer) that also are BIT members. </a:t>
            </a:r>
          </a:p>
          <a:p>
            <a:endParaRPr lang="en-US" dirty="0" smtClean="0"/>
          </a:p>
          <a:p>
            <a:r>
              <a:rPr lang="en-US" dirty="0" smtClean="0"/>
              <a:t>This allows maximum communication regarding potential disruption and threat. </a:t>
            </a:r>
          </a:p>
          <a:p>
            <a:endParaRPr lang="en-US" dirty="0"/>
          </a:p>
        </p:txBody>
      </p:sp>
    </p:spTree>
    <p:extLst>
      <p:ext uri="{BB962C8B-B14F-4D97-AF65-F5344CB8AC3E}">
        <p14:creationId xmlns:p14="http://schemas.microsoft.com/office/powerpoint/2010/main" val="1089188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3074" y="76200"/>
            <a:ext cx="8229600" cy="6858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bg1"/>
                </a:solidFill>
                <a:latin typeface="Franklin Gothic Demi Cond"/>
                <a:ea typeface="+mj-ea"/>
                <a:cs typeface="Franklin Gothic Demi Cond"/>
              </a:defRPr>
            </a:lvl1pPr>
          </a:lstStyle>
          <a:p>
            <a:r>
              <a:rPr lang="en-US" dirty="0"/>
              <a:t>Disciplinary Admissions Committee</a:t>
            </a:r>
          </a:p>
        </p:txBody>
      </p:sp>
      <p:pic>
        <p:nvPicPr>
          <p:cNvPr id="1026" name="Picture 2" descr="http://exchangedownloads.smarttech.com/public/content/89/891b88aa-f300-4933-bf18-afaf21a4cf45/previews/medium/0001.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76"/>
          <a:stretch/>
        </p:blipFill>
        <p:spPr bwMode="auto">
          <a:xfrm>
            <a:off x="4047624" y="378995"/>
            <a:ext cx="40005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06802" y="3360231"/>
            <a:ext cx="2727798" cy="1200329"/>
          </a:xfrm>
          <a:prstGeom prst="rect">
            <a:avLst/>
          </a:prstGeom>
        </p:spPr>
        <p:txBody>
          <a:bodyPr wrap="none">
            <a:spAutoFit/>
          </a:bodyPr>
          <a:lstStyle/>
          <a:p>
            <a:pPr lvl="1"/>
            <a:r>
              <a:rPr lang="en-US" sz="2400" u="sng" dirty="0"/>
              <a:t>Academic Affairs</a:t>
            </a:r>
          </a:p>
          <a:p>
            <a:pPr marL="800100" lvl="1" indent="-342900">
              <a:buFont typeface="Arial" panose="020B0604020202020204" pitchFamily="34" charset="0"/>
              <a:buChar char="•"/>
            </a:pPr>
            <a:r>
              <a:rPr lang="en-US" sz="2400" dirty="0"/>
              <a:t>2 Dept. Chairs</a:t>
            </a:r>
          </a:p>
          <a:p>
            <a:pPr marL="800100" lvl="1" indent="-342900">
              <a:buFont typeface="Arial" panose="020B0604020202020204" pitchFamily="34" charset="0"/>
              <a:buChar char="•"/>
            </a:pPr>
            <a:r>
              <a:rPr lang="en-US" sz="2400" dirty="0"/>
              <a:t>1 Faculty</a:t>
            </a:r>
          </a:p>
        </p:txBody>
      </p:sp>
      <p:sp>
        <p:nvSpPr>
          <p:cNvPr id="6" name="Rectangle 5"/>
          <p:cNvSpPr/>
          <p:nvPr/>
        </p:nvSpPr>
        <p:spPr>
          <a:xfrm>
            <a:off x="1205151" y="3360230"/>
            <a:ext cx="3636573" cy="1569660"/>
          </a:xfrm>
          <a:prstGeom prst="rect">
            <a:avLst/>
          </a:prstGeom>
        </p:spPr>
        <p:txBody>
          <a:bodyPr wrap="none">
            <a:spAutoFit/>
          </a:bodyPr>
          <a:lstStyle/>
          <a:p>
            <a:pPr lvl="1"/>
            <a:r>
              <a:rPr lang="en-US" sz="2400" u="sng" dirty="0"/>
              <a:t>Student Affairs</a:t>
            </a:r>
          </a:p>
          <a:p>
            <a:pPr marL="800100" lvl="1" indent="-342900">
              <a:buFont typeface="Arial" panose="020B0604020202020204" pitchFamily="34" charset="0"/>
              <a:buChar char="•"/>
            </a:pPr>
            <a:r>
              <a:rPr lang="en-US" sz="2400" dirty="0"/>
              <a:t>Case Manager/LMHC</a:t>
            </a:r>
          </a:p>
          <a:p>
            <a:pPr marL="800100" lvl="1" indent="-342900">
              <a:buFont typeface="Arial" panose="020B0604020202020204" pitchFamily="34" charset="0"/>
              <a:buChar char="•"/>
            </a:pPr>
            <a:r>
              <a:rPr lang="en-US" sz="2400" dirty="0" err="1"/>
              <a:t>Coord</a:t>
            </a:r>
            <a:r>
              <a:rPr lang="en-US" sz="2400" dirty="0"/>
              <a:t>., Admissions</a:t>
            </a:r>
          </a:p>
          <a:p>
            <a:pPr marL="800100" lvl="1" indent="-342900">
              <a:buFont typeface="Arial" panose="020B0604020202020204" pitchFamily="34" charset="0"/>
              <a:buChar char="•"/>
            </a:pPr>
            <a:r>
              <a:rPr lang="en-US" sz="2400" dirty="0"/>
              <a:t>Ombudsperson</a:t>
            </a:r>
          </a:p>
        </p:txBody>
      </p:sp>
      <p:sp>
        <p:nvSpPr>
          <p:cNvPr id="5" name="Rectangle 4"/>
          <p:cNvSpPr/>
          <p:nvPr/>
        </p:nvSpPr>
        <p:spPr>
          <a:xfrm>
            <a:off x="4191001" y="4315602"/>
            <a:ext cx="3448573" cy="830997"/>
          </a:xfrm>
          <a:prstGeom prst="rect">
            <a:avLst/>
          </a:prstGeom>
        </p:spPr>
        <p:txBody>
          <a:bodyPr wrap="none">
            <a:spAutoFit/>
          </a:bodyPr>
          <a:lstStyle/>
          <a:p>
            <a:pPr marL="800100" lvl="1" indent="-342900">
              <a:buFont typeface="Arial" panose="020B0604020202020204" pitchFamily="34" charset="0"/>
              <a:buChar char="•"/>
            </a:pPr>
            <a:r>
              <a:rPr lang="en-US" sz="2400" dirty="0"/>
              <a:t>SF PD Lieutenant</a:t>
            </a:r>
          </a:p>
          <a:p>
            <a:pPr marL="800100" lvl="1" indent="-342900">
              <a:buFont typeface="Arial" panose="020B0604020202020204" pitchFamily="34" charset="0"/>
              <a:buChar char="•"/>
            </a:pPr>
            <a:r>
              <a:rPr lang="en-US" sz="2400" dirty="0"/>
              <a:t>AVP, Student Affairs</a:t>
            </a:r>
          </a:p>
        </p:txBody>
      </p:sp>
    </p:spTree>
    <p:extLst>
      <p:ext uri="{BB962C8B-B14F-4D97-AF65-F5344CB8AC3E}">
        <p14:creationId xmlns:p14="http://schemas.microsoft.com/office/powerpoint/2010/main" val="4254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3575" y="76200"/>
            <a:ext cx="8229600" cy="685800"/>
          </a:xfrm>
          <a:prstGeom prst="rect">
            <a:avLst/>
          </a:prstGeom>
        </p:spPr>
        <p:txBody>
          <a:bodyPr anchor="ctr">
            <a:normAutofit fontScale="90000" lnSpcReduction="10000"/>
          </a:bodyPr>
          <a:lstStyle>
            <a:lvl1pPr algn="ctr" defTabSz="457200" rtl="0" eaLnBrk="1" latinLnBrk="0" hangingPunct="1">
              <a:spcBef>
                <a:spcPct val="0"/>
              </a:spcBef>
              <a:buNone/>
              <a:defRPr sz="4400" kern="1200">
                <a:solidFill>
                  <a:schemeClr val="bg1"/>
                </a:solidFill>
                <a:latin typeface="Franklin Gothic Demi Cond"/>
                <a:ea typeface="+mj-ea"/>
                <a:cs typeface="Franklin Gothic Demi Cond"/>
              </a:defRPr>
            </a:lvl1pPr>
          </a:lstStyle>
          <a:p>
            <a:pPr>
              <a:defRPr/>
            </a:pPr>
            <a:r>
              <a:rPr lang="en-US" dirty="0"/>
              <a:t>Disciplinary Disclosure</a:t>
            </a:r>
          </a:p>
        </p:txBody>
      </p:sp>
      <p:sp>
        <p:nvSpPr>
          <p:cNvPr id="48131" name="Text Placeholder 2"/>
          <p:cNvSpPr txBox="1">
            <a:spLocks/>
          </p:cNvSpPr>
          <p:nvPr/>
        </p:nvSpPr>
        <p:spPr bwMode="auto">
          <a:xfrm>
            <a:off x="1524000" y="1155700"/>
            <a:ext cx="8763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1" eaLnBrk="1" hangingPunct="1">
              <a:lnSpc>
                <a:spcPct val="100000"/>
              </a:lnSpc>
              <a:spcBef>
                <a:spcPct val="20000"/>
              </a:spcBef>
              <a:buFont typeface="Arial" panose="020B0604020202020204" pitchFamily="34" charset="0"/>
              <a:buNone/>
            </a:pPr>
            <a:r>
              <a:rPr lang="en-US" altLang="en-US" sz="2000">
                <a:solidFill>
                  <a:srgbClr val="0D4479"/>
                </a:solidFill>
                <a:latin typeface="Franklin Gothic Demi Cond" panose="020B0706030402020204" pitchFamily="34" charset="0"/>
                <a:ea typeface="Franklin Gothic Book" panose="020B0503020102020204" pitchFamily="34" charset="0"/>
                <a:cs typeface="Franklin Gothic Book" panose="020B0503020102020204" pitchFamily="34" charset="0"/>
              </a:rPr>
              <a:t>1. Are you currently, or have you ever been, charged with or subject to disciplinary action for scholastic or behavioral misconduct at any educational institution (do not include academic dismissal, academic suspension, or probation for poor grades)?</a:t>
            </a:r>
          </a:p>
          <a:p>
            <a:pPr lvl="1" eaLnBrk="1" hangingPunct="1">
              <a:lnSpc>
                <a:spcPct val="100000"/>
              </a:lnSpc>
              <a:spcBef>
                <a:spcPct val="20000"/>
              </a:spcBef>
              <a:buFont typeface="Arial" panose="020B0604020202020204" pitchFamily="34" charset="0"/>
              <a:buNone/>
            </a:pPr>
            <a:endParaRPr lang="en-US" altLang="en-US" sz="2000">
              <a:solidFill>
                <a:srgbClr val="0D4479"/>
              </a:solidFill>
              <a:latin typeface="Franklin Gothic Demi Cond" panose="020B0706030402020204" pitchFamily="34" charset="0"/>
              <a:ea typeface="Franklin Gothic Book" panose="020B0503020102020204" pitchFamily="34" charset="0"/>
              <a:cs typeface="Franklin Gothic Book" panose="020B0503020102020204" pitchFamily="34" charset="0"/>
            </a:endParaRPr>
          </a:p>
          <a:p>
            <a:pPr lvl="1" eaLnBrk="1" hangingPunct="1">
              <a:lnSpc>
                <a:spcPct val="100000"/>
              </a:lnSpc>
              <a:spcBef>
                <a:spcPct val="20000"/>
              </a:spcBef>
              <a:buFont typeface="Arial" panose="020B0604020202020204" pitchFamily="34" charset="0"/>
              <a:buNone/>
            </a:pPr>
            <a:r>
              <a:rPr lang="en-US" altLang="en-US" sz="2000">
                <a:solidFill>
                  <a:srgbClr val="0D4479"/>
                </a:solidFill>
                <a:latin typeface="Franklin Gothic Demi Cond" panose="020B0706030402020204" pitchFamily="34" charset="0"/>
                <a:ea typeface="Franklin Gothic Book" panose="020B0503020102020204" pitchFamily="34" charset="0"/>
                <a:cs typeface="Franklin Gothic Book" panose="020B0503020102020204" pitchFamily="34" charset="0"/>
              </a:rPr>
              <a:t>2. Have you ever been charged with a violation of the law, misdemeanor or felony (even if adjudication was withheld) which resulted in, or could result in (if the case is still pending), probation, community service, restitution, a jail sentence, or the revocation or suspension of your driver's license (do not include traffic violations which only resulted in a fine)?</a:t>
            </a:r>
          </a:p>
          <a:p>
            <a:pPr lvl="1" eaLnBrk="1" hangingPunct="1">
              <a:lnSpc>
                <a:spcPct val="100000"/>
              </a:lnSpc>
              <a:spcBef>
                <a:spcPct val="20000"/>
              </a:spcBef>
              <a:buFont typeface="Arial" panose="020B0604020202020204" pitchFamily="34" charset="0"/>
              <a:buNone/>
            </a:pPr>
            <a:endParaRPr lang="en-US" altLang="en-US" sz="2000">
              <a:solidFill>
                <a:srgbClr val="0D4479"/>
              </a:solidFill>
              <a:latin typeface="Franklin Gothic Demi Cond" panose="020B0706030402020204" pitchFamily="34" charset="0"/>
              <a:ea typeface="Franklin Gothic Book" panose="020B0503020102020204" pitchFamily="34" charset="0"/>
              <a:cs typeface="Franklin Gothic Book" panose="020B0503020102020204" pitchFamily="34" charset="0"/>
            </a:endParaRPr>
          </a:p>
          <a:p>
            <a:pPr lvl="1" eaLnBrk="1" hangingPunct="1">
              <a:lnSpc>
                <a:spcPct val="100000"/>
              </a:lnSpc>
              <a:spcBef>
                <a:spcPct val="20000"/>
              </a:spcBef>
              <a:buFont typeface="Arial" panose="020B0604020202020204" pitchFamily="34" charset="0"/>
              <a:buNone/>
            </a:pPr>
            <a:r>
              <a:rPr lang="en-US" altLang="en-US" sz="2000">
                <a:solidFill>
                  <a:srgbClr val="0D4479"/>
                </a:solidFill>
                <a:latin typeface="Franklin Gothic Demi Cond" panose="020B0706030402020204" pitchFamily="34" charset="0"/>
                <a:ea typeface="Franklin Gothic Book" panose="020B0503020102020204" pitchFamily="34" charset="0"/>
                <a:cs typeface="Franklin Gothic Book" panose="020B0503020102020204" pitchFamily="34" charset="0"/>
              </a:rPr>
              <a:t>If you have any criminal or disciplinary problems after being admitted to the College, you must disclose the incident to the Office of the Registrar using the Disciplinary History Disclosure Form, as soon as possible after the incident occurs.</a:t>
            </a:r>
          </a:p>
        </p:txBody>
      </p:sp>
      <p:sp>
        <p:nvSpPr>
          <p:cNvPr id="48132" name="TextBox 1"/>
          <p:cNvSpPr txBox="1">
            <a:spLocks noChangeArrowheads="1"/>
          </p:cNvSpPr>
          <p:nvPr/>
        </p:nvSpPr>
        <p:spPr bwMode="auto">
          <a:xfrm>
            <a:off x="3505200" y="315914"/>
            <a:ext cx="6019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a:latin typeface="Franklin Gothic Demi Cond" panose="020B0706030402020204" pitchFamily="34" charset="0"/>
                <a:ea typeface="Franklin Gothic Book" panose="020B0503020102020204" pitchFamily="34" charset="0"/>
                <a:cs typeface="Franklin Gothic Book" panose="020B0503020102020204" pitchFamily="34" charset="0"/>
              </a:rPr>
              <a:t>Disciplinary Admissions - Language</a:t>
            </a:r>
          </a:p>
        </p:txBody>
      </p:sp>
    </p:spTree>
    <p:extLst>
      <p:ext uri="{BB962C8B-B14F-4D97-AF65-F5344CB8AC3E}">
        <p14:creationId xmlns:p14="http://schemas.microsoft.com/office/powerpoint/2010/main" val="313719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3074" y="76200"/>
            <a:ext cx="8229600" cy="6858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bg1"/>
                </a:solidFill>
                <a:latin typeface="Franklin Gothic Demi Cond"/>
                <a:ea typeface="+mj-ea"/>
                <a:cs typeface="Franklin Gothic Demi Cond"/>
              </a:defRPr>
            </a:lvl1pPr>
          </a:lstStyle>
          <a:p>
            <a:r>
              <a:rPr lang="en-US" dirty="0" err="1" smtClean="0"/>
              <a:t>DADisess</a:t>
            </a:r>
            <a:endParaRPr lang="en-US" dirty="0"/>
          </a:p>
        </p:txBody>
      </p:sp>
      <p:sp>
        <p:nvSpPr>
          <p:cNvPr id="4" name="Text Placeholder 2"/>
          <p:cNvSpPr txBox="1">
            <a:spLocks/>
          </p:cNvSpPr>
          <p:nvPr/>
        </p:nvSpPr>
        <p:spPr>
          <a:xfrm>
            <a:off x="1933074" y="1066800"/>
            <a:ext cx="8229600" cy="48006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rgbClr val="0D4479"/>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0D4479"/>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0D4479"/>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0D4479"/>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0D4479"/>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Pre-Meeting review</a:t>
            </a:r>
          </a:p>
          <a:p>
            <a:pPr lvl="1"/>
            <a:r>
              <a:rPr lang="en-US" dirty="0"/>
              <a:t>Weekly agenda sent by staff assistant</a:t>
            </a:r>
          </a:p>
          <a:p>
            <a:pPr lvl="1"/>
            <a:r>
              <a:rPr lang="en-US" dirty="0"/>
              <a:t>Review applicants files via Maxient software</a:t>
            </a:r>
          </a:p>
          <a:p>
            <a:endParaRPr lang="en-US" dirty="0"/>
          </a:p>
          <a:p>
            <a:r>
              <a:rPr lang="en-US" dirty="0"/>
              <a:t>In meetings:</a:t>
            </a:r>
          </a:p>
          <a:p>
            <a:pPr lvl="1"/>
            <a:r>
              <a:rPr lang="en-US" dirty="0"/>
              <a:t>Document Review &amp; Decisions</a:t>
            </a:r>
          </a:p>
          <a:p>
            <a:pPr lvl="1"/>
            <a:r>
              <a:rPr lang="en-US" dirty="0"/>
              <a:t>Interview selected applicants</a:t>
            </a:r>
          </a:p>
          <a:p>
            <a:pPr lvl="1"/>
            <a:endParaRPr lang="en-US" dirty="0"/>
          </a:p>
          <a:p>
            <a:r>
              <a:rPr lang="en-US" dirty="0"/>
              <a:t>Outcomes:</a:t>
            </a:r>
          </a:p>
          <a:p>
            <a:pPr marL="971550" lvl="1" indent="-514350">
              <a:buAutoNum type="arabicParenR"/>
            </a:pPr>
            <a:r>
              <a:rPr lang="en-US" dirty="0"/>
              <a:t>Approve – often recommend/mandate interventions</a:t>
            </a:r>
          </a:p>
          <a:p>
            <a:pPr marL="971550" lvl="1" indent="-514350">
              <a:buAutoNum type="arabicParenR"/>
            </a:pPr>
            <a:r>
              <a:rPr lang="en-US" dirty="0"/>
              <a:t>Table – less often</a:t>
            </a:r>
          </a:p>
          <a:p>
            <a:pPr marL="971550" lvl="1" indent="-514350">
              <a:buAutoNum type="arabicParenR"/>
            </a:pPr>
            <a:r>
              <a:rPr lang="en-US" dirty="0"/>
              <a:t>Deny – document reason in case of appeal and future request(s)</a:t>
            </a:r>
          </a:p>
        </p:txBody>
      </p:sp>
    </p:spTree>
    <p:extLst>
      <p:ext uri="{BB962C8B-B14F-4D97-AF65-F5344CB8AC3E}">
        <p14:creationId xmlns:p14="http://schemas.microsoft.com/office/powerpoint/2010/main" val="32226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3575" y="76200"/>
            <a:ext cx="8229600" cy="685800"/>
          </a:xfrm>
          <a:prstGeom prst="rect">
            <a:avLst/>
          </a:prstGeom>
        </p:spPr>
        <p:txBody>
          <a:bodyPr anchor="ctr">
            <a:normAutofit fontScale="90000" lnSpcReduction="10000"/>
          </a:bodyPr>
          <a:lstStyle>
            <a:lvl1pPr algn="ctr" defTabSz="457200" rtl="0" eaLnBrk="1" latinLnBrk="0" hangingPunct="1">
              <a:spcBef>
                <a:spcPct val="0"/>
              </a:spcBef>
              <a:buNone/>
              <a:defRPr sz="4400" kern="1200">
                <a:solidFill>
                  <a:schemeClr val="bg1"/>
                </a:solidFill>
                <a:latin typeface="Franklin Gothic Demi Cond"/>
                <a:ea typeface="+mj-ea"/>
                <a:cs typeface="Franklin Gothic Demi Cond"/>
              </a:defRPr>
            </a:lvl1pPr>
          </a:lstStyle>
          <a:p>
            <a:pPr>
              <a:defRPr/>
            </a:pPr>
            <a:r>
              <a:rPr lang="en-US" dirty="0"/>
              <a:t>Interventions: Case Management </a:t>
            </a:r>
          </a:p>
        </p:txBody>
      </p:sp>
      <p:sp>
        <p:nvSpPr>
          <p:cNvPr id="4" name="Text Placeholder 2"/>
          <p:cNvSpPr txBox="1">
            <a:spLocks/>
          </p:cNvSpPr>
          <p:nvPr/>
        </p:nvSpPr>
        <p:spPr>
          <a:xfrm>
            <a:off x="1752600" y="762000"/>
            <a:ext cx="8229600" cy="5334000"/>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rgbClr val="0D4479"/>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0D4479"/>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0D4479"/>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0D4479"/>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0D4479"/>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6400" b="1" i="1" dirty="0"/>
              <a:t>Case management</a:t>
            </a:r>
          </a:p>
          <a:p>
            <a:pPr>
              <a:buFont typeface="Arial" panose="020B0604020202020204" pitchFamily="34" charset="0"/>
              <a:buChar char="•"/>
              <a:defRPr/>
            </a:pPr>
            <a:endParaRPr lang="en-US" sz="6400" dirty="0"/>
          </a:p>
          <a:p>
            <a:pPr>
              <a:buFont typeface="Arial" panose="020B0604020202020204" pitchFamily="34" charset="0"/>
              <a:buChar char="•"/>
              <a:defRPr/>
            </a:pPr>
            <a:r>
              <a:rPr lang="en-US" sz="6400" dirty="0"/>
              <a:t>Meeting with the case manager /counselor for as many sessions as determined appropriate by that counselor.  </a:t>
            </a:r>
          </a:p>
          <a:p>
            <a:pPr lvl="1">
              <a:buFontTx/>
              <a:buChar char="-"/>
              <a:defRPr/>
            </a:pPr>
            <a:r>
              <a:rPr lang="en-US" sz="6000" dirty="0"/>
              <a:t>When student’s needs are met, usually then don’t commit crimes or disrupt the college community.  </a:t>
            </a:r>
          </a:p>
          <a:p>
            <a:pPr>
              <a:defRPr/>
            </a:pPr>
            <a:r>
              <a:rPr lang="en-US" sz="6400" dirty="0"/>
              <a:t>Case management</a:t>
            </a:r>
          </a:p>
          <a:p>
            <a:pPr lvl="1">
              <a:defRPr/>
            </a:pPr>
            <a:r>
              <a:rPr lang="en-US" sz="6000" dirty="0"/>
              <a:t>Reduces recidivism or relapse, encourages social reintegration, and enhances public safety. </a:t>
            </a:r>
          </a:p>
          <a:p>
            <a:pPr marL="0" indent="0">
              <a:buNone/>
              <a:defRPr/>
            </a:pPr>
            <a:endParaRPr lang="en-US" sz="6400" dirty="0"/>
          </a:p>
          <a:p>
            <a:pPr marL="0" indent="0">
              <a:buNone/>
              <a:defRPr/>
            </a:pPr>
            <a:r>
              <a:rPr lang="en-US" sz="6400" b="1" i="1" dirty="0"/>
              <a:t>Mentoring</a:t>
            </a:r>
            <a:r>
              <a:rPr lang="en-US" sz="6400" dirty="0"/>
              <a:t> </a:t>
            </a:r>
          </a:p>
          <a:p>
            <a:pPr>
              <a:buFont typeface="Arial" panose="020B0604020202020204" pitchFamily="34" charset="0"/>
              <a:buChar char="•"/>
              <a:defRPr/>
            </a:pPr>
            <a:r>
              <a:rPr lang="en-US" sz="6400" dirty="0"/>
              <a:t>Benefits of mentoring for these students. Develops a relationship with staff of the College.</a:t>
            </a:r>
          </a:p>
          <a:p>
            <a:pPr>
              <a:buFont typeface="Arial" panose="020B0604020202020204" pitchFamily="34" charset="0"/>
              <a:buChar char="•"/>
              <a:defRPr/>
            </a:pPr>
            <a:r>
              <a:rPr lang="en-US" sz="6400" dirty="0"/>
              <a:t>Literature suggests mentoring has specific benefits for those with histories. </a:t>
            </a:r>
          </a:p>
          <a:p>
            <a:pPr>
              <a:defRPr/>
            </a:pPr>
            <a:endParaRPr lang="en-US" sz="6400" dirty="0"/>
          </a:p>
          <a:p>
            <a:pPr marL="0" indent="0">
              <a:buNone/>
              <a:defRPr/>
            </a:pPr>
            <a:r>
              <a:rPr lang="en-US" sz="6400" b="1" i="1" dirty="0"/>
              <a:t>Organizations</a:t>
            </a:r>
            <a:r>
              <a:rPr lang="en-US" sz="6400" dirty="0"/>
              <a:t>: Campus organizations as interventions. </a:t>
            </a:r>
          </a:p>
          <a:p>
            <a:pPr lvl="1">
              <a:defRPr/>
            </a:pPr>
            <a:r>
              <a:rPr lang="en-US" sz="6400" b="1" i="1" dirty="0"/>
              <a:t>Career Pathways</a:t>
            </a:r>
          </a:p>
          <a:p>
            <a:pPr lvl="1">
              <a:defRPr/>
            </a:pPr>
            <a:r>
              <a:rPr lang="en-US" sz="6400" b="1" i="1" dirty="0"/>
              <a:t>My Brothers Keeper</a:t>
            </a:r>
          </a:p>
          <a:p>
            <a:pPr lvl="1">
              <a:defRPr/>
            </a:pPr>
            <a:r>
              <a:rPr lang="en-US" sz="6400" b="1" i="1" dirty="0"/>
              <a:t>Pathways to Persistence</a:t>
            </a:r>
          </a:p>
          <a:p>
            <a:pPr marL="0" indent="0">
              <a:buNone/>
              <a:defRPr/>
            </a:pPr>
            <a:endParaRPr lang="en-US" sz="6400" dirty="0"/>
          </a:p>
          <a:p>
            <a:pPr marL="0" indent="0">
              <a:buNone/>
              <a:defRPr/>
            </a:pPr>
            <a:r>
              <a:rPr lang="en-US" sz="6400" b="1" dirty="0"/>
              <a:t>Support groups: </a:t>
            </a:r>
            <a:endParaRPr lang="en-US" sz="6400" dirty="0"/>
          </a:p>
          <a:p>
            <a:pPr>
              <a:buFont typeface="Arial" panose="020B0604020202020204" pitchFamily="34" charset="0"/>
              <a:buChar char="•"/>
              <a:defRPr/>
            </a:pPr>
            <a:r>
              <a:rPr lang="en-US" sz="6400" dirty="0"/>
              <a:t>Specifically for students with criminal histories.</a:t>
            </a:r>
          </a:p>
          <a:p>
            <a:pPr>
              <a:buFont typeface="Arial" panose="020B0604020202020204" pitchFamily="34" charset="0"/>
              <a:buChar char="•"/>
              <a:defRPr/>
            </a:pPr>
            <a:r>
              <a:rPr lang="en-US" sz="6400" b="1" dirty="0"/>
              <a:t>Students in Recovery </a:t>
            </a:r>
            <a:r>
              <a:rPr lang="en-US" sz="6400" dirty="0"/>
              <a:t>- On campus NA/AA</a:t>
            </a:r>
            <a:endParaRPr lang="en-US" sz="1600" dirty="0"/>
          </a:p>
        </p:txBody>
      </p:sp>
      <p:sp>
        <p:nvSpPr>
          <p:cNvPr id="50180" name="TextBox 1"/>
          <p:cNvSpPr txBox="1">
            <a:spLocks noChangeArrowheads="1"/>
          </p:cNvSpPr>
          <p:nvPr/>
        </p:nvSpPr>
        <p:spPr bwMode="auto">
          <a:xfrm>
            <a:off x="3352800" y="152400"/>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a:latin typeface="Franklin Gothic Demi Cond" panose="020B0706030402020204" pitchFamily="34" charset="0"/>
                <a:ea typeface="Franklin Gothic Book" panose="020B0503020102020204" pitchFamily="34" charset="0"/>
                <a:cs typeface="Franklin Gothic Book" panose="020B0503020102020204" pitchFamily="34" charset="0"/>
              </a:rPr>
              <a:t>Disciplinary Admissions - Support</a:t>
            </a:r>
          </a:p>
        </p:txBody>
      </p:sp>
    </p:spTree>
    <p:extLst>
      <p:ext uri="{BB962C8B-B14F-4D97-AF65-F5344CB8AC3E}">
        <p14:creationId xmlns:p14="http://schemas.microsoft.com/office/powerpoint/2010/main" val="76595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EDUCATION, TRAINING, &amp; MESSAGING </a:t>
            </a:r>
            <a:endParaRPr lang="en-US" b="1" dirty="0"/>
          </a:p>
        </p:txBody>
      </p:sp>
      <p:sp>
        <p:nvSpPr>
          <p:cNvPr id="3" name="Content Placeholder 2"/>
          <p:cNvSpPr>
            <a:spLocks noGrp="1"/>
          </p:cNvSpPr>
          <p:nvPr>
            <p:ph idx="1"/>
          </p:nvPr>
        </p:nvSpPr>
        <p:spPr/>
        <p:txBody>
          <a:bodyPr/>
          <a:lstStyle/>
          <a:p>
            <a:r>
              <a:rPr lang="en-US" dirty="0" smtClean="0"/>
              <a:t>Create a campus wide culture of safety. </a:t>
            </a:r>
          </a:p>
          <a:p>
            <a:r>
              <a:rPr lang="en-US" dirty="0" smtClean="0"/>
              <a:t>Interventions are critical, however, if the campus community isn’t aware of the interventions and other necessary campus regulations, the various committees and resources will not be utilized to their potential. </a:t>
            </a:r>
          </a:p>
          <a:p>
            <a:r>
              <a:rPr lang="en-US" dirty="0" smtClean="0"/>
              <a:t>All members of campus community can contribute to education and training of campus.  </a:t>
            </a:r>
          </a:p>
          <a:p>
            <a:r>
              <a:rPr lang="en-US" dirty="0" smtClean="0"/>
              <a:t>The following are examples of SF’s presentations that assist in our campaign for safety.  </a:t>
            </a:r>
          </a:p>
          <a:p>
            <a:endParaRPr lang="en-US" dirty="0"/>
          </a:p>
        </p:txBody>
      </p:sp>
    </p:spTree>
    <p:extLst>
      <p:ext uri="{BB962C8B-B14F-4D97-AF65-F5344CB8AC3E}">
        <p14:creationId xmlns:p14="http://schemas.microsoft.com/office/powerpoint/2010/main" val="375896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433764" y="596900"/>
            <a:ext cx="5629275" cy="687388"/>
          </a:xfrm>
        </p:spPr>
        <p:txBody>
          <a:bodyPr rtlCol="0">
            <a:normAutofit fontScale="90000"/>
          </a:bodyPr>
          <a:lstStyle/>
          <a:p>
            <a:pPr>
              <a:defRPr/>
            </a:pPr>
            <a:r>
              <a:rPr lang="en-US" altLang="en-US" dirty="0" smtClean="0">
                <a:latin typeface="Franklin Gothic Demi Cond" panose="020B0706030402020204" pitchFamily="34" charset="0"/>
                <a:cs typeface="Franklin Gothic Demi Cond" panose="020B0706030402020204" pitchFamily="34" charset="0"/>
              </a:rPr>
              <a:t>VAWA/Campus </a:t>
            </a:r>
            <a:r>
              <a:rPr lang="en-US" altLang="en-US" dirty="0" err="1" smtClean="0">
                <a:latin typeface="Franklin Gothic Demi Cond" panose="020B0706030402020204" pitchFamily="34" charset="0"/>
                <a:cs typeface="Franklin Gothic Demi Cond" panose="020B0706030402020204" pitchFamily="34" charset="0"/>
              </a:rPr>
              <a:t>SaVE</a:t>
            </a:r>
            <a:r>
              <a:rPr lang="en-US" altLang="en-US" dirty="0" smtClean="0">
                <a:latin typeface="Franklin Gothic Demi Cond" panose="020B0706030402020204" pitchFamily="34" charset="0"/>
                <a:cs typeface="Franklin Gothic Demi Cond" panose="020B0706030402020204" pitchFamily="34" charset="0"/>
              </a:rPr>
              <a:t> Act Training</a:t>
            </a:r>
          </a:p>
        </p:txBody>
      </p:sp>
      <p:sp>
        <p:nvSpPr>
          <p:cNvPr id="3" name="Content Placeholder 2"/>
          <p:cNvSpPr>
            <a:spLocks noGrp="1"/>
          </p:cNvSpPr>
          <p:nvPr>
            <p:ph idx="1"/>
          </p:nvPr>
        </p:nvSpPr>
        <p:spPr>
          <a:xfrm>
            <a:off x="6153151" y="2241550"/>
            <a:ext cx="4473575" cy="3017838"/>
          </a:xfrm>
        </p:spPr>
        <p:txBody>
          <a:bodyPr rtlCol="0">
            <a:normAutofit fontScale="55000" lnSpcReduction="20000"/>
          </a:bodyPr>
          <a:lstStyle/>
          <a:p>
            <a:pPr>
              <a:defRPr/>
            </a:pPr>
            <a:endParaRPr lang="en-US" dirty="0" smtClean="0"/>
          </a:p>
          <a:p>
            <a:pPr>
              <a:defRPr/>
            </a:pPr>
            <a:r>
              <a:rPr lang="en-US" dirty="0" smtClean="0"/>
              <a:t>The </a:t>
            </a:r>
            <a:r>
              <a:rPr lang="en-US" b="1" dirty="0"/>
              <a:t>Campus Sexual Violence Elimination Act</a:t>
            </a:r>
            <a:r>
              <a:rPr lang="en-US" dirty="0"/>
              <a:t>, or </a:t>
            </a:r>
            <a:r>
              <a:rPr lang="en-US" b="1" dirty="0">
                <a:solidFill>
                  <a:srgbClr val="00B0F0"/>
                </a:solidFill>
                <a:hlinkClick r:id="rId3"/>
              </a:rPr>
              <a:t>Campus </a:t>
            </a:r>
            <a:r>
              <a:rPr lang="en-US" b="1" dirty="0" err="1">
                <a:solidFill>
                  <a:srgbClr val="00B0F0"/>
                </a:solidFill>
                <a:hlinkClick r:id="rId3"/>
              </a:rPr>
              <a:t>S</a:t>
            </a:r>
            <a:r>
              <a:rPr lang="en-US" b="1" dirty="0" err="1">
                <a:hlinkClick r:id="rId3"/>
              </a:rPr>
              <a:t>aVE</a:t>
            </a:r>
            <a:r>
              <a:rPr lang="en-US" b="1" dirty="0">
                <a:hlinkClick r:id="rId3"/>
              </a:rPr>
              <a:t> Act (</a:t>
            </a:r>
            <a:r>
              <a:rPr lang="en-US" b="1" dirty="0" err="1">
                <a:hlinkClick r:id="rId3"/>
              </a:rPr>
              <a:t>SaVE</a:t>
            </a:r>
            <a:r>
              <a:rPr lang="en-US" b="1" dirty="0">
                <a:hlinkClick r:id="rId3"/>
              </a:rPr>
              <a:t>)</a:t>
            </a:r>
            <a:r>
              <a:rPr lang="en-US" dirty="0"/>
              <a:t>, is a 2013 amendment to the federal Jeanne </a:t>
            </a:r>
            <a:r>
              <a:rPr lang="en-US" dirty="0" err="1"/>
              <a:t>Clery</a:t>
            </a:r>
            <a:r>
              <a:rPr lang="en-US" dirty="0"/>
              <a:t> Act. </a:t>
            </a:r>
            <a:r>
              <a:rPr lang="en-US" dirty="0" err="1"/>
              <a:t>SaVE</a:t>
            </a:r>
            <a:r>
              <a:rPr lang="en-US" dirty="0"/>
              <a:t> was designed by advocates along with victims/survivors and championed by a bi-partisan coalition in Congress as a companion to </a:t>
            </a:r>
            <a:r>
              <a:rPr lang="en-US" b="1" dirty="0">
                <a:hlinkClick r:id="rId4"/>
              </a:rPr>
              <a:t>Title IX</a:t>
            </a:r>
            <a:r>
              <a:rPr lang="en-US" dirty="0"/>
              <a:t> </a:t>
            </a:r>
            <a:r>
              <a:rPr lang="en-US" dirty="0" smtClean="0"/>
              <a:t>to </a:t>
            </a:r>
            <a:r>
              <a:rPr lang="en-US" dirty="0"/>
              <a:t>bolster the response to and prevention of sexual violence in higher education. </a:t>
            </a:r>
            <a:endParaRPr lang="en-US" dirty="0" smtClean="0"/>
          </a:p>
          <a:p>
            <a:pPr>
              <a:defRPr/>
            </a:pPr>
            <a:r>
              <a:rPr lang="en-US" dirty="0" smtClean="0"/>
              <a:t>President </a:t>
            </a:r>
            <a:r>
              <a:rPr lang="en-US" dirty="0"/>
              <a:t>Obama signed the measure into law as part of the </a:t>
            </a:r>
            <a:r>
              <a:rPr lang="en-US" b="1" dirty="0">
                <a:hlinkClick r:id="rId5"/>
              </a:rPr>
              <a:t>Violence Against Women Reauthorization Act of 2013</a:t>
            </a:r>
            <a:r>
              <a:rPr lang="en-US" dirty="0"/>
              <a:t> on March 7, 2013.</a:t>
            </a:r>
          </a:p>
        </p:txBody>
      </p:sp>
      <p:pic>
        <p:nvPicPr>
          <p:cNvPr id="2867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28838" y="1806576"/>
            <a:ext cx="314325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p:cNvSpPr txBox="1">
            <a:spLocks noChangeArrowheads="1"/>
          </p:cNvSpPr>
          <p:nvPr/>
        </p:nvSpPr>
        <p:spPr bwMode="auto">
          <a:xfrm>
            <a:off x="2206626" y="1870075"/>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1800" b="1">
                <a:solidFill>
                  <a:srgbClr val="00B0F0"/>
                </a:solidFill>
                <a:ea typeface="Franklin Gothic Book" panose="020B0503020102020204" pitchFamily="34" charset="0"/>
                <a:cs typeface="Franklin Gothic Book" panose="020B0503020102020204" pitchFamily="34" charset="0"/>
              </a:rPr>
              <a:t>Clery</a:t>
            </a:r>
          </a:p>
        </p:txBody>
      </p:sp>
      <p:sp>
        <p:nvSpPr>
          <p:cNvPr id="28678" name="TextBox 5"/>
          <p:cNvSpPr txBox="1">
            <a:spLocks noChangeArrowheads="1"/>
          </p:cNvSpPr>
          <p:nvPr/>
        </p:nvSpPr>
        <p:spPr bwMode="auto">
          <a:xfrm>
            <a:off x="2051050" y="3963988"/>
            <a:ext cx="19621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1800" b="1">
                <a:solidFill>
                  <a:srgbClr val="00B0F0"/>
                </a:solidFill>
                <a:ea typeface="Franklin Gothic Book" panose="020B0503020102020204" pitchFamily="34" charset="0"/>
                <a:cs typeface="Franklin Gothic Book" panose="020B0503020102020204" pitchFamily="34" charset="0"/>
              </a:rPr>
              <a:t>Campus SaVE Act </a:t>
            </a:r>
            <a:r>
              <a:rPr lang="en-US" altLang="en-US" sz="1800">
                <a:ea typeface="Franklin Gothic Book" panose="020B0503020102020204" pitchFamily="34" charset="0"/>
                <a:cs typeface="Franklin Gothic Book" panose="020B0503020102020204" pitchFamily="34" charset="0"/>
              </a:rPr>
              <a:t>– Amends Clery Reporting Requirements</a:t>
            </a:r>
          </a:p>
          <a:p>
            <a:pPr>
              <a:lnSpc>
                <a:spcPct val="100000"/>
              </a:lnSpc>
              <a:spcBef>
                <a:spcPct val="0"/>
              </a:spcBef>
              <a:buFontTx/>
              <a:buNone/>
            </a:pPr>
            <a:r>
              <a:rPr lang="en-US" altLang="en-US" sz="1800">
                <a:ea typeface="Franklin Gothic Book" panose="020B0503020102020204" pitchFamily="34" charset="0"/>
                <a:cs typeface="Franklin Gothic Book" panose="020B0503020102020204" pitchFamily="34" charset="0"/>
              </a:rPr>
              <a:t>Section 304</a:t>
            </a:r>
          </a:p>
        </p:txBody>
      </p:sp>
      <p:sp>
        <p:nvSpPr>
          <p:cNvPr id="28679" name="TextBox 6"/>
          <p:cNvSpPr txBox="1">
            <a:spLocks noChangeArrowheads="1"/>
          </p:cNvSpPr>
          <p:nvPr/>
        </p:nvSpPr>
        <p:spPr bwMode="auto">
          <a:xfrm>
            <a:off x="4262438" y="2797175"/>
            <a:ext cx="1985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1800" b="1">
                <a:solidFill>
                  <a:srgbClr val="00B0F0"/>
                </a:solidFill>
                <a:ea typeface="Franklin Gothic Book" panose="020B0503020102020204" pitchFamily="34" charset="0"/>
                <a:cs typeface="Franklin Gothic Book" panose="020B0503020102020204" pitchFamily="34" charset="0"/>
              </a:rPr>
              <a:t>Violence Against Women Reauthorization Act</a:t>
            </a:r>
            <a:r>
              <a:rPr lang="en-US" altLang="en-US" sz="1800">
                <a:solidFill>
                  <a:srgbClr val="00B0F0"/>
                </a:solidFill>
                <a:ea typeface="Franklin Gothic Book" panose="020B0503020102020204" pitchFamily="34" charset="0"/>
                <a:cs typeface="Franklin Gothic Book" panose="020B0503020102020204" pitchFamily="34" charset="0"/>
              </a:rPr>
              <a:t> </a:t>
            </a:r>
            <a:r>
              <a:rPr lang="en-US" altLang="en-US" sz="1800">
                <a:ea typeface="Franklin Gothic Book" panose="020B0503020102020204" pitchFamily="34" charset="0"/>
                <a:cs typeface="Franklin Gothic Book" panose="020B0503020102020204" pitchFamily="34" charset="0"/>
              </a:rPr>
              <a:t>of 2013</a:t>
            </a:r>
          </a:p>
        </p:txBody>
      </p:sp>
    </p:spTree>
    <p:extLst>
      <p:ext uri="{BB962C8B-B14F-4D97-AF65-F5344CB8AC3E}">
        <p14:creationId xmlns:p14="http://schemas.microsoft.com/office/powerpoint/2010/main" val="126569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Outcomes</a:t>
            </a:r>
            <a:endParaRPr lang="en-US" dirty="0"/>
          </a:p>
        </p:txBody>
      </p:sp>
      <p:sp>
        <p:nvSpPr>
          <p:cNvPr id="3" name="Content Placeholder 2"/>
          <p:cNvSpPr>
            <a:spLocks noGrp="1"/>
          </p:cNvSpPr>
          <p:nvPr>
            <p:ph idx="1"/>
          </p:nvPr>
        </p:nvSpPr>
        <p:spPr/>
        <p:txBody>
          <a:bodyPr/>
          <a:lstStyle/>
          <a:p>
            <a:r>
              <a:rPr lang="en-US" dirty="0"/>
              <a:t>This presentation discusses the importance and impact of a holistic approach to safety and security on our college campuses.    </a:t>
            </a:r>
            <a:endParaRPr lang="en-US" dirty="0" smtClean="0"/>
          </a:p>
          <a:p>
            <a:r>
              <a:rPr lang="en-US" dirty="0" smtClean="0"/>
              <a:t>This </a:t>
            </a:r>
            <a:r>
              <a:rPr lang="en-US" dirty="0"/>
              <a:t>session </a:t>
            </a:r>
            <a:r>
              <a:rPr lang="en-US" dirty="0" smtClean="0"/>
              <a:t>will discuss safety and wellness initiatives that SF currently has in place. The latter part of the presentation focuses on the importance of campus training, education and messaging regarding safety issues. </a:t>
            </a:r>
            <a:r>
              <a:rPr lang="en-US" dirty="0"/>
              <a:t>  </a:t>
            </a:r>
            <a:endParaRPr lang="en-US" dirty="0" smtClean="0"/>
          </a:p>
          <a:p>
            <a:r>
              <a:rPr lang="en-US" dirty="0" smtClean="0"/>
              <a:t>Through </a:t>
            </a:r>
            <a:r>
              <a:rPr lang="en-US" dirty="0"/>
              <a:t>this critical discussion, we hope to inspire our colleagues from other colleges to assist us in the development of this much needed Campus Safety </a:t>
            </a:r>
            <a:r>
              <a:rPr lang="en-US" dirty="0" smtClean="0"/>
              <a:t>Commission.</a:t>
            </a:r>
            <a:endParaRPr lang="en-US" dirty="0"/>
          </a:p>
          <a:p>
            <a:endParaRPr lang="en-US" dirty="0"/>
          </a:p>
        </p:txBody>
      </p:sp>
    </p:spTree>
    <p:extLst>
      <p:ext uri="{BB962C8B-B14F-4D97-AF65-F5344CB8AC3E}">
        <p14:creationId xmlns:p14="http://schemas.microsoft.com/office/powerpoint/2010/main" val="3055651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68612" y="381001"/>
            <a:ext cx="5475288" cy="663575"/>
          </a:xfrm>
        </p:spPr>
        <p:txBody>
          <a:bodyPr rtlCol="0">
            <a:normAutofit fontScale="90000"/>
          </a:bodyPr>
          <a:lstStyle/>
          <a:p>
            <a:pPr>
              <a:defRPr/>
            </a:pPr>
            <a:r>
              <a:rPr lang="en-US" altLang="en-US" dirty="0" smtClean="0">
                <a:latin typeface="Franklin Gothic Demi Cond" panose="020B0706030402020204" pitchFamily="34" charset="0"/>
                <a:cs typeface="Franklin Gothic Demi Cond" panose="020B0706030402020204" pitchFamily="34" charset="0"/>
              </a:rPr>
              <a:t>Bystander Intervention Training</a:t>
            </a:r>
          </a:p>
        </p:txBody>
      </p:sp>
      <p:sp>
        <p:nvSpPr>
          <p:cNvPr id="3" name="Content Placeholder 2"/>
          <p:cNvSpPr>
            <a:spLocks noGrp="1"/>
          </p:cNvSpPr>
          <p:nvPr>
            <p:ph idx="1"/>
          </p:nvPr>
        </p:nvSpPr>
        <p:spPr>
          <a:xfrm>
            <a:off x="6248400" y="1371600"/>
            <a:ext cx="4191000" cy="3962400"/>
          </a:xfrm>
        </p:spPr>
        <p:txBody>
          <a:bodyPr rtlCol="0">
            <a:normAutofit fontScale="55000" lnSpcReduction="20000"/>
          </a:bodyPr>
          <a:lstStyle/>
          <a:p>
            <a:pPr>
              <a:defRPr/>
            </a:pPr>
            <a:r>
              <a:rPr lang="en-US" sz="3825" dirty="0"/>
              <a:t>Empathy based program</a:t>
            </a:r>
          </a:p>
          <a:p>
            <a:pPr>
              <a:defRPr/>
            </a:pPr>
            <a:r>
              <a:rPr lang="en-US" sz="3825" dirty="0"/>
              <a:t>Why/why not intervene?</a:t>
            </a:r>
          </a:p>
          <a:p>
            <a:pPr>
              <a:defRPr/>
            </a:pPr>
            <a:r>
              <a:rPr lang="en-US" sz="3825" dirty="0"/>
              <a:t>Bystander before/during/after</a:t>
            </a:r>
          </a:p>
          <a:p>
            <a:pPr>
              <a:defRPr/>
            </a:pPr>
            <a:r>
              <a:rPr lang="en-US" sz="3825" dirty="0"/>
              <a:t>Scope of sexual violence/continuum</a:t>
            </a:r>
          </a:p>
          <a:p>
            <a:pPr>
              <a:defRPr/>
            </a:pPr>
            <a:r>
              <a:rPr lang="en-US" sz="3825" dirty="0"/>
              <a:t>Importance of intervening as a    </a:t>
            </a:r>
          </a:p>
          <a:p>
            <a:pPr marL="0" indent="0">
              <a:buNone/>
              <a:defRPr/>
            </a:pPr>
            <a:r>
              <a:rPr lang="en-US" sz="3825" dirty="0"/>
              <a:t>    bystander in “low recognition”</a:t>
            </a:r>
          </a:p>
          <a:p>
            <a:pPr marL="0" indent="0">
              <a:buNone/>
              <a:defRPr/>
            </a:pPr>
            <a:r>
              <a:rPr lang="en-US" sz="3825" dirty="0"/>
              <a:t>    behaviors</a:t>
            </a:r>
          </a:p>
          <a:p>
            <a:pPr>
              <a:defRPr/>
            </a:pPr>
            <a:r>
              <a:rPr lang="en-US" sz="3825" dirty="0"/>
              <a:t>Community effect</a:t>
            </a:r>
          </a:p>
          <a:p>
            <a:pPr>
              <a:defRPr/>
            </a:pPr>
            <a:r>
              <a:rPr lang="en-US" sz="3825" dirty="0"/>
              <a:t>Teaches decision making process &amp; safety</a:t>
            </a:r>
          </a:p>
          <a:p>
            <a:pPr>
              <a:defRPr/>
            </a:pPr>
            <a:endParaRPr lang="en-US" dirty="0"/>
          </a:p>
        </p:txBody>
      </p:sp>
      <p:sp>
        <p:nvSpPr>
          <p:cNvPr id="31748" name="TextBox 4">
            <a:hlinkClick r:id="rId2"/>
          </p:cNvPr>
          <p:cNvSpPr txBox="1">
            <a:spLocks noChangeArrowheads="1"/>
          </p:cNvSpPr>
          <p:nvPr/>
        </p:nvSpPr>
        <p:spPr bwMode="auto">
          <a:xfrm>
            <a:off x="1981200" y="4306888"/>
            <a:ext cx="3868738"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600">
                <a:solidFill>
                  <a:srgbClr val="FF0000"/>
                </a:solidFill>
                <a:ea typeface="Franklin Gothic Book" panose="020B0503020102020204" pitchFamily="34" charset="0"/>
                <a:cs typeface="Franklin Gothic Book" panose="020B0503020102020204" pitchFamily="34" charset="0"/>
                <a:hlinkClick r:id="rId3"/>
              </a:rPr>
              <a:t>#WhoWillYouHelp</a:t>
            </a:r>
            <a:endParaRPr lang="en-US" altLang="en-US" sz="3600">
              <a:solidFill>
                <a:srgbClr val="FF0000"/>
              </a:solidFill>
              <a:ea typeface="Franklin Gothic Book" panose="020B0503020102020204" pitchFamily="34" charset="0"/>
              <a:cs typeface="Franklin Gothic Book" panose="020B0503020102020204" pitchFamily="34" charset="0"/>
            </a:endParaRPr>
          </a:p>
        </p:txBody>
      </p:sp>
      <p:pic>
        <p:nvPicPr>
          <p:cNvPr id="31749" name="Picture 1">
            <a:hlinkClick r:id="rId2"/>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9888" y="1773238"/>
            <a:ext cx="4303712"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23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981200" y="76200"/>
            <a:ext cx="8229600" cy="685800"/>
          </a:xfrm>
          <a:prstGeom prst="rect">
            <a:avLst/>
          </a:prstGeom>
        </p:spPr>
        <p:txBody>
          <a:bodyPr anchor="ctr">
            <a:normAutofit fontScale="92500" lnSpcReduction="10000"/>
          </a:bodyPr>
          <a:lstStyle/>
          <a:p>
            <a:pPr algn="ctr">
              <a:defRPr/>
            </a:pPr>
            <a:endParaRPr lang="en-US" sz="4400" dirty="0">
              <a:solidFill>
                <a:schemeClr val="bg1"/>
              </a:solidFill>
              <a:latin typeface="Franklin Gothic Demi Cond"/>
              <a:ea typeface="+mj-ea"/>
              <a:cs typeface="Franklin Gothic Demi Cond"/>
            </a:endParaRPr>
          </a:p>
        </p:txBody>
      </p:sp>
      <p:sp>
        <p:nvSpPr>
          <p:cNvPr id="34819" name="TextBox 1"/>
          <p:cNvSpPr txBox="1">
            <a:spLocks noChangeArrowheads="1"/>
          </p:cNvSpPr>
          <p:nvPr/>
        </p:nvSpPr>
        <p:spPr bwMode="auto">
          <a:xfrm>
            <a:off x="2590800" y="192088"/>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 typeface="Arial" panose="020B0604020202020204" pitchFamily="34" charset="0"/>
              <a:buNone/>
            </a:pPr>
            <a:r>
              <a:rPr lang="en-US" altLang="en-US" sz="3600" dirty="0" smtClean="0">
                <a:latin typeface="Franklin Gothic Demi Cond" panose="020B0706030402020204" pitchFamily="34" charset="0"/>
                <a:ea typeface="Franklin Gothic Book" panose="020B0503020102020204" pitchFamily="34" charset="0"/>
                <a:cs typeface="Franklin Gothic Book" panose="020B0503020102020204" pitchFamily="34" charset="0"/>
              </a:rPr>
              <a:t>Develop </a:t>
            </a:r>
            <a:r>
              <a:rPr lang="en-US" altLang="en-US" sz="3600" dirty="0">
                <a:latin typeface="Franklin Gothic Demi Cond" panose="020B0706030402020204" pitchFamily="34" charset="0"/>
                <a:ea typeface="Franklin Gothic Book" panose="020B0503020102020204" pitchFamily="34" charset="0"/>
                <a:cs typeface="Franklin Gothic Book" panose="020B0503020102020204" pitchFamily="34" charset="0"/>
              </a:rPr>
              <a:t>Comprehensive Messaging</a:t>
            </a:r>
          </a:p>
        </p:txBody>
      </p:sp>
      <p:sp>
        <p:nvSpPr>
          <p:cNvPr id="23558" name="TextBox 6"/>
          <p:cNvSpPr txBox="1">
            <a:spLocks noChangeArrowheads="1"/>
          </p:cNvSpPr>
          <p:nvPr/>
        </p:nvSpPr>
        <p:spPr bwMode="auto">
          <a:xfrm>
            <a:off x="4957763" y="909638"/>
            <a:ext cx="4381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a:spcBef>
                <a:spcPct val="0"/>
              </a:spcBef>
              <a:buFontTx/>
              <a:buNone/>
              <a:defRPr/>
            </a:pPr>
            <a:r>
              <a:rPr lang="en-US" altLang="en-US" sz="1800" b="1" dirty="0">
                <a:solidFill>
                  <a:schemeClr val="tx2"/>
                </a:solidFill>
                <a:latin typeface="Arial" panose="020B0604020202020204" pitchFamily="34" charset="0"/>
              </a:rPr>
              <a:t>Website</a:t>
            </a:r>
          </a:p>
          <a:p>
            <a:pPr>
              <a:spcBef>
                <a:spcPct val="0"/>
              </a:spcBef>
              <a:buFontTx/>
              <a:buNone/>
              <a:defRPr/>
            </a:pPr>
            <a:r>
              <a:rPr lang="en-US" altLang="en-US" sz="1800" b="1" dirty="0">
                <a:solidFill>
                  <a:schemeClr val="tx2"/>
                </a:solidFill>
                <a:latin typeface="Arial" panose="020B0604020202020204" pitchFamily="34" charset="0"/>
              </a:rPr>
              <a:t>Electronic messaging</a:t>
            </a:r>
          </a:p>
          <a:p>
            <a:pPr>
              <a:spcBef>
                <a:spcPct val="0"/>
              </a:spcBef>
              <a:buFontTx/>
              <a:buNone/>
              <a:defRPr/>
            </a:pPr>
            <a:r>
              <a:rPr lang="en-US" altLang="en-US" sz="1800" b="1" dirty="0">
                <a:solidFill>
                  <a:schemeClr val="tx2"/>
                </a:solidFill>
                <a:latin typeface="Arial" panose="020B0604020202020204" pitchFamily="34" charset="0"/>
              </a:rPr>
              <a:t>E-Mail</a:t>
            </a:r>
          </a:p>
          <a:p>
            <a:pPr>
              <a:spcBef>
                <a:spcPct val="0"/>
              </a:spcBef>
              <a:buFontTx/>
              <a:buNone/>
              <a:defRPr/>
            </a:pPr>
            <a:r>
              <a:rPr lang="en-US" altLang="en-US" sz="1800" b="1" dirty="0">
                <a:solidFill>
                  <a:schemeClr val="tx2"/>
                </a:solidFill>
                <a:latin typeface="Arial" panose="020B0604020202020204" pitchFamily="34" charset="0"/>
              </a:rPr>
              <a:t>A-frames &amp; message boards</a:t>
            </a:r>
          </a:p>
          <a:p>
            <a:pPr>
              <a:spcBef>
                <a:spcPct val="0"/>
              </a:spcBef>
              <a:buFontTx/>
              <a:buNone/>
              <a:defRPr/>
            </a:pPr>
            <a:r>
              <a:rPr lang="en-US" altLang="en-US" sz="1800" b="1" dirty="0">
                <a:solidFill>
                  <a:schemeClr val="tx2"/>
                </a:solidFill>
                <a:latin typeface="Arial" panose="020B0604020202020204" pitchFamily="34" charset="0"/>
              </a:rPr>
              <a:t>Hand outs</a:t>
            </a:r>
          </a:p>
          <a:p>
            <a:pPr>
              <a:spcBef>
                <a:spcPct val="0"/>
              </a:spcBef>
              <a:buFontTx/>
              <a:buNone/>
              <a:defRPr/>
            </a:pPr>
            <a:r>
              <a:rPr lang="en-US" altLang="en-US" sz="1800" b="1" dirty="0">
                <a:solidFill>
                  <a:schemeClr val="tx2"/>
                </a:solidFill>
                <a:latin typeface="Arial" panose="020B0604020202020204" pitchFamily="34" charset="0"/>
              </a:rPr>
              <a:t>	Bookmarks, Brochures, Flyers</a:t>
            </a:r>
          </a:p>
          <a:p>
            <a:pPr>
              <a:spcBef>
                <a:spcPct val="0"/>
              </a:spcBef>
              <a:buFontTx/>
              <a:buNone/>
              <a:defRPr/>
            </a:pPr>
            <a:r>
              <a:rPr lang="en-US" altLang="en-US" sz="1800" b="1" dirty="0">
                <a:solidFill>
                  <a:schemeClr val="tx2"/>
                </a:solidFill>
                <a:latin typeface="Arial" panose="020B0604020202020204" pitchFamily="34" charset="0"/>
              </a:rPr>
              <a:t>“Promotional” Items</a:t>
            </a:r>
          </a:p>
          <a:p>
            <a:pPr>
              <a:spcBef>
                <a:spcPct val="0"/>
              </a:spcBef>
              <a:buFontTx/>
              <a:buNone/>
              <a:defRPr/>
            </a:pPr>
            <a:r>
              <a:rPr lang="en-US" altLang="en-US" sz="1800" b="1" dirty="0">
                <a:solidFill>
                  <a:schemeClr val="tx2"/>
                </a:solidFill>
                <a:latin typeface="Arial" panose="020B0604020202020204" pitchFamily="34" charset="0"/>
              </a:rPr>
              <a:t>	Bags, water bottles, whistles</a:t>
            </a:r>
          </a:p>
          <a:p>
            <a:pPr>
              <a:spcBef>
                <a:spcPct val="0"/>
              </a:spcBef>
              <a:buFontTx/>
              <a:buNone/>
              <a:defRPr/>
            </a:pPr>
            <a:r>
              <a:rPr lang="en-US" altLang="en-US" sz="1800" b="1" dirty="0">
                <a:solidFill>
                  <a:schemeClr val="tx2"/>
                </a:solidFill>
                <a:latin typeface="Arial" panose="020B0604020202020204" pitchFamily="34" charset="0"/>
              </a:rPr>
              <a:t>Static Displays</a:t>
            </a:r>
          </a:p>
          <a:p>
            <a:pPr>
              <a:spcBef>
                <a:spcPct val="0"/>
              </a:spcBef>
              <a:buFontTx/>
              <a:buNone/>
              <a:defRPr/>
            </a:pPr>
            <a:r>
              <a:rPr lang="en-US" altLang="en-US" sz="1800" b="1" dirty="0">
                <a:solidFill>
                  <a:schemeClr val="tx2"/>
                </a:solidFill>
                <a:latin typeface="Arial" panose="020B0604020202020204" pitchFamily="34" charset="0"/>
              </a:rPr>
              <a:t>Events</a:t>
            </a:r>
          </a:p>
          <a:p>
            <a:pPr>
              <a:spcBef>
                <a:spcPct val="0"/>
              </a:spcBef>
              <a:buFontTx/>
              <a:buNone/>
              <a:defRPr/>
            </a:pPr>
            <a:r>
              <a:rPr lang="en-US" altLang="en-US" sz="1800" b="1" dirty="0">
                <a:solidFill>
                  <a:schemeClr val="tx2"/>
                </a:solidFill>
                <a:latin typeface="Arial" panose="020B0604020202020204" pitchFamily="34" charset="0"/>
              </a:rPr>
              <a:t>Trespass Gallery?</a:t>
            </a:r>
            <a:endParaRPr lang="en-US" altLang="en-US" sz="1800" dirty="0">
              <a:solidFill>
                <a:schemeClr val="tx2">
                  <a:lumMod val="75000"/>
                </a:schemeClr>
              </a:solidFill>
              <a:latin typeface="Arial" panose="020B0604020202020204" pitchFamily="34" charset="0"/>
            </a:endParaRPr>
          </a:p>
        </p:txBody>
      </p:sp>
      <p:pic>
        <p:nvPicPr>
          <p:cNvPr id="3482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900" y="1371601"/>
            <a:ext cx="31369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7" descr="C:\Users\Owner\Desktop\Front Desk Pics\Behind the De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1" y="4048126"/>
            <a:ext cx="315277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7239000" y="4648200"/>
            <a:ext cx="928688" cy="13716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pic>
        <p:nvPicPr>
          <p:cNvPr id="348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954089"/>
            <a:ext cx="17399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4549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1050926"/>
            <a:ext cx="387191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6026" y="1050926"/>
            <a:ext cx="39100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22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133" y="4715933"/>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4619624"/>
            <a:ext cx="3446463"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7" descr="C:\Users\Owner\Pictures\rif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2201" y="4577820"/>
            <a:ext cx="36671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C:\Users\Owner\Pictures\runhidefigh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813" y="1127654"/>
            <a:ext cx="60769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4182533" y="191869"/>
            <a:ext cx="373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600" b="1" dirty="0">
                <a:latin typeface="Franklin Gothic Demi Cond" panose="020B0706030402020204" pitchFamily="34" charset="0"/>
                <a:ea typeface="Franklin Gothic Book" panose="020B0503020102020204" pitchFamily="34" charset="0"/>
                <a:cs typeface="Franklin Gothic Book" panose="020B0503020102020204" pitchFamily="34" charset="0"/>
              </a:rPr>
              <a:t> </a:t>
            </a:r>
            <a:r>
              <a:rPr lang="en-US" altLang="en-US" dirty="0" smtClean="0">
                <a:latin typeface="Franklin Gothic Demi Cond" panose="020B0706030402020204" pitchFamily="34" charset="0"/>
                <a:ea typeface="Franklin Gothic Book" panose="020B0503020102020204" pitchFamily="34" charset="0"/>
                <a:cs typeface="Franklin Gothic Book" panose="020B0503020102020204" pitchFamily="34" charset="0"/>
              </a:rPr>
              <a:t>Front Line Safety Training</a:t>
            </a:r>
            <a:endParaRPr lang="en-US" altLang="en-US" dirty="0">
              <a:latin typeface="Franklin Gothic Demi Cond" panose="020B0706030402020204" pitchFamily="34" charset="0"/>
              <a:ea typeface="Franklin Gothic Book" panose="020B0503020102020204" pitchFamily="34" charset="0"/>
              <a:cs typeface="Franklin Gothic Book" panose="020B0503020102020204" pitchFamily="34" charset="0"/>
            </a:endParaRPr>
          </a:p>
        </p:txBody>
      </p:sp>
      <p:pic>
        <p:nvPicPr>
          <p:cNvPr id="3789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3297" y="1597026"/>
            <a:ext cx="122872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8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Working and Communicating With Disruptive Students/Conflict </a:t>
            </a:r>
            <a:r>
              <a:rPr lang="en-US" sz="3600" b="1" dirty="0" smtClean="0"/>
              <a:t>Resolution Training</a:t>
            </a:r>
            <a:r>
              <a:rPr lang="en-US" dirty="0"/>
              <a:t/>
            </a:r>
            <a:br>
              <a:rPr lang="en-US" dirty="0"/>
            </a:br>
            <a:endParaRPr 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866" y="1831465"/>
            <a:ext cx="4834466" cy="2698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23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Suicide Prevention </a:t>
            </a:r>
            <a:r>
              <a:rPr lang="en-US" b="1" dirty="0" smtClean="0"/>
              <a:t>– </a:t>
            </a:r>
            <a:r>
              <a:rPr lang="en-US" b="1" dirty="0" err="1" smtClean="0"/>
              <a:t>QPR</a:t>
            </a:r>
            <a:r>
              <a:rPr lang="en-US" b="1" dirty="0" smtClean="0"/>
              <a:t> Training</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Question. Persuade. </a:t>
            </a:r>
            <a:r>
              <a:rPr lang="en-US" b="1" dirty="0" smtClean="0"/>
              <a:t>Refer. -- </a:t>
            </a:r>
            <a:r>
              <a:rPr lang="en-US" dirty="0" smtClean="0"/>
              <a:t>Three </a:t>
            </a:r>
            <a:r>
              <a:rPr lang="en-US" dirty="0"/>
              <a:t>steps anyone can learn</a:t>
            </a:r>
            <a:br>
              <a:rPr lang="en-US" dirty="0"/>
            </a:br>
            <a:r>
              <a:rPr lang="en-US" dirty="0"/>
              <a:t>to help prevent suicide</a:t>
            </a:r>
            <a:r>
              <a:rPr lang="en-US" dirty="0" smtClean="0"/>
              <a:t>.</a:t>
            </a:r>
          </a:p>
          <a:p>
            <a:r>
              <a:rPr lang="en-US" b="1" dirty="0"/>
              <a:t>We can all save lives.</a:t>
            </a:r>
          </a:p>
          <a:p>
            <a:r>
              <a:rPr lang="en-US" dirty="0"/>
              <a:t>The </a:t>
            </a:r>
            <a:r>
              <a:rPr lang="en-US" dirty="0" err="1"/>
              <a:t>QPR</a:t>
            </a:r>
            <a:r>
              <a:rPr lang="en-US" dirty="0"/>
              <a:t> mission is to reduce suicidal behaviors and save lives by providing innovative, practical and proven suicide prevention training. The signs of crisis are all around us. We believe that quality education empowers all people, regardless of their background, to make a positive difference in the life of someone they know.</a:t>
            </a:r>
          </a:p>
          <a:p>
            <a:pPr marL="0" indent="0">
              <a:buNone/>
            </a:pPr>
            <a:endParaRPr lang="en-US" dirty="0"/>
          </a:p>
          <a:p>
            <a:endParaRPr lang="en-US" dirty="0" smtClean="0"/>
          </a:p>
        </p:txBody>
      </p:sp>
    </p:spTree>
    <p:extLst>
      <p:ext uri="{BB962C8B-B14F-4D97-AF65-F5344CB8AC3E}">
        <p14:creationId xmlns:p14="http://schemas.microsoft.com/office/powerpoint/2010/main" val="416737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65101"/>
            <a:ext cx="10515600" cy="996950"/>
          </a:xfrm>
        </p:spPr>
        <p:txBody>
          <a:bodyPr/>
          <a:lstStyle/>
          <a:p>
            <a:pPr algn="ctr"/>
            <a:r>
              <a:rPr lang="en-US" b="1" dirty="0" smtClean="0"/>
              <a:t>The Importance of Employee Training</a:t>
            </a:r>
            <a:endParaRPr lang="en-US" b="1" dirty="0"/>
          </a:p>
        </p:txBody>
      </p:sp>
      <p:sp>
        <p:nvSpPr>
          <p:cNvPr id="3" name="Content Placeholder 2"/>
          <p:cNvSpPr>
            <a:spLocks noGrp="1"/>
          </p:cNvSpPr>
          <p:nvPr>
            <p:ph idx="1"/>
          </p:nvPr>
        </p:nvSpPr>
        <p:spPr>
          <a:xfrm>
            <a:off x="342900" y="1254124"/>
            <a:ext cx="11315700" cy="5327651"/>
          </a:xfrm>
        </p:spPr>
        <p:txBody>
          <a:bodyPr>
            <a:normAutofit fontScale="92500"/>
          </a:bodyPr>
          <a:lstStyle/>
          <a:p>
            <a:r>
              <a:rPr lang="en-US" dirty="0" smtClean="0"/>
              <a:t>Staff </a:t>
            </a:r>
            <a:r>
              <a:rPr lang="en-US" dirty="0"/>
              <a:t>must be encouraged to think of their personal safety, but also the collective </a:t>
            </a:r>
            <a:r>
              <a:rPr lang="en-US" dirty="0" smtClean="0"/>
              <a:t>safety and security </a:t>
            </a:r>
            <a:r>
              <a:rPr lang="en-US" dirty="0"/>
              <a:t>of </a:t>
            </a:r>
            <a:r>
              <a:rPr lang="en-US" dirty="0" smtClean="0"/>
              <a:t>the entire college and promote such actively.</a:t>
            </a:r>
            <a:endParaRPr lang="en-US" dirty="0"/>
          </a:p>
          <a:p>
            <a:r>
              <a:rPr lang="en-US" dirty="0"/>
              <a:t>Campus safety, security, crime &amp; violence prevention benefit from a comprehensive, coordinated, collaborative approach involving all campus stakeholders, however employees play a special role-Knowledge Ambassadors.</a:t>
            </a:r>
          </a:p>
          <a:p>
            <a:r>
              <a:rPr lang="en-US" dirty="0" smtClean="0"/>
              <a:t>Employees are knowledge ambassadors of campus safety by being aware of applicable rules, policies, procedures, and reporting requirements related to campus safety, security and wellness and educating others about them.</a:t>
            </a:r>
          </a:p>
          <a:p>
            <a:r>
              <a:rPr lang="en-US" dirty="0" smtClean="0"/>
              <a:t>Lead by example-Knowledge Ambassadors</a:t>
            </a:r>
            <a:r>
              <a:rPr lang="en-US" dirty="0" smtClean="0"/>
              <a:t> play an active role in their college’s safety, security and wellness initiatives using appropriate safety/security measures and proper protocols.</a:t>
            </a:r>
          </a:p>
          <a:p>
            <a:r>
              <a:rPr lang="en-US" dirty="0" smtClean="0"/>
              <a:t>Knowledge Ambassadors are proactively prepared for the unexpected by taking advantage of training opportunities and collaborating with colleagues.</a:t>
            </a:r>
          </a:p>
          <a:p>
            <a:endParaRPr lang="en-US" dirty="0" smtClean="0"/>
          </a:p>
          <a:p>
            <a:endParaRPr lang="en-US" dirty="0"/>
          </a:p>
        </p:txBody>
      </p:sp>
    </p:spTree>
    <p:extLst>
      <p:ext uri="{BB962C8B-B14F-4D97-AF65-F5344CB8AC3E}">
        <p14:creationId xmlns:p14="http://schemas.microsoft.com/office/powerpoint/2010/main" val="222787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3201"/>
            <a:ext cx="11115675" cy="1206500"/>
          </a:xfrm>
        </p:spPr>
        <p:txBody>
          <a:bodyPr>
            <a:normAutofit/>
          </a:bodyPr>
          <a:lstStyle/>
          <a:p>
            <a:pPr algn="ctr"/>
            <a:r>
              <a:rPr lang="en-US" sz="4000" b="1" dirty="0" smtClean="0"/>
              <a:t>What You Should Know as a Knowledge Ambassador of Campus Safety?</a:t>
            </a:r>
            <a:endParaRPr lang="en-US" sz="4000" b="1" dirty="0"/>
          </a:p>
        </p:txBody>
      </p:sp>
      <p:sp>
        <p:nvSpPr>
          <p:cNvPr id="3" name="Content Placeholder 2"/>
          <p:cNvSpPr>
            <a:spLocks noGrp="1"/>
          </p:cNvSpPr>
          <p:nvPr>
            <p:ph idx="1"/>
          </p:nvPr>
        </p:nvSpPr>
        <p:spPr>
          <a:xfrm>
            <a:off x="180974" y="1600200"/>
            <a:ext cx="11668125" cy="4838700"/>
          </a:xfrm>
        </p:spPr>
        <p:txBody>
          <a:bodyPr/>
          <a:lstStyle/>
          <a:p>
            <a:r>
              <a:rPr lang="en-US" dirty="0" smtClean="0"/>
              <a:t>Know where to find the basic safety, security and emergency protocols of your college campuses, as well as any mandatory reporting requirements.</a:t>
            </a:r>
          </a:p>
          <a:p>
            <a:r>
              <a:rPr lang="en-US" dirty="0" smtClean="0"/>
              <a:t>Use common sense, be alert of your surroundings, and take precautions to protect yourselves and students from possible vulnerabilities.</a:t>
            </a:r>
          </a:p>
          <a:p>
            <a:r>
              <a:rPr lang="en-US" dirty="0"/>
              <a:t>Communication is </a:t>
            </a:r>
            <a:r>
              <a:rPr lang="en-US" dirty="0" smtClean="0"/>
              <a:t>key! Know your college rules, how to report suspicious activities, as well as disruptive, threatening, or disturbing behavior of students and staff. Most importantly, </a:t>
            </a:r>
            <a:r>
              <a:rPr lang="en-US" b="1" dirty="0" smtClean="0"/>
              <a:t>REPORT</a:t>
            </a:r>
            <a:r>
              <a:rPr lang="en-US" dirty="0" smtClean="0"/>
              <a:t> your concerns! </a:t>
            </a:r>
          </a:p>
          <a:p>
            <a:r>
              <a:rPr lang="en-US" dirty="0" smtClean="0"/>
              <a:t>Know what resources your college and surrounding communities provide when concerning incidents of crime or crisis, keep contact information handy, and refer those in need to helpful resources.</a:t>
            </a:r>
          </a:p>
          <a:p>
            <a:endParaRPr lang="en-US" dirty="0"/>
          </a:p>
          <a:p>
            <a:endParaRPr lang="en-US" dirty="0" smtClean="0"/>
          </a:p>
        </p:txBody>
      </p:sp>
    </p:spTree>
    <p:extLst>
      <p:ext uri="{BB962C8B-B14F-4D97-AF65-F5344CB8AC3E}">
        <p14:creationId xmlns:p14="http://schemas.microsoft.com/office/powerpoint/2010/main" val="3948597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368" y="4683919"/>
            <a:ext cx="1611312"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7401" y="857250"/>
            <a:ext cx="1128713" cy="136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419600" y="201613"/>
            <a:ext cx="2743200" cy="685800"/>
          </a:xfrm>
        </p:spPr>
        <p:txBody>
          <a:bodyPr rtlCol="0">
            <a:normAutofit fontScale="90000"/>
          </a:bodyPr>
          <a:lstStyle/>
          <a:p>
            <a:pPr>
              <a:defRPr/>
            </a:pPr>
            <a:r>
              <a:rPr lang="en-US" altLang="en-US" dirty="0">
                <a:latin typeface="Franklin Gothic Demi Cond" panose="020B0706030402020204" pitchFamily="34" charset="0"/>
                <a:cs typeface="Franklin Gothic Demi Cond" panose="020B0706030402020204" pitchFamily="34" charset="0"/>
              </a:rPr>
              <a:t> </a:t>
            </a:r>
            <a:r>
              <a:rPr lang="en-US" altLang="en-US" dirty="0" smtClean="0">
                <a:latin typeface="Franklin Gothic Demi Cond" panose="020B0706030402020204" pitchFamily="34" charset="0"/>
                <a:cs typeface="Franklin Gothic Demi Cond" panose="020B0706030402020204" pitchFamily="34" charset="0"/>
              </a:rPr>
              <a:t> Network!</a:t>
            </a:r>
          </a:p>
        </p:txBody>
      </p:sp>
      <p:pic>
        <p:nvPicPr>
          <p:cNvPr id="5427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2246" y="256646"/>
            <a:ext cx="1354403" cy="18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7974" y="3334544"/>
            <a:ext cx="1833562"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29915" y="4955647"/>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82489" y="1352445"/>
            <a:ext cx="23082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70400" y="3062289"/>
            <a:ext cx="11747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777288" y="325438"/>
            <a:ext cx="159385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1939925"/>
            <a:ext cx="28956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17552" y="2388899"/>
            <a:ext cx="1685133" cy="82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67570" y="4877594"/>
            <a:ext cx="13541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77214" y="4940301"/>
            <a:ext cx="12271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5024" y="2669541"/>
            <a:ext cx="1174566" cy="1945957"/>
          </a:xfrm>
          <a:prstGeom prst="rect">
            <a:avLst/>
          </a:prstGeom>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7421" y="3719777"/>
            <a:ext cx="3173379" cy="704093"/>
          </a:xfrm>
          <a:prstGeom prst="rect">
            <a:avLst/>
          </a:prstGeom>
        </p:spPr>
      </p:pic>
    </p:spTree>
    <p:extLst>
      <p:ext uri="{BB962C8B-B14F-4D97-AF65-F5344CB8AC3E}">
        <p14:creationId xmlns:p14="http://schemas.microsoft.com/office/powerpoint/2010/main" val="329343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Questions/Comments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Ryan Woods, Lieutenant, Santa Fe College Police Department</a:t>
            </a:r>
          </a:p>
          <a:p>
            <a:pPr marL="0" indent="0">
              <a:buNone/>
            </a:pPr>
            <a:r>
              <a:rPr lang="en-US" dirty="0" smtClean="0">
                <a:hlinkClick r:id="rId2"/>
              </a:rPr>
              <a:t>ryan.woods@sfcollege.edu</a:t>
            </a:r>
            <a:r>
              <a:rPr lang="en-US" dirty="0" smtClean="0"/>
              <a:t> </a:t>
            </a:r>
          </a:p>
          <a:p>
            <a:pPr marL="0" indent="0">
              <a:buNone/>
            </a:pPr>
            <a:r>
              <a:rPr lang="en-US" dirty="0" smtClean="0"/>
              <a:t>Lara Zwilling, LMHC, Coordinator, SF Counseling Center</a:t>
            </a:r>
          </a:p>
          <a:p>
            <a:pPr marL="0" indent="0">
              <a:buNone/>
            </a:pPr>
            <a:r>
              <a:rPr lang="en-US" dirty="0" smtClean="0">
                <a:hlinkClick r:id="rId3"/>
              </a:rPr>
              <a:t>lara.zwilling@sfcollege.edu</a:t>
            </a:r>
            <a:r>
              <a:rPr lang="en-US" dirty="0" smtClean="0"/>
              <a:t>  </a:t>
            </a:r>
          </a:p>
          <a:p>
            <a:pPr marL="0" indent="0">
              <a:buNone/>
            </a:pPr>
            <a:r>
              <a:rPr lang="en-US" dirty="0" smtClean="0"/>
              <a:t>Lola Christian, Employment Manger, SF Human Resources</a:t>
            </a:r>
          </a:p>
          <a:p>
            <a:pPr marL="0" indent="0">
              <a:buNone/>
            </a:pPr>
            <a:r>
              <a:rPr lang="en-US" dirty="0" smtClean="0">
                <a:hlinkClick r:id="rId4"/>
              </a:rPr>
              <a:t>lola.christian@sfcollege.edu</a:t>
            </a:r>
            <a:r>
              <a:rPr lang="en-US" dirty="0" smtClean="0"/>
              <a:t>  </a:t>
            </a:r>
            <a:endParaRPr lang="en-US" dirty="0"/>
          </a:p>
        </p:txBody>
      </p:sp>
    </p:spTree>
    <p:extLst>
      <p:ext uri="{BB962C8B-B14F-4D97-AF65-F5344CB8AC3E}">
        <p14:creationId xmlns:p14="http://schemas.microsoft.com/office/powerpoint/2010/main" val="33045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1905000"/>
            <a:ext cx="5334000" cy="27432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459" name="TextBox 4"/>
          <p:cNvSpPr txBox="1">
            <a:spLocks noChangeArrowheads="1"/>
          </p:cNvSpPr>
          <p:nvPr/>
        </p:nvSpPr>
        <p:spPr bwMode="auto">
          <a:xfrm>
            <a:off x="2819400" y="1258888"/>
            <a:ext cx="266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rPr>
              <a:t>ON SITE: Counseling &amp; </a:t>
            </a:r>
          </a:p>
          <a:p>
            <a:pPr eaLnBrk="1" hangingPunct="1">
              <a:spcBef>
                <a:spcPct val="0"/>
              </a:spcBef>
              <a:buFontTx/>
              <a:buNone/>
            </a:pPr>
            <a:r>
              <a:rPr lang="en-US" altLang="en-US" sz="1800" dirty="0">
                <a:solidFill>
                  <a:schemeClr val="tx1"/>
                </a:solidFill>
                <a:latin typeface="Arial" panose="020B0604020202020204" pitchFamily="34" charset="0"/>
              </a:rPr>
              <a:t>Police Departments</a:t>
            </a:r>
          </a:p>
        </p:txBody>
      </p:sp>
      <p:sp>
        <p:nvSpPr>
          <p:cNvPr id="19460" name="TextBox 7"/>
          <p:cNvSpPr txBox="1">
            <a:spLocks noChangeArrowheads="1"/>
          </p:cNvSpPr>
          <p:nvPr/>
        </p:nvSpPr>
        <p:spPr bwMode="auto">
          <a:xfrm>
            <a:off x="1752600" y="4002088"/>
            <a:ext cx="266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rPr>
              <a:t>PROACTIVE: Disciplinary Admissions</a:t>
            </a:r>
          </a:p>
        </p:txBody>
      </p:sp>
      <p:sp>
        <p:nvSpPr>
          <p:cNvPr id="19461" name="TextBox 8"/>
          <p:cNvSpPr txBox="1">
            <a:spLocks noChangeArrowheads="1"/>
          </p:cNvSpPr>
          <p:nvPr/>
        </p:nvSpPr>
        <p:spPr bwMode="auto">
          <a:xfrm>
            <a:off x="5829300" y="1258888"/>
            <a:ext cx="438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rPr>
              <a:t>ACTIVE: </a:t>
            </a:r>
          </a:p>
          <a:p>
            <a:pPr eaLnBrk="1" hangingPunct="1">
              <a:spcBef>
                <a:spcPct val="0"/>
              </a:spcBef>
              <a:buFontTx/>
              <a:buNone/>
            </a:pPr>
            <a:r>
              <a:rPr lang="en-US" altLang="en-US" sz="1800" dirty="0" smtClean="0">
                <a:solidFill>
                  <a:schemeClr val="tx1"/>
                </a:solidFill>
                <a:latin typeface="Arial" panose="020B0604020202020204" pitchFamily="34" charset="0"/>
              </a:rPr>
              <a:t>Behavioral Intervention Team</a:t>
            </a:r>
            <a:endParaRPr lang="en-US" altLang="en-US" sz="1800" dirty="0">
              <a:solidFill>
                <a:schemeClr val="tx1"/>
              </a:solidFill>
              <a:latin typeface="Arial" panose="020B0604020202020204" pitchFamily="34" charset="0"/>
            </a:endParaRPr>
          </a:p>
        </p:txBody>
      </p:sp>
      <p:sp>
        <p:nvSpPr>
          <p:cNvPr id="19462" name="TextBox 9"/>
          <p:cNvSpPr txBox="1">
            <a:spLocks noChangeArrowheads="1"/>
          </p:cNvSpPr>
          <p:nvPr/>
        </p:nvSpPr>
        <p:spPr bwMode="auto">
          <a:xfrm>
            <a:off x="8229600" y="3886201"/>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COORDINATION: Partners with area law enforcement agencies </a:t>
            </a:r>
          </a:p>
        </p:txBody>
      </p:sp>
      <p:sp>
        <p:nvSpPr>
          <p:cNvPr id="19463" name="TextBox 14"/>
          <p:cNvSpPr txBox="1">
            <a:spLocks noChangeArrowheads="1"/>
          </p:cNvSpPr>
          <p:nvPr/>
        </p:nvSpPr>
        <p:spPr bwMode="auto">
          <a:xfrm>
            <a:off x="3467100" y="4648201"/>
            <a:ext cx="3086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CAMPUS WATCH: </a:t>
            </a:r>
          </a:p>
          <a:p>
            <a:pPr eaLnBrk="1" hangingPunct="1">
              <a:spcBef>
                <a:spcPct val="0"/>
              </a:spcBef>
              <a:buFontTx/>
              <a:buNone/>
            </a:pPr>
            <a:r>
              <a:rPr lang="en-US" altLang="en-US" sz="1800" i="1">
                <a:solidFill>
                  <a:schemeClr val="tx1"/>
                </a:solidFill>
                <a:latin typeface="Arial" panose="020B0604020202020204" pitchFamily="34" charset="0"/>
              </a:rPr>
              <a:t>Say Something </a:t>
            </a:r>
            <a:r>
              <a:rPr lang="en-US" altLang="en-US" sz="1800">
                <a:solidFill>
                  <a:schemeClr val="tx1"/>
                </a:solidFill>
                <a:latin typeface="Arial" panose="020B0604020202020204" pitchFamily="34" charset="0"/>
              </a:rPr>
              <a:t>Reporting</a:t>
            </a:r>
          </a:p>
          <a:p>
            <a:pPr eaLnBrk="1" hangingPunct="1">
              <a:spcBef>
                <a:spcPct val="0"/>
              </a:spcBef>
              <a:buFontTx/>
              <a:buNone/>
            </a:pPr>
            <a:r>
              <a:rPr lang="en-US" altLang="en-US" sz="1800">
                <a:solidFill>
                  <a:schemeClr val="tx1"/>
                </a:solidFill>
                <a:latin typeface="Arial" panose="020B0604020202020204" pitchFamily="34" charset="0"/>
              </a:rPr>
              <a:t>Well trained staff &amp; students</a:t>
            </a:r>
          </a:p>
        </p:txBody>
      </p:sp>
      <p:pic>
        <p:nvPicPr>
          <p:cNvPr id="194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2452688"/>
            <a:ext cx="21336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 descr="C:\Users\Owner\Pictures\SpectraMi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1100" y="2743200"/>
            <a:ext cx="800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7"/>
          <p:cNvSpPr txBox="1">
            <a:spLocks noChangeArrowheads="1"/>
          </p:cNvSpPr>
          <p:nvPr/>
        </p:nvSpPr>
        <p:spPr bwMode="auto">
          <a:xfrm>
            <a:off x="8305800" y="2057401"/>
            <a:ext cx="1638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INCREASED:</a:t>
            </a:r>
          </a:p>
          <a:p>
            <a:pPr eaLnBrk="1" hangingPunct="1">
              <a:spcBef>
                <a:spcPct val="0"/>
              </a:spcBef>
              <a:buFontTx/>
              <a:buNone/>
            </a:pPr>
            <a:r>
              <a:rPr lang="en-US" altLang="en-US" sz="1800">
                <a:solidFill>
                  <a:schemeClr val="tx1"/>
                </a:solidFill>
                <a:latin typeface="Arial" panose="020B0604020202020204" pitchFamily="34" charset="0"/>
              </a:rPr>
              <a:t>Surveillance</a:t>
            </a:r>
          </a:p>
        </p:txBody>
      </p:sp>
      <p:pic>
        <p:nvPicPr>
          <p:cNvPr id="19467" name="Picture 2" descr="C:\Users\59002228\Pictures\rad-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 y="2895600"/>
            <a:ext cx="939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Box 14"/>
          <p:cNvSpPr txBox="1">
            <a:spLocks noChangeArrowheads="1"/>
          </p:cNvSpPr>
          <p:nvPr/>
        </p:nvSpPr>
        <p:spPr bwMode="auto">
          <a:xfrm>
            <a:off x="6477000" y="4724401"/>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SF ALERTS:</a:t>
            </a:r>
          </a:p>
          <a:p>
            <a:pPr eaLnBrk="1" hangingPunct="1">
              <a:spcBef>
                <a:spcPct val="0"/>
              </a:spcBef>
              <a:buFontTx/>
              <a:buNone/>
            </a:pPr>
            <a:r>
              <a:rPr lang="en-US" altLang="en-US" sz="1800">
                <a:solidFill>
                  <a:schemeClr val="tx1"/>
                </a:solidFill>
                <a:latin typeface="Arial" panose="020B0604020202020204" pitchFamily="34" charset="0"/>
              </a:rPr>
              <a:t>Emergency Notification System (ENS)</a:t>
            </a:r>
          </a:p>
        </p:txBody>
      </p:sp>
      <p:sp>
        <p:nvSpPr>
          <p:cNvPr id="19469" name="TextBox 7"/>
          <p:cNvSpPr txBox="1">
            <a:spLocks noChangeArrowheads="1"/>
          </p:cNvSpPr>
          <p:nvPr/>
        </p:nvSpPr>
        <p:spPr bwMode="auto">
          <a:xfrm>
            <a:off x="1600200" y="2097088"/>
            <a:ext cx="2171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rPr>
              <a:t>HR: Title IX &amp; Equity Coordinator</a:t>
            </a:r>
          </a:p>
        </p:txBody>
      </p:sp>
      <p:sp>
        <p:nvSpPr>
          <p:cNvPr id="19470" name="TextBox 2"/>
          <p:cNvSpPr txBox="1">
            <a:spLocks noChangeArrowheads="1"/>
          </p:cNvSpPr>
          <p:nvPr/>
        </p:nvSpPr>
        <p:spPr bwMode="auto">
          <a:xfrm>
            <a:off x="1066799" y="-103710"/>
            <a:ext cx="838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Bef>
                <a:spcPct val="0"/>
              </a:spcBef>
              <a:buFontTx/>
              <a:buNone/>
            </a:pPr>
            <a:r>
              <a:rPr lang="en-US" altLang="en-US" sz="4000" b="1" dirty="0" smtClean="0">
                <a:solidFill>
                  <a:schemeClr val="bg1"/>
                </a:solidFill>
                <a:latin typeface="Arial" panose="020B0604020202020204" pitchFamily="34" charset="0"/>
              </a:rPr>
              <a:t>Comprehensive </a:t>
            </a:r>
            <a:r>
              <a:rPr lang="en-US" altLang="en-US" sz="4000" b="1" dirty="0" err="1" smtClean="0">
                <a:solidFill>
                  <a:schemeClr val="bg1"/>
                </a:solidFill>
                <a:latin typeface="Arial" panose="020B0604020202020204" pitchFamily="34" charset="0"/>
              </a:rPr>
              <a:t>Sausdjfpfsive</a:t>
            </a:r>
            <a:r>
              <a:rPr lang="en-US" altLang="en-US" sz="4000" b="1" dirty="0" smtClean="0">
                <a:solidFill>
                  <a:schemeClr val="bg1"/>
                </a:solidFill>
                <a:latin typeface="Arial" panose="020B0604020202020204" pitchFamily="34" charset="0"/>
              </a:rPr>
              <a:t> </a:t>
            </a:r>
            <a:r>
              <a:rPr lang="en-US" altLang="en-US" sz="4000" b="1" dirty="0">
                <a:solidFill>
                  <a:schemeClr val="bg1"/>
                </a:solidFill>
                <a:latin typeface="Arial" panose="020B0604020202020204" pitchFamily="34" charset="0"/>
              </a:rPr>
              <a:t>Safety &amp; Security</a:t>
            </a:r>
          </a:p>
        </p:txBody>
      </p:sp>
      <p:pic>
        <p:nvPicPr>
          <p:cNvPr id="19471" name="Picture 3" descr="C:\Users\59002228\Desktop\Memoranda\Letterheads -  Logo\SFPD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7126" y="1258889"/>
            <a:ext cx="4984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6" descr="C:\Users\59002228\Pictures\CounselingCen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9438" y="1219200"/>
            <a:ext cx="5889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10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You Have A Police Department/Public Safety? </a:t>
            </a:r>
            <a:br>
              <a:rPr lang="en-US" b="1" dirty="0" smtClean="0"/>
            </a:br>
            <a:r>
              <a:rPr lang="en-US" b="1" dirty="0" smtClean="0"/>
              <a:t>Santa Fe College Police Department: </a:t>
            </a:r>
            <a:endParaRPr lang="en-US" b="1" dirty="0"/>
          </a:p>
        </p:txBody>
      </p:sp>
      <p:sp>
        <p:nvSpPr>
          <p:cNvPr id="3" name="Content Placeholder 2"/>
          <p:cNvSpPr>
            <a:spLocks noGrp="1"/>
          </p:cNvSpPr>
          <p:nvPr>
            <p:ph idx="1"/>
          </p:nvPr>
        </p:nvSpPr>
        <p:spPr/>
        <p:txBody>
          <a:bodyPr/>
          <a:lstStyle/>
          <a:p>
            <a:r>
              <a:rPr lang="en-US" dirty="0" smtClean="0"/>
              <a:t>17 Sworn Officers: Fully </a:t>
            </a:r>
            <a:r>
              <a:rPr lang="en-US" dirty="0"/>
              <a:t>sworn police officers patrol the main campus and several centers 24/7 </a:t>
            </a:r>
            <a:r>
              <a:rPr lang="en-US" dirty="0" smtClean="0"/>
              <a:t>365 days a year.</a:t>
            </a:r>
          </a:p>
          <a:p>
            <a:r>
              <a:rPr lang="en-US" dirty="0" smtClean="0"/>
              <a:t>RAD</a:t>
            </a:r>
          </a:p>
          <a:p>
            <a:r>
              <a:rPr lang="en-US" dirty="0" smtClean="0"/>
              <a:t>Mutual Aid with LEO</a:t>
            </a:r>
          </a:p>
          <a:p>
            <a:r>
              <a:rPr lang="en-US" dirty="0" smtClean="0"/>
              <a:t>Surveillance </a:t>
            </a:r>
          </a:p>
          <a:p>
            <a:r>
              <a:rPr lang="en-US" dirty="0" err="1" smtClean="0"/>
              <a:t>ENS</a:t>
            </a:r>
            <a:endParaRPr lang="en-US" dirty="0" smtClean="0"/>
          </a:p>
          <a:p>
            <a:r>
              <a:rPr lang="en-US" dirty="0"/>
              <a:t>Our police officers, dispatchers, supervisory staff, student work study members, and volunteers all care about helping to create a safe and secure environment where everyone can realize educational success.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1647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981200" y="76200"/>
            <a:ext cx="8229600" cy="685800"/>
          </a:xfrm>
          <a:prstGeom prst="rect">
            <a:avLst/>
          </a:prstGeom>
        </p:spPr>
        <p:txBody>
          <a:bodyPr anchor="ctr">
            <a:normAutofit fontScale="92500" lnSpcReduction="10000"/>
          </a:bodyPr>
          <a:lstStyle/>
          <a:p>
            <a:pPr algn="ctr">
              <a:defRPr/>
            </a:pPr>
            <a:endParaRPr lang="en-US" sz="4400" dirty="0">
              <a:solidFill>
                <a:schemeClr val="bg1"/>
              </a:solidFill>
              <a:latin typeface="Franklin Gothic Demi Cond"/>
              <a:ea typeface="+mj-ea"/>
              <a:cs typeface="Franklin Gothic Demi Cond"/>
            </a:endParaRPr>
          </a:p>
        </p:txBody>
      </p:sp>
      <p:sp>
        <p:nvSpPr>
          <p:cNvPr id="39939" name="Text Placeholder 2"/>
          <p:cNvSpPr txBox="1">
            <a:spLocks/>
          </p:cNvSpPr>
          <p:nvPr/>
        </p:nvSpPr>
        <p:spPr bwMode="auto">
          <a:xfrm>
            <a:off x="1981200" y="990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a:spcBef>
                <a:spcPct val="0"/>
              </a:spcBef>
              <a:buFontTx/>
              <a:buNone/>
            </a:pPr>
            <a:r>
              <a:rPr lang="en-US" altLang="en-US" dirty="0">
                <a:solidFill>
                  <a:schemeClr val="tx2"/>
                </a:solidFill>
              </a:rPr>
              <a:t>SF was the first in the State College System to have a sworn police </a:t>
            </a:r>
            <a:r>
              <a:rPr lang="en-US" altLang="en-US" dirty="0" smtClean="0">
                <a:solidFill>
                  <a:schemeClr val="tx2"/>
                </a:solidFill>
              </a:rPr>
              <a:t>force (1993)</a:t>
            </a:r>
            <a:endParaRPr lang="en-US" altLang="en-US" dirty="0">
              <a:solidFill>
                <a:schemeClr val="tx2"/>
              </a:solidFill>
            </a:endParaRPr>
          </a:p>
          <a:p>
            <a:pPr>
              <a:spcBef>
                <a:spcPct val="0"/>
              </a:spcBef>
              <a:buFontTx/>
              <a:buNone/>
            </a:pPr>
            <a:endParaRPr lang="en-US" altLang="en-US" dirty="0">
              <a:solidFill>
                <a:schemeClr val="tx2"/>
              </a:solidFill>
            </a:endParaRPr>
          </a:p>
          <a:p>
            <a:pPr>
              <a:spcBef>
                <a:spcPct val="0"/>
              </a:spcBef>
              <a:buFontTx/>
              <a:buNone/>
            </a:pPr>
            <a:endParaRPr lang="en-US" altLang="en-US" dirty="0">
              <a:solidFill>
                <a:schemeClr val="tx2"/>
              </a:solidFill>
            </a:endParaRPr>
          </a:p>
          <a:p>
            <a:pPr>
              <a:spcBef>
                <a:spcPct val="0"/>
              </a:spcBef>
              <a:buFontTx/>
              <a:buNone/>
            </a:pPr>
            <a:endParaRPr lang="en-US" altLang="en-US" dirty="0">
              <a:solidFill>
                <a:schemeClr val="tx2"/>
              </a:solidFill>
            </a:endParaRPr>
          </a:p>
          <a:p>
            <a:pPr>
              <a:spcBef>
                <a:spcPct val="0"/>
              </a:spcBef>
              <a:buFontTx/>
              <a:buNone/>
            </a:pPr>
            <a:endParaRPr lang="en-US" altLang="en-US" dirty="0">
              <a:solidFill>
                <a:schemeClr val="tx2"/>
              </a:solidFill>
            </a:endParaRPr>
          </a:p>
          <a:p>
            <a:pPr>
              <a:spcBef>
                <a:spcPct val="0"/>
              </a:spcBef>
              <a:buFontTx/>
              <a:buNone/>
            </a:pPr>
            <a:endParaRPr lang="en-US" altLang="en-US" dirty="0">
              <a:solidFill>
                <a:schemeClr val="tx2"/>
              </a:solidFill>
            </a:endParaRPr>
          </a:p>
          <a:p>
            <a:pPr>
              <a:spcBef>
                <a:spcPct val="0"/>
              </a:spcBef>
              <a:buFontTx/>
              <a:buNone/>
            </a:pPr>
            <a:endParaRPr lang="en-US" altLang="en-US" dirty="0">
              <a:solidFill>
                <a:schemeClr val="tx2"/>
              </a:solidFill>
            </a:endParaRPr>
          </a:p>
          <a:p>
            <a:pPr>
              <a:spcBef>
                <a:spcPct val="0"/>
              </a:spcBef>
              <a:buFontTx/>
              <a:buNone/>
            </a:pPr>
            <a:r>
              <a:rPr lang="en-US" altLang="en-US" dirty="0">
                <a:solidFill>
                  <a:schemeClr val="tx2"/>
                </a:solidFill>
              </a:rPr>
              <a:t>SF remains the largest &amp; only 1 of only 4 in the State College system with a police force</a:t>
            </a:r>
          </a:p>
        </p:txBody>
      </p:sp>
      <p:pic>
        <p:nvPicPr>
          <p:cNvPr id="39940" name="Picture 3" descr="C:\Users\59002228\Desktop\Memoranda\Letterheads -  Logo\SFP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389" y="2219326"/>
            <a:ext cx="201453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 descr="Description: http://news.sfcollege.edu/admin/data/upimages/sf_campus_wa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527300"/>
            <a:ext cx="23066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itle 1"/>
          <p:cNvSpPr txBox="1">
            <a:spLocks/>
          </p:cNvSpPr>
          <p:nvPr/>
        </p:nvSpPr>
        <p:spPr bwMode="auto">
          <a:xfrm>
            <a:off x="1981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eaLnBrk="0" hangingPunct="0">
              <a:spcBef>
                <a:spcPct val="20000"/>
              </a:spcBef>
              <a:buFont typeface="Arial" panose="020B0604020202020204" pitchFamily="34" charset="0"/>
              <a:buChar char="–"/>
              <a:defRPr sz="28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eaLnBrk="0" hangingPunct="0">
              <a:spcBef>
                <a:spcPct val="20000"/>
              </a:spcBef>
              <a:buFont typeface="Arial" panose="020B0604020202020204" pitchFamily="34" charset="0"/>
              <a:buChar char="•"/>
              <a:defRPr sz="24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eaLnBrk="0" hangingPunct="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D4479"/>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algn="ctr">
              <a:spcBef>
                <a:spcPct val="0"/>
              </a:spcBef>
              <a:buFontTx/>
              <a:buNone/>
            </a:pPr>
            <a:r>
              <a:rPr lang="en-US" altLang="en-US" sz="4400">
                <a:solidFill>
                  <a:schemeClr val="bg1"/>
                </a:solidFill>
                <a:latin typeface="Franklin Gothic Demi Cond" panose="020B0706030402020204" pitchFamily="34" charset="0"/>
                <a:ea typeface="Franklin Gothic Demi Cond" panose="020B0706030402020204" pitchFamily="34" charset="0"/>
                <a:cs typeface="Franklin Gothic Demi Cond" panose="020B0706030402020204" pitchFamily="34" charset="0"/>
              </a:rPr>
              <a:t>Santa Fe College Police Department</a:t>
            </a:r>
          </a:p>
        </p:txBody>
      </p:sp>
    </p:spTree>
    <p:extLst>
      <p:ext uri="{BB962C8B-B14F-4D97-AF65-F5344CB8AC3E}">
        <p14:creationId xmlns:p14="http://schemas.microsoft.com/office/powerpoint/2010/main" val="233308875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1981200" y="76200"/>
            <a:ext cx="8229600" cy="685800"/>
          </a:xfrm>
          <a:prstGeom prst="rect">
            <a:avLst/>
          </a:prstGeom>
        </p:spPr>
        <p:txBody>
          <a:bodyPr anchor="ctr">
            <a:normAutofit fontScale="92500" lnSpcReduction="10000"/>
          </a:bodyPr>
          <a:lstStyle/>
          <a:p>
            <a:pPr algn="ctr">
              <a:defRPr/>
            </a:pPr>
            <a:endParaRPr lang="en-US" sz="4400" dirty="0">
              <a:solidFill>
                <a:schemeClr val="bg1"/>
              </a:solidFill>
              <a:latin typeface="Franklin Gothic Demi Cond"/>
              <a:ea typeface="+mj-ea"/>
              <a:cs typeface="Franklin Gothic Demi Cond"/>
            </a:endParaRPr>
          </a:p>
        </p:txBody>
      </p:sp>
      <p:sp>
        <p:nvSpPr>
          <p:cNvPr id="54275" name="Title 2"/>
          <p:cNvSpPr>
            <a:spLocks noGrp="1"/>
          </p:cNvSpPr>
          <p:nvPr>
            <p:ph type="title"/>
          </p:nvPr>
        </p:nvSpPr>
        <p:spPr>
          <a:xfrm>
            <a:off x="1901825" y="47625"/>
            <a:ext cx="8229600" cy="685800"/>
          </a:xfrm>
        </p:spPr>
        <p:txBody>
          <a:bodyPr>
            <a:normAutofit fontScale="90000"/>
          </a:bodyPr>
          <a:lstStyle/>
          <a:p>
            <a:r>
              <a:rPr lang="en-US" altLang="en-US" dirty="0" smtClean="0">
                <a:latin typeface="Franklin Gothic Demi Cond" panose="020B0706030402020204" pitchFamily="34" charset="0"/>
                <a:cs typeface="Franklin Gothic Demi Cond" panose="020B0706030402020204" pitchFamily="34" charset="0"/>
              </a:rPr>
              <a:t>Comprehensive Look at Safety</a:t>
            </a:r>
          </a:p>
        </p:txBody>
      </p:sp>
      <p:sp>
        <p:nvSpPr>
          <p:cNvPr id="54276" name="Content Placeholder 3"/>
          <p:cNvSpPr>
            <a:spLocks noGrp="1"/>
          </p:cNvSpPr>
          <p:nvPr>
            <p:ph sz="half" idx="1"/>
          </p:nvPr>
        </p:nvSpPr>
        <p:spPr>
          <a:xfrm>
            <a:off x="1905000" y="1371600"/>
            <a:ext cx="4724400" cy="4038600"/>
          </a:xfrm>
        </p:spPr>
        <p:txBody>
          <a:bodyPr/>
          <a:lstStyle/>
          <a:p>
            <a:r>
              <a:rPr lang="en-US" altLang="en-US" sz="3200" dirty="0">
                <a:latin typeface="Franklin Gothic Book" panose="020B0503020102020204" pitchFamily="34" charset="0"/>
                <a:cs typeface="Franklin Gothic Book" panose="020B0503020102020204" pitchFamily="34" charset="0"/>
              </a:rPr>
              <a:t>Trespass</a:t>
            </a:r>
          </a:p>
          <a:p>
            <a:r>
              <a:rPr lang="en-US" altLang="en-US" sz="3200" dirty="0">
                <a:latin typeface="Franklin Gothic Book" panose="020B0503020102020204" pitchFamily="34" charset="0"/>
                <a:cs typeface="Franklin Gothic Book" panose="020B0503020102020204" pitchFamily="34" charset="0"/>
              </a:rPr>
              <a:t>Behavioral Intervention</a:t>
            </a:r>
          </a:p>
          <a:p>
            <a:r>
              <a:rPr lang="en-US" altLang="en-US" sz="3200" dirty="0">
                <a:latin typeface="Franklin Gothic Book" panose="020B0503020102020204" pitchFamily="34" charset="0"/>
                <a:cs typeface="Franklin Gothic Book" panose="020B0503020102020204" pitchFamily="34" charset="0"/>
              </a:rPr>
              <a:t>Liability &amp; Risk</a:t>
            </a:r>
          </a:p>
          <a:p>
            <a:r>
              <a:rPr lang="en-US" altLang="en-US" sz="3200" dirty="0">
                <a:latin typeface="Franklin Gothic Book" panose="020B0503020102020204" pitchFamily="34" charset="0"/>
                <a:cs typeface="Franklin Gothic Book" panose="020B0503020102020204" pitchFamily="34" charset="0"/>
              </a:rPr>
              <a:t>Safety &amp; Security</a:t>
            </a:r>
          </a:p>
          <a:p>
            <a:r>
              <a:rPr lang="en-US" altLang="en-US" sz="3200" dirty="0">
                <a:latin typeface="Franklin Gothic Book" panose="020B0503020102020204" pitchFamily="34" charset="0"/>
                <a:cs typeface="Franklin Gothic Book" panose="020B0503020102020204" pitchFamily="34" charset="0"/>
              </a:rPr>
              <a:t>Safe Learning Environment</a:t>
            </a:r>
          </a:p>
        </p:txBody>
      </p:sp>
      <p:pic>
        <p:nvPicPr>
          <p:cNvPr id="542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95401"/>
            <a:ext cx="31242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own Arrow 11"/>
          <p:cNvSpPr/>
          <p:nvPr/>
        </p:nvSpPr>
        <p:spPr>
          <a:xfrm>
            <a:off x="6400800" y="1611313"/>
            <a:ext cx="76200" cy="2971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563007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latin typeface="Franklin Gothic Demi Cond" panose="020B0706030402020204" pitchFamily="34" charset="0"/>
                <a:cs typeface="Franklin Gothic Demi Cond" panose="020B0706030402020204" pitchFamily="34" charset="0"/>
              </a:rPr>
              <a:t>RAD</a:t>
            </a:r>
          </a:p>
        </p:txBody>
      </p:sp>
      <p:pic>
        <p:nvPicPr>
          <p:cNvPr id="36867" name="Picture 3" descr="C:\Users\59002228\Desktop\SafeSantaFe2012\SafeSantaFeRAD\R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2944813"/>
            <a:ext cx="3605213"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C:\Users\59002228\Pictures\rad-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7638" y="812801"/>
            <a:ext cx="1909762"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2971800"/>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838201"/>
            <a:ext cx="451485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26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0" y="1905000"/>
            <a:ext cx="4953000" cy="533400"/>
          </a:xfrm>
        </p:spPr>
        <p:txBody>
          <a:bodyPr rtlCol="0">
            <a:normAutofit fontScale="90000"/>
          </a:bodyPr>
          <a:lstStyle/>
          <a:p>
            <a:pPr>
              <a:defRPr/>
            </a:pPr>
            <a:r>
              <a:rPr lang="en-US" altLang="en-US" sz="2000" dirty="0">
                <a:solidFill>
                  <a:schemeClr val="tx2"/>
                </a:solidFill>
                <a:latin typeface="Franklin Gothic Demi Cond" panose="020B0706030402020204" pitchFamily="34" charset="0"/>
                <a:cs typeface="Franklin Gothic Demi Cond" panose="020B0706030402020204" pitchFamily="34" charset="0"/>
              </a:rPr>
              <a:t>Community Policing = Problem Solving + Partnerships</a:t>
            </a:r>
            <a:r>
              <a:rPr lang="en-US" altLang="en-US" b="1" dirty="0" smtClean="0">
                <a:latin typeface="Franklin Gothic Demi Cond" panose="020B0706030402020204" pitchFamily="34" charset="0"/>
                <a:cs typeface="Franklin Gothic Demi Cond" panose="020B0706030402020204" pitchFamily="34" charset="0"/>
              </a:rPr>
              <a:t> </a:t>
            </a:r>
          </a:p>
        </p:txBody>
      </p:sp>
      <p:sp>
        <p:nvSpPr>
          <p:cNvPr id="3" name="Content Placeholder 2"/>
          <p:cNvSpPr>
            <a:spLocks noGrp="1"/>
          </p:cNvSpPr>
          <p:nvPr>
            <p:ph idx="1"/>
          </p:nvPr>
        </p:nvSpPr>
        <p:spPr>
          <a:xfrm>
            <a:off x="1587500" y="1347788"/>
            <a:ext cx="3429000" cy="4595812"/>
          </a:xfrm>
        </p:spPr>
        <p:txBody>
          <a:bodyPr rtlCol="0">
            <a:normAutofit fontScale="70000" lnSpcReduction="20000"/>
          </a:bodyPr>
          <a:lstStyle/>
          <a:p>
            <a:pPr marL="0" indent="0">
              <a:buNone/>
              <a:defRPr/>
            </a:pPr>
            <a:endParaRPr lang="en-US" dirty="0"/>
          </a:p>
          <a:p>
            <a:pPr>
              <a:defRPr/>
            </a:pPr>
            <a:r>
              <a:rPr lang="en-US" dirty="0" smtClean="0"/>
              <a:t>Student Affairs / Student Life</a:t>
            </a:r>
          </a:p>
          <a:p>
            <a:pPr marL="0" indent="0">
              <a:buNone/>
              <a:defRPr/>
            </a:pPr>
            <a:endParaRPr lang="en-US" dirty="0" smtClean="0"/>
          </a:p>
          <a:p>
            <a:pPr>
              <a:defRPr/>
            </a:pPr>
            <a:r>
              <a:rPr lang="en-US" dirty="0" smtClean="0"/>
              <a:t>Facilities / Physical Plant</a:t>
            </a:r>
          </a:p>
          <a:p>
            <a:pPr lvl="1">
              <a:defRPr/>
            </a:pPr>
            <a:r>
              <a:rPr lang="en-US" dirty="0" smtClean="0"/>
              <a:t>Custodians, Grounds, Maintenance, </a:t>
            </a:r>
            <a:r>
              <a:rPr lang="en-US" dirty="0" err="1"/>
              <a:t>e</a:t>
            </a:r>
            <a:r>
              <a:rPr lang="en-US" dirty="0" err="1" smtClean="0"/>
              <a:t>tc</a:t>
            </a:r>
            <a:endParaRPr lang="en-US" dirty="0" smtClean="0"/>
          </a:p>
          <a:p>
            <a:pPr>
              <a:defRPr/>
            </a:pPr>
            <a:endParaRPr lang="en-US" dirty="0" smtClean="0"/>
          </a:p>
          <a:p>
            <a:pPr>
              <a:defRPr/>
            </a:pPr>
            <a:r>
              <a:rPr lang="en-US" dirty="0" smtClean="0"/>
              <a:t>Counseling</a:t>
            </a:r>
          </a:p>
          <a:p>
            <a:pPr marL="0" indent="0">
              <a:buNone/>
              <a:defRPr/>
            </a:pPr>
            <a:endParaRPr lang="en-US" dirty="0" smtClean="0"/>
          </a:p>
          <a:p>
            <a:pPr>
              <a:defRPr/>
            </a:pPr>
            <a:r>
              <a:rPr lang="en-US" dirty="0" smtClean="0"/>
              <a:t>Students / SG</a:t>
            </a:r>
          </a:p>
          <a:p>
            <a:pPr>
              <a:defRPr/>
            </a:pPr>
            <a:endParaRPr lang="en-US" dirty="0" smtClean="0"/>
          </a:p>
          <a:p>
            <a:pPr>
              <a:defRPr/>
            </a:pPr>
            <a:r>
              <a:rPr lang="en-US" dirty="0" smtClean="0"/>
              <a:t>Mutual Aid </a:t>
            </a:r>
          </a:p>
          <a:p>
            <a:pPr lvl="1">
              <a:defRPr/>
            </a:pPr>
            <a:r>
              <a:rPr lang="en-US" dirty="0" smtClean="0"/>
              <a:t>Public Safety</a:t>
            </a:r>
          </a:p>
          <a:p>
            <a:pPr marL="914400" lvl="2" indent="0">
              <a:buNone/>
              <a:defRPr/>
            </a:pPr>
            <a:r>
              <a:rPr lang="en-US" dirty="0" smtClean="0"/>
              <a:t>Fire, Police, EMS, EM</a:t>
            </a:r>
          </a:p>
          <a:p>
            <a:pPr lvl="1">
              <a:defRPr/>
            </a:pPr>
            <a:r>
              <a:rPr lang="en-US" dirty="0" smtClean="0"/>
              <a:t>Victim Services Agencies</a:t>
            </a:r>
          </a:p>
          <a:p>
            <a:pPr lvl="1">
              <a:defRPr/>
            </a:pPr>
            <a:endParaRPr lang="en-US" dirty="0"/>
          </a:p>
        </p:txBody>
      </p:sp>
      <p:sp>
        <p:nvSpPr>
          <p:cNvPr id="24580" name="TextBox 1"/>
          <p:cNvSpPr txBox="1">
            <a:spLocks noChangeArrowheads="1"/>
          </p:cNvSpPr>
          <p:nvPr/>
        </p:nvSpPr>
        <p:spPr bwMode="auto">
          <a:xfrm>
            <a:off x="2667000" y="17145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 typeface="Arial" panose="020B0604020202020204" pitchFamily="34" charset="0"/>
              <a:buNone/>
            </a:pPr>
            <a:r>
              <a:rPr lang="en-US" altLang="en-US" sz="3600" dirty="0" smtClean="0">
                <a:latin typeface="Franklin Gothic Demi Cond" panose="020B0706030402020204" pitchFamily="34" charset="0"/>
                <a:ea typeface="Franklin Gothic Book" panose="020B0503020102020204" pitchFamily="34" charset="0"/>
                <a:cs typeface="Franklin Gothic Book" panose="020B0503020102020204" pitchFamily="34" charset="0"/>
              </a:rPr>
              <a:t>Do You Have Community </a:t>
            </a:r>
            <a:r>
              <a:rPr lang="en-US" altLang="en-US" sz="3600" dirty="0">
                <a:latin typeface="Franklin Gothic Demi Cond" panose="020B0706030402020204" pitchFamily="34" charset="0"/>
                <a:ea typeface="Franklin Gothic Book" panose="020B0503020102020204" pitchFamily="34" charset="0"/>
                <a:cs typeface="Franklin Gothic Book" panose="020B0503020102020204" pitchFamily="34" charset="0"/>
              </a:rPr>
              <a:t>College / </a:t>
            </a:r>
            <a:r>
              <a:rPr lang="en-US" altLang="en-US" sz="3600" dirty="0" smtClean="0">
                <a:latin typeface="Franklin Gothic Demi Cond" panose="020B0706030402020204" pitchFamily="34" charset="0"/>
                <a:ea typeface="Franklin Gothic Book" panose="020B0503020102020204" pitchFamily="34" charset="0"/>
                <a:cs typeface="Franklin Gothic Book" panose="020B0503020102020204" pitchFamily="34" charset="0"/>
              </a:rPr>
              <a:t>Community </a:t>
            </a:r>
            <a:r>
              <a:rPr lang="en-US" altLang="en-US" sz="3600" dirty="0">
                <a:latin typeface="Franklin Gothic Demi Cond" panose="020B0706030402020204" pitchFamily="34" charset="0"/>
                <a:ea typeface="Franklin Gothic Book" panose="020B0503020102020204" pitchFamily="34" charset="0"/>
                <a:cs typeface="Franklin Gothic Book" panose="020B0503020102020204" pitchFamily="34" charset="0"/>
              </a:rPr>
              <a:t>Police </a:t>
            </a:r>
            <a:r>
              <a:rPr lang="en-US" altLang="en-US" sz="3600" dirty="0" smtClean="0">
                <a:latin typeface="Franklin Gothic Demi Cond" panose="020B0706030402020204" pitchFamily="34" charset="0"/>
                <a:ea typeface="Franklin Gothic Book" panose="020B0503020102020204" pitchFamily="34" charset="0"/>
                <a:cs typeface="Franklin Gothic Book" panose="020B0503020102020204" pitchFamily="34" charset="0"/>
              </a:rPr>
              <a:t>Philosophy?</a:t>
            </a:r>
            <a:endParaRPr lang="en-US" altLang="en-US" sz="3600" dirty="0">
              <a:latin typeface="Franklin Gothic Demi Cond" panose="020B0706030402020204" pitchFamily="34" charset="0"/>
              <a:ea typeface="Franklin Gothic Book" panose="020B0503020102020204" pitchFamily="34" charset="0"/>
              <a:cs typeface="Franklin Gothic Book" panose="020B0503020102020204" pitchFamily="34" charset="0"/>
            </a:endParaRPr>
          </a:p>
        </p:txBody>
      </p:sp>
      <p:pic>
        <p:nvPicPr>
          <p:cNvPr id="2458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488" y="2514600"/>
            <a:ext cx="56753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04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You Meet Student Mental Health Needs? </a:t>
            </a:r>
            <a:br>
              <a:rPr lang="en-US" b="1" dirty="0" smtClean="0"/>
            </a:br>
            <a:r>
              <a:rPr lang="en-US" b="1" dirty="0" smtClean="0"/>
              <a:t>Santa Fe College Counseling Center</a:t>
            </a:r>
            <a:endParaRPr lang="en-US" b="1" dirty="0"/>
          </a:p>
        </p:txBody>
      </p:sp>
      <p:sp>
        <p:nvSpPr>
          <p:cNvPr id="3" name="Content Placeholder 2"/>
          <p:cNvSpPr>
            <a:spLocks noGrp="1"/>
          </p:cNvSpPr>
          <p:nvPr>
            <p:ph idx="1"/>
          </p:nvPr>
        </p:nvSpPr>
        <p:spPr/>
        <p:txBody>
          <a:bodyPr/>
          <a:lstStyle/>
          <a:p>
            <a:r>
              <a:rPr lang="en-US" dirty="0" smtClean="0"/>
              <a:t>Provide short term, solution focused therapy </a:t>
            </a:r>
          </a:p>
          <a:p>
            <a:r>
              <a:rPr lang="en-US" dirty="0" smtClean="0"/>
              <a:t>Education and training on campus for students, faculty and staff</a:t>
            </a:r>
          </a:p>
          <a:p>
            <a:r>
              <a:rPr lang="en-US" dirty="0" smtClean="0"/>
              <a:t>Faculty/staff consultations regarding disruptive students and students with mental health concerns</a:t>
            </a:r>
          </a:p>
          <a:p>
            <a:r>
              <a:rPr lang="en-US" dirty="0" smtClean="0"/>
              <a:t>Partner with Alachua County Crisis Center </a:t>
            </a:r>
          </a:p>
          <a:p>
            <a:r>
              <a:rPr lang="en-US" dirty="0" smtClean="0"/>
              <a:t>Partner with </a:t>
            </a:r>
            <a:r>
              <a:rPr lang="en-US" dirty="0" err="1" smtClean="0"/>
              <a:t>PD</a:t>
            </a:r>
            <a:r>
              <a:rPr lang="en-US" dirty="0" smtClean="0"/>
              <a:t> as advocates for victims of crimes</a:t>
            </a:r>
          </a:p>
          <a:p>
            <a:r>
              <a:rPr lang="en-US" dirty="0" smtClean="0"/>
              <a:t>Chair the college’s Trauma Response Team</a:t>
            </a:r>
          </a:p>
          <a:p>
            <a:r>
              <a:rPr lang="en-US" dirty="0" smtClean="0"/>
              <a:t>Provide crisis intervention on campus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1331" y="3279756"/>
            <a:ext cx="2692402" cy="3485109"/>
          </a:xfrm>
          <a:prstGeom prst="rect">
            <a:avLst/>
          </a:prstGeom>
        </p:spPr>
      </p:pic>
    </p:spTree>
    <p:extLst>
      <p:ext uri="{BB962C8B-B14F-4D97-AF65-F5344CB8AC3E}">
        <p14:creationId xmlns:p14="http://schemas.microsoft.com/office/powerpoint/2010/main" val="3684950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2316</Words>
  <Application>Microsoft Office PowerPoint</Application>
  <PresentationFormat>Custom</PresentationFormat>
  <Paragraphs>337</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Comprehensive Approach to Safe and Secure Campuses</vt:lpstr>
      <vt:lpstr>Learning Outcomes</vt:lpstr>
      <vt:lpstr>PowerPoint Presentation</vt:lpstr>
      <vt:lpstr>Do You Have A Police Department/Public Safety?  Santa Fe College Police Department: </vt:lpstr>
      <vt:lpstr>PowerPoint Presentation</vt:lpstr>
      <vt:lpstr>Comprehensive Look at Safety</vt:lpstr>
      <vt:lpstr>RAD</vt:lpstr>
      <vt:lpstr>Community Policing = Problem Solving + Partnerships </vt:lpstr>
      <vt:lpstr>How Do You Meet Student Mental Health Needs?  Santa Fe College Counseling Center</vt:lpstr>
      <vt:lpstr>PowerPoint Presentation</vt:lpstr>
      <vt:lpstr>Santa Fe’s Behavioral Intervention Team </vt:lpstr>
      <vt:lpstr>Overview of Behavioral Intervention Teams</vt:lpstr>
      <vt:lpstr>Do You Use A Disciplinary Admission Committee?</vt:lpstr>
      <vt:lpstr>PowerPoint Presentation</vt:lpstr>
      <vt:lpstr>PowerPoint Presentation</vt:lpstr>
      <vt:lpstr>PowerPoint Presentation</vt:lpstr>
      <vt:lpstr>PowerPoint Presentation</vt:lpstr>
      <vt:lpstr>EDUCATION, TRAINING, &amp; MESSAGING </vt:lpstr>
      <vt:lpstr>VAWA/Campus SaVE Act Training</vt:lpstr>
      <vt:lpstr>Bystander Intervention Training</vt:lpstr>
      <vt:lpstr>PowerPoint Presentation</vt:lpstr>
      <vt:lpstr>PowerPoint Presentation</vt:lpstr>
      <vt:lpstr>PowerPoint Presentation</vt:lpstr>
      <vt:lpstr>Working and Communicating With Disruptive Students/Conflict Resolution Training </vt:lpstr>
      <vt:lpstr>Suicide Prevention – QPR Training </vt:lpstr>
      <vt:lpstr>The Importance of Employee Training</vt:lpstr>
      <vt:lpstr>What You Should Know as a Knowledge Ambassador of Campus Safety?</vt:lpstr>
      <vt:lpstr>  Network!</vt:lpstr>
      <vt:lpstr>                    Questions/Comments</vt:lpstr>
    </vt:vector>
  </TitlesOfParts>
  <Company>Santa Fe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Approach to Safe and Secure Campuses</dc:title>
  <dc:creator>Lara Zwilling</dc:creator>
  <cp:lastModifiedBy>Owner</cp:lastModifiedBy>
  <cp:revision>44</cp:revision>
  <dcterms:created xsi:type="dcterms:W3CDTF">2015-10-30T17:32:39Z</dcterms:created>
  <dcterms:modified xsi:type="dcterms:W3CDTF">2015-11-11T12:33:17Z</dcterms:modified>
</cp:coreProperties>
</file>