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7" r:id="rId3"/>
    <p:sldId id="262" r:id="rId4"/>
    <p:sldId id="263" r:id="rId5"/>
    <p:sldId id="264" r:id="rId6"/>
    <p:sldId id="265" r:id="rId7"/>
    <p:sldId id="279" r:id="rId8"/>
    <p:sldId id="284" r:id="rId9"/>
    <p:sldId id="286" r:id="rId10"/>
    <p:sldId id="268" r:id="rId11"/>
    <p:sldId id="269" r:id="rId12"/>
    <p:sldId id="270" r:id="rId13"/>
    <p:sldId id="271" r:id="rId14"/>
    <p:sldId id="272" r:id="rId15"/>
    <p:sldId id="274" r:id="rId16"/>
    <p:sldId id="280" r:id="rId17"/>
    <p:sldId id="283" r:id="rId18"/>
    <p:sldId id="281"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474"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Faculty: </a:t>
            </a:r>
          </a:p>
          <a:p>
            <a:pPr>
              <a:defRPr/>
            </a:pPr>
            <a:r>
              <a:rPr lang="en-US" dirty="0"/>
              <a:t>Who’s responsible</a:t>
            </a:r>
            <a:r>
              <a:rPr lang="en-US" baseline="0" dirty="0"/>
              <a:t> for direct IL instruction?</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MY discipline</c:v>
                </c:pt>
                <c:pt idx="1">
                  <c:v>NOT of my discipline</c:v>
                </c:pt>
                <c:pt idx="2">
                  <c:v>ONLY librarians</c:v>
                </c:pt>
                <c:pt idx="3">
                  <c:v>NOT higher ed</c:v>
                </c:pt>
              </c:strCache>
            </c:strRef>
          </c:cat>
          <c:val>
            <c:numRef>
              <c:f>Sheet1!$B$2:$B$5</c:f>
              <c:numCache>
                <c:formatCode>General</c:formatCode>
                <c:ptCount val="4"/>
                <c:pt idx="0">
                  <c:v>68.180000000000007</c:v>
                </c:pt>
                <c:pt idx="1">
                  <c:v>17.27</c:v>
                </c:pt>
                <c:pt idx="2">
                  <c:v>11.82</c:v>
                </c:pt>
                <c:pt idx="3">
                  <c:v>2.73</c:v>
                </c:pt>
              </c:numCache>
            </c:numRef>
          </c:val>
          <c:extLst>
            <c:ext xmlns:c16="http://schemas.microsoft.com/office/drawing/2014/chart" uri="{C3380CC4-5D6E-409C-BE32-E72D297353CC}">
              <c16:uniqueId val="{00000000-F848-41D7-9623-60C5DB328D37}"/>
            </c:ext>
          </c:extLst>
        </c:ser>
        <c:dLbls>
          <c:showLegendKey val="0"/>
          <c:showVal val="0"/>
          <c:showCatName val="0"/>
          <c:showSerName val="0"/>
          <c:showPercent val="0"/>
          <c:showBubbleSize val="0"/>
        </c:dLbls>
        <c:gapWidth val="219"/>
        <c:overlap val="-27"/>
        <c:axId val="124365824"/>
        <c:axId val="124366608"/>
      </c:barChart>
      <c:catAx>
        <c:axId val="124365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4366608"/>
        <c:crosses val="autoZero"/>
        <c:auto val="1"/>
        <c:lblAlgn val="ctr"/>
        <c:lblOffset val="100"/>
        <c:noMultiLvlLbl val="0"/>
      </c:catAx>
      <c:valAx>
        <c:axId val="1243666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43658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Librarians:</a:t>
            </a:r>
          </a:p>
          <a:p>
            <a:pPr>
              <a:defRPr/>
            </a:pPr>
            <a:r>
              <a:rPr lang="en-US" dirty="0"/>
              <a:t>Who’s responsible</a:t>
            </a:r>
            <a:r>
              <a:rPr lang="en-US" baseline="0" dirty="0"/>
              <a:t> for direct IL instruction?</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Column1</c:v>
                </c:pt>
              </c:strCache>
            </c:strRef>
          </c:tx>
          <c:spPr>
            <a:solidFill>
              <a:schemeClr val="accent1"/>
            </a:solidFill>
            <a:ln>
              <a:noFill/>
            </a:ln>
            <a:effectLst/>
          </c:spPr>
          <c:invertIfNegative val="0"/>
          <c:cat>
            <c:strRef>
              <c:f>Sheet1!$A$2:$A$5</c:f>
              <c:strCache>
                <c:ptCount val="4"/>
                <c:pt idx="0">
                  <c:v>ALL disciplines</c:v>
                </c:pt>
                <c:pt idx="1">
                  <c:v>SOME disciplines</c:v>
                </c:pt>
                <c:pt idx="2">
                  <c:v>ONLY librarians</c:v>
                </c:pt>
                <c:pt idx="3">
                  <c:v>NOT higher ed</c:v>
                </c:pt>
              </c:strCache>
            </c:strRef>
          </c:cat>
          <c:val>
            <c:numRef>
              <c:f>Sheet1!$B$2:$B$5</c:f>
              <c:numCache>
                <c:formatCode>General</c:formatCode>
                <c:ptCount val="4"/>
                <c:pt idx="0">
                  <c:v>25</c:v>
                </c:pt>
                <c:pt idx="1">
                  <c:v>25</c:v>
                </c:pt>
                <c:pt idx="2">
                  <c:v>50</c:v>
                </c:pt>
                <c:pt idx="3">
                  <c:v>0</c:v>
                </c:pt>
              </c:numCache>
            </c:numRef>
          </c:val>
          <c:extLst>
            <c:ext xmlns:c16="http://schemas.microsoft.com/office/drawing/2014/chart" uri="{C3380CC4-5D6E-409C-BE32-E72D297353CC}">
              <c16:uniqueId val="{00000000-A132-4ECB-BAD3-697F4FFE6BB7}"/>
            </c:ext>
          </c:extLst>
        </c:ser>
        <c:dLbls>
          <c:showLegendKey val="0"/>
          <c:showVal val="0"/>
          <c:showCatName val="0"/>
          <c:showSerName val="0"/>
          <c:showPercent val="0"/>
          <c:showBubbleSize val="0"/>
        </c:dLbls>
        <c:gapWidth val="219"/>
        <c:overlap val="-27"/>
        <c:axId val="124367784"/>
        <c:axId val="124368176"/>
      </c:barChart>
      <c:catAx>
        <c:axId val="124367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4368176"/>
        <c:crosses val="autoZero"/>
        <c:auto val="1"/>
        <c:lblAlgn val="ctr"/>
        <c:lblOffset val="100"/>
        <c:noMultiLvlLbl val="0"/>
      </c:catAx>
      <c:valAx>
        <c:axId val="1243681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43677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IL Teaching Responsibility by Percentage of Faculty Required to Assess for IL </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IL Instruction NOT Higher Ed Responsibility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Religion</c:v>
                </c:pt>
                <c:pt idx="1">
                  <c:v>Philosophy</c:v>
                </c:pt>
                <c:pt idx="2">
                  <c:v>Art/ Theatre/ Music Appreciation</c:v>
                </c:pt>
                <c:pt idx="3">
                  <c:v>Literature</c:v>
                </c:pt>
                <c:pt idx="4">
                  <c:v>Speech</c:v>
                </c:pt>
                <c:pt idx="5">
                  <c:v>Composition/ English for Academic Purposes</c:v>
                </c:pt>
              </c:strCache>
            </c:strRef>
          </c:cat>
          <c:val>
            <c:numRef>
              <c:f>Sheet1!$B$2:$B$7</c:f>
              <c:numCache>
                <c:formatCode>General</c:formatCode>
                <c:ptCount val="6"/>
                <c:pt idx="0">
                  <c:v>33.33</c:v>
                </c:pt>
                <c:pt idx="1">
                  <c:v>50</c:v>
                </c:pt>
                <c:pt idx="2">
                  <c:v>50</c:v>
                </c:pt>
                <c:pt idx="3">
                  <c:v>4.54</c:v>
                </c:pt>
                <c:pt idx="4">
                  <c:v>20</c:v>
                </c:pt>
                <c:pt idx="5">
                  <c:v>5.4</c:v>
                </c:pt>
              </c:numCache>
            </c:numRef>
          </c:val>
          <c:extLst>
            <c:ext xmlns:c16="http://schemas.microsoft.com/office/drawing/2014/chart" uri="{C3380CC4-5D6E-409C-BE32-E72D297353CC}">
              <c16:uniqueId val="{00000000-8E71-4020-8019-D247BED20313}"/>
            </c:ext>
          </c:extLst>
        </c:ser>
        <c:ser>
          <c:idx val="1"/>
          <c:order val="1"/>
          <c:tx>
            <c:strRef>
              <c:f>Sheet1!$C$1</c:f>
              <c:strCache>
                <c:ptCount val="1"/>
                <c:pt idx="0">
                  <c:v>IL Instruction NOT My Discipline Responsibility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Religion</c:v>
                </c:pt>
                <c:pt idx="1">
                  <c:v>Philosophy</c:v>
                </c:pt>
                <c:pt idx="2">
                  <c:v>Art/ Theatre/ Music Appreciation</c:v>
                </c:pt>
                <c:pt idx="3">
                  <c:v>Literature</c:v>
                </c:pt>
                <c:pt idx="4">
                  <c:v>Speech</c:v>
                </c:pt>
                <c:pt idx="5">
                  <c:v>Composition/ English for Academic Purposes</c:v>
                </c:pt>
              </c:strCache>
            </c:strRef>
          </c:cat>
          <c:val>
            <c:numRef>
              <c:f>Sheet1!$C$2:$C$7</c:f>
              <c:numCache>
                <c:formatCode>General</c:formatCode>
                <c:ptCount val="6"/>
                <c:pt idx="0">
                  <c:v>16.670000000000002</c:v>
                </c:pt>
                <c:pt idx="1">
                  <c:v>25</c:v>
                </c:pt>
                <c:pt idx="2">
                  <c:v>16.670000000000002</c:v>
                </c:pt>
                <c:pt idx="3">
                  <c:v>9.1</c:v>
                </c:pt>
                <c:pt idx="4">
                  <c:v>20</c:v>
                </c:pt>
                <c:pt idx="5">
                  <c:v>10.81</c:v>
                </c:pt>
              </c:numCache>
            </c:numRef>
          </c:val>
          <c:extLst>
            <c:ext xmlns:c16="http://schemas.microsoft.com/office/drawing/2014/chart" uri="{C3380CC4-5D6E-409C-BE32-E72D297353CC}">
              <c16:uniqueId val="{00000001-8E71-4020-8019-D247BED20313}"/>
            </c:ext>
          </c:extLst>
        </c:ser>
        <c:ser>
          <c:idx val="2"/>
          <c:order val="2"/>
          <c:tx>
            <c:strRef>
              <c:f>Sheet1!$D$1</c:f>
              <c:strCache>
                <c:ptCount val="1"/>
                <c:pt idx="0">
                  <c:v>IL Instruction MY Discipline Responsibility</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Religion</c:v>
                </c:pt>
                <c:pt idx="1">
                  <c:v>Philosophy</c:v>
                </c:pt>
                <c:pt idx="2">
                  <c:v>Art/ Theatre/ Music Appreciation</c:v>
                </c:pt>
                <c:pt idx="3">
                  <c:v>Literature</c:v>
                </c:pt>
                <c:pt idx="4">
                  <c:v>Speech</c:v>
                </c:pt>
                <c:pt idx="5">
                  <c:v>Composition/ English for Academic Purposes</c:v>
                </c:pt>
              </c:strCache>
            </c:strRef>
          </c:cat>
          <c:val>
            <c:numRef>
              <c:f>Sheet1!$D$2:$D$7</c:f>
              <c:numCache>
                <c:formatCode>General</c:formatCode>
                <c:ptCount val="6"/>
                <c:pt idx="0">
                  <c:v>33.33</c:v>
                </c:pt>
                <c:pt idx="1">
                  <c:v>25</c:v>
                </c:pt>
                <c:pt idx="2">
                  <c:v>33.33</c:v>
                </c:pt>
                <c:pt idx="3">
                  <c:v>81.81</c:v>
                </c:pt>
                <c:pt idx="4">
                  <c:v>60</c:v>
                </c:pt>
                <c:pt idx="5">
                  <c:v>72.97</c:v>
                </c:pt>
              </c:numCache>
            </c:numRef>
          </c:val>
          <c:extLst>
            <c:ext xmlns:c16="http://schemas.microsoft.com/office/drawing/2014/chart" uri="{C3380CC4-5D6E-409C-BE32-E72D297353CC}">
              <c16:uniqueId val="{00000002-8E71-4020-8019-D247BED20313}"/>
            </c:ext>
          </c:extLst>
        </c:ser>
        <c:dLbls>
          <c:dLblPos val="inEnd"/>
          <c:showLegendKey val="0"/>
          <c:showVal val="1"/>
          <c:showCatName val="0"/>
          <c:showSerName val="0"/>
          <c:showPercent val="0"/>
          <c:showBubbleSize val="0"/>
        </c:dLbls>
        <c:gapWidth val="182"/>
        <c:axId val="204040136"/>
        <c:axId val="204039352"/>
      </c:barChart>
      <c:catAx>
        <c:axId val="2040401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4039352"/>
        <c:crosses val="autoZero"/>
        <c:auto val="1"/>
        <c:lblAlgn val="ctr"/>
        <c:lblOffset val="100"/>
        <c:noMultiLvlLbl val="0"/>
      </c:catAx>
      <c:valAx>
        <c:axId val="2040393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40401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Instructors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Adequate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Synthesizing information</c:v>
                </c:pt>
                <c:pt idx="1">
                  <c:v>Citing appropriately</c:v>
                </c:pt>
                <c:pt idx="2">
                  <c:v>Using Internet for research</c:v>
                </c:pt>
                <c:pt idx="3">
                  <c:v>Using library databases</c:v>
                </c:pt>
                <c:pt idx="4">
                  <c:v>Identifying reliable sources</c:v>
                </c:pt>
                <c:pt idx="5">
                  <c:v>Understanding research expectations</c:v>
                </c:pt>
              </c:strCache>
            </c:strRef>
          </c:cat>
          <c:val>
            <c:numRef>
              <c:f>Sheet1!$B$2:$B$7</c:f>
              <c:numCache>
                <c:formatCode>General</c:formatCode>
                <c:ptCount val="6"/>
                <c:pt idx="0">
                  <c:v>36.36</c:v>
                </c:pt>
                <c:pt idx="1">
                  <c:v>36.630000000000003</c:v>
                </c:pt>
                <c:pt idx="2">
                  <c:v>57.27</c:v>
                </c:pt>
                <c:pt idx="3">
                  <c:v>36.36</c:v>
                </c:pt>
                <c:pt idx="4">
                  <c:v>43.63</c:v>
                </c:pt>
                <c:pt idx="5">
                  <c:v>54.54</c:v>
                </c:pt>
              </c:numCache>
            </c:numRef>
          </c:val>
          <c:extLst>
            <c:ext xmlns:c16="http://schemas.microsoft.com/office/drawing/2014/chart" uri="{C3380CC4-5D6E-409C-BE32-E72D297353CC}">
              <c16:uniqueId val="{00000000-FE08-4002-8545-57E70CE6FB53}"/>
            </c:ext>
          </c:extLst>
        </c:ser>
        <c:ser>
          <c:idx val="1"/>
          <c:order val="1"/>
          <c:tx>
            <c:strRef>
              <c:f>Sheet1!$C$1</c:f>
              <c:strCache>
                <c:ptCount val="1"/>
                <c:pt idx="0">
                  <c:v>Inadequate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Synthesizing information</c:v>
                </c:pt>
                <c:pt idx="1">
                  <c:v>Citing appropriately</c:v>
                </c:pt>
                <c:pt idx="2">
                  <c:v>Using Internet for research</c:v>
                </c:pt>
                <c:pt idx="3">
                  <c:v>Using library databases</c:v>
                </c:pt>
                <c:pt idx="4">
                  <c:v>Identifying reliable sources</c:v>
                </c:pt>
                <c:pt idx="5">
                  <c:v>Understanding research expectations</c:v>
                </c:pt>
              </c:strCache>
            </c:strRef>
          </c:cat>
          <c:val>
            <c:numRef>
              <c:f>Sheet1!$C$2:$C$7</c:f>
              <c:numCache>
                <c:formatCode>General</c:formatCode>
                <c:ptCount val="6"/>
                <c:pt idx="0">
                  <c:v>47.72</c:v>
                </c:pt>
                <c:pt idx="1">
                  <c:v>49.09</c:v>
                </c:pt>
                <c:pt idx="2">
                  <c:v>26.36</c:v>
                </c:pt>
                <c:pt idx="3">
                  <c:v>46.36</c:v>
                </c:pt>
                <c:pt idx="4">
                  <c:v>35.450000000000003</c:v>
                </c:pt>
                <c:pt idx="5">
                  <c:v>30</c:v>
                </c:pt>
              </c:numCache>
            </c:numRef>
          </c:val>
          <c:extLst>
            <c:ext xmlns:c16="http://schemas.microsoft.com/office/drawing/2014/chart" uri="{C3380CC4-5D6E-409C-BE32-E72D297353CC}">
              <c16:uniqueId val="{00000001-FE08-4002-8545-57E70CE6FB53}"/>
            </c:ext>
          </c:extLst>
        </c:ser>
        <c:dLbls>
          <c:dLblPos val="inEnd"/>
          <c:showLegendKey val="0"/>
          <c:showVal val="1"/>
          <c:showCatName val="0"/>
          <c:showSerName val="0"/>
          <c:showPercent val="0"/>
          <c:showBubbleSize val="0"/>
        </c:dLbls>
        <c:gapWidth val="182"/>
        <c:axId val="176912336"/>
        <c:axId val="176912728"/>
      </c:barChart>
      <c:catAx>
        <c:axId val="1769123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6912728"/>
        <c:crosses val="autoZero"/>
        <c:auto val="1"/>
        <c:lblAlgn val="ctr"/>
        <c:lblOffset val="100"/>
        <c:noMultiLvlLbl val="0"/>
      </c:catAx>
      <c:valAx>
        <c:axId val="17691272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69123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Librarians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Adequate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Synthesizing information</c:v>
                </c:pt>
                <c:pt idx="1">
                  <c:v>Citing appropriately</c:v>
                </c:pt>
                <c:pt idx="2">
                  <c:v>Using Internet for research</c:v>
                </c:pt>
                <c:pt idx="3">
                  <c:v>Using library databases</c:v>
                </c:pt>
                <c:pt idx="4">
                  <c:v>Identifying reliable sources</c:v>
                </c:pt>
                <c:pt idx="5">
                  <c:v>Understanding research expectations</c:v>
                </c:pt>
              </c:strCache>
            </c:strRef>
          </c:cat>
          <c:val>
            <c:numRef>
              <c:f>Sheet1!$B$2:$B$7</c:f>
              <c:numCache>
                <c:formatCode>General</c:formatCode>
                <c:ptCount val="6"/>
                <c:pt idx="0">
                  <c:v>0</c:v>
                </c:pt>
                <c:pt idx="1">
                  <c:v>0</c:v>
                </c:pt>
                <c:pt idx="2">
                  <c:v>37.5</c:v>
                </c:pt>
                <c:pt idx="3">
                  <c:v>37.5</c:v>
                </c:pt>
                <c:pt idx="4">
                  <c:v>25</c:v>
                </c:pt>
                <c:pt idx="5">
                  <c:v>12.5</c:v>
                </c:pt>
              </c:numCache>
            </c:numRef>
          </c:val>
          <c:extLst>
            <c:ext xmlns:c16="http://schemas.microsoft.com/office/drawing/2014/chart" uri="{C3380CC4-5D6E-409C-BE32-E72D297353CC}">
              <c16:uniqueId val="{00000000-D34E-436C-9144-2378C46A438A}"/>
            </c:ext>
          </c:extLst>
        </c:ser>
        <c:ser>
          <c:idx val="1"/>
          <c:order val="1"/>
          <c:tx>
            <c:strRef>
              <c:f>Sheet1!$C$1</c:f>
              <c:strCache>
                <c:ptCount val="1"/>
                <c:pt idx="0">
                  <c:v>Inadequate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Synthesizing information</c:v>
                </c:pt>
                <c:pt idx="1">
                  <c:v>Citing appropriately</c:v>
                </c:pt>
                <c:pt idx="2">
                  <c:v>Using Internet for research</c:v>
                </c:pt>
                <c:pt idx="3">
                  <c:v>Using library databases</c:v>
                </c:pt>
                <c:pt idx="4">
                  <c:v>Identifying reliable sources</c:v>
                </c:pt>
                <c:pt idx="5">
                  <c:v>Understanding research expectations</c:v>
                </c:pt>
              </c:strCache>
            </c:strRef>
          </c:cat>
          <c:val>
            <c:numRef>
              <c:f>Sheet1!$C$2:$C$7</c:f>
              <c:numCache>
                <c:formatCode>General</c:formatCode>
                <c:ptCount val="6"/>
                <c:pt idx="0">
                  <c:v>50</c:v>
                </c:pt>
                <c:pt idx="1">
                  <c:v>87.5</c:v>
                </c:pt>
                <c:pt idx="2">
                  <c:v>37.5</c:v>
                </c:pt>
                <c:pt idx="3">
                  <c:v>37.5</c:v>
                </c:pt>
                <c:pt idx="4">
                  <c:v>37.5</c:v>
                </c:pt>
                <c:pt idx="5">
                  <c:v>50</c:v>
                </c:pt>
              </c:numCache>
            </c:numRef>
          </c:val>
          <c:extLst>
            <c:ext xmlns:c16="http://schemas.microsoft.com/office/drawing/2014/chart" uri="{C3380CC4-5D6E-409C-BE32-E72D297353CC}">
              <c16:uniqueId val="{00000001-D34E-436C-9144-2378C46A438A}"/>
            </c:ext>
          </c:extLst>
        </c:ser>
        <c:dLbls>
          <c:dLblPos val="inEnd"/>
          <c:showLegendKey val="0"/>
          <c:showVal val="1"/>
          <c:showCatName val="0"/>
          <c:showSerName val="0"/>
          <c:showPercent val="0"/>
          <c:showBubbleSize val="0"/>
        </c:dLbls>
        <c:gapWidth val="182"/>
        <c:axId val="176913512"/>
        <c:axId val="176913904"/>
      </c:barChart>
      <c:catAx>
        <c:axId val="1769135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6913904"/>
        <c:crosses val="autoZero"/>
        <c:auto val="1"/>
        <c:lblAlgn val="ctr"/>
        <c:lblOffset val="100"/>
        <c:noMultiLvlLbl val="0"/>
      </c:catAx>
      <c:valAx>
        <c:axId val="17691390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69135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n-US" dirty="0"/>
              <a:t>Librarian Presentations to for Those Who Assess IL</a:t>
            </a:r>
          </a:p>
        </c:rich>
      </c:tx>
      <c:layout>
        <c:manualLayout>
          <c:xMode val="edge"/>
          <c:yMode val="edge"/>
          <c:x val="0.11178477690288714"/>
          <c:y val="1.4937558208449751E-2"/>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Assess for IL</c:v>
                </c:pt>
              </c:strCache>
            </c:strRef>
          </c:tx>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B263-4777-8D1A-F6CA1122DF13}"/>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B263-4777-8D1A-F6CA1122DF13}"/>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B263-4777-8D1A-F6CA1122DF13}"/>
              </c:ext>
            </c:extLst>
          </c:dPt>
          <c:dPt>
            <c:idx val="3"/>
            <c:bubble3D val="0"/>
            <c:explosion val="13"/>
            <c:spPr>
              <a:solidFill>
                <a:schemeClr val="accent4"/>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4B62-4452-BC17-54B14C86A572}"/>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Often/ Regularly</c:v>
                </c:pt>
                <c:pt idx="1">
                  <c:v>Several Times</c:v>
                </c:pt>
                <c:pt idx="2">
                  <c:v>Once</c:v>
                </c:pt>
                <c:pt idx="3">
                  <c:v>Never</c:v>
                </c:pt>
              </c:strCache>
            </c:strRef>
          </c:cat>
          <c:val>
            <c:numRef>
              <c:f>Sheet1!$B$2:$B$5</c:f>
              <c:numCache>
                <c:formatCode>General</c:formatCode>
                <c:ptCount val="4"/>
                <c:pt idx="0">
                  <c:v>22.58</c:v>
                </c:pt>
                <c:pt idx="1">
                  <c:v>31.25</c:v>
                </c:pt>
                <c:pt idx="2">
                  <c:v>16.13</c:v>
                </c:pt>
                <c:pt idx="3">
                  <c:v>29.03</c:v>
                </c:pt>
              </c:numCache>
            </c:numRef>
          </c:val>
          <c:extLst>
            <c:ext xmlns:c16="http://schemas.microsoft.com/office/drawing/2014/chart" uri="{C3380CC4-5D6E-409C-BE32-E72D297353CC}">
              <c16:uniqueId val="{00000000-4B62-4452-BC17-54B14C86A572}"/>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n-US"/>
              <a:t>Librarian Presentations for Those Who WANT to Collaborate</a:t>
            </a:r>
          </a:p>
        </c:rich>
      </c:tx>
      <c:layout>
        <c:manualLayout>
          <c:xMode val="edge"/>
          <c:yMode val="edge"/>
          <c:x val="0.11162508970504663"/>
          <c:y val="8.9703519273895919E-3"/>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n-US"/>
        </a:p>
      </c:txPr>
    </c:title>
    <c:autoTitleDeleted val="0"/>
    <c:plotArea>
      <c:layout>
        <c:manualLayout>
          <c:layoutTarget val="inner"/>
          <c:xMode val="edge"/>
          <c:yMode val="edge"/>
          <c:x val="0.20768200027628125"/>
          <c:y val="0.38783612733892137"/>
          <c:w val="0.58463634479900539"/>
          <c:h val="0.3583255016510033"/>
        </c:manualLayout>
      </c:layout>
      <c:pieChart>
        <c:varyColors val="1"/>
        <c:ser>
          <c:idx val="0"/>
          <c:order val="0"/>
          <c:tx>
            <c:strRef>
              <c:f>Sheet1!$B$1</c:f>
              <c:strCache>
                <c:ptCount val="1"/>
                <c:pt idx="0">
                  <c:v>Librarian Presentations by Those Who WANT to Collaborate with Librarians</c:v>
                </c:pt>
              </c:strCache>
            </c:strRef>
          </c:tx>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0F01-4670-93F2-11BF9542AF39}"/>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0F01-4670-93F2-11BF9542AF39}"/>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0F01-4670-93F2-11BF9542AF39}"/>
              </c:ext>
            </c:extLst>
          </c:dPt>
          <c:dPt>
            <c:idx val="3"/>
            <c:bubble3D val="0"/>
            <c:explosion val="19"/>
            <c:spPr>
              <a:solidFill>
                <a:schemeClr val="accent4"/>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7-0F01-4670-93F2-11BF9542AF39}"/>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Often/ Regularly</c:v>
                </c:pt>
                <c:pt idx="1">
                  <c:v>Several Times</c:v>
                </c:pt>
                <c:pt idx="2">
                  <c:v>Once</c:v>
                </c:pt>
                <c:pt idx="3">
                  <c:v>Never</c:v>
                </c:pt>
              </c:strCache>
            </c:strRef>
          </c:cat>
          <c:val>
            <c:numRef>
              <c:f>Sheet1!$B$2:$B$5</c:f>
              <c:numCache>
                <c:formatCode>General</c:formatCode>
                <c:ptCount val="4"/>
                <c:pt idx="0">
                  <c:v>10.26</c:v>
                </c:pt>
                <c:pt idx="1">
                  <c:v>38.46</c:v>
                </c:pt>
                <c:pt idx="2">
                  <c:v>15.38</c:v>
                </c:pt>
                <c:pt idx="3">
                  <c:v>38.9</c:v>
                </c:pt>
              </c:numCache>
            </c:numRef>
          </c:val>
          <c:extLst>
            <c:ext xmlns:c16="http://schemas.microsoft.com/office/drawing/2014/chart" uri="{C3380CC4-5D6E-409C-BE32-E72D297353CC}">
              <c16:uniqueId val="{00000008-0F01-4670-93F2-11BF9542AF39}"/>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0.15686627987291063"/>
          <c:y val="0.78917238167809656"/>
          <c:w val="0.67749551042961731"/>
          <c:h val="0.1946985860638388"/>
        </c:manualLayout>
      </c:layout>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n-US"/>
              <a:t>Librarian Presentations for Those NOT Confident Teaching IL</a:t>
            </a:r>
          </a:p>
        </c:rich>
      </c:tx>
      <c:layout>
        <c:manualLayout>
          <c:xMode val="edge"/>
          <c:yMode val="edge"/>
          <c:x val="0.10702948052204174"/>
          <c:y val="0"/>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n-US"/>
        </a:p>
      </c:txPr>
    </c:title>
    <c:autoTitleDeleted val="0"/>
    <c:plotArea>
      <c:layout>
        <c:manualLayout>
          <c:layoutTarget val="inner"/>
          <c:xMode val="edge"/>
          <c:yMode val="edge"/>
          <c:x val="0.20907571751639931"/>
          <c:y val="0.40548943767665757"/>
          <c:w val="0.64388973080333289"/>
          <c:h val="0.38438395525893526"/>
        </c:manualLayout>
      </c:layout>
      <c:pieChart>
        <c:varyColors val="1"/>
        <c:ser>
          <c:idx val="0"/>
          <c:order val="0"/>
          <c:tx>
            <c:strRef>
              <c:f>Sheet1!$B$1</c:f>
              <c:strCache>
                <c:ptCount val="1"/>
                <c:pt idx="0">
                  <c:v>Assess for IL</c:v>
                </c:pt>
              </c:strCache>
            </c:strRef>
          </c:tx>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5CA4-4752-A87F-829D22037B9D}"/>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5CA4-4752-A87F-829D22037B9D}"/>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5CA4-4752-A87F-829D22037B9D}"/>
              </c:ext>
            </c:extLst>
          </c:dPt>
          <c:dPt>
            <c:idx val="3"/>
            <c:bubble3D val="0"/>
            <c:explosion val="16"/>
            <c:spPr>
              <a:solidFill>
                <a:schemeClr val="accent4"/>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7-5CA4-4752-A87F-829D22037B9D}"/>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Often/ Regularly</c:v>
                </c:pt>
                <c:pt idx="1">
                  <c:v>Several Times</c:v>
                </c:pt>
                <c:pt idx="2">
                  <c:v>Once</c:v>
                </c:pt>
                <c:pt idx="3">
                  <c:v>Never</c:v>
                </c:pt>
              </c:strCache>
            </c:strRef>
          </c:cat>
          <c:val>
            <c:numRef>
              <c:f>Sheet1!$B$2:$B$5</c:f>
              <c:numCache>
                <c:formatCode>General</c:formatCode>
                <c:ptCount val="4"/>
                <c:pt idx="0">
                  <c:v>27.27</c:v>
                </c:pt>
                <c:pt idx="1">
                  <c:v>9.09</c:v>
                </c:pt>
                <c:pt idx="2">
                  <c:v>36.36</c:v>
                </c:pt>
                <c:pt idx="3">
                  <c:v>27.27</c:v>
                </c:pt>
              </c:numCache>
            </c:numRef>
          </c:val>
          <c:extLst>
            <c:ext xmlns:c16="http://schemas.microsoft.com/office/drawing/2014/chart" uri="{C3380CC4-5D6E-409C-BE32-E72D297353CC}">
              <c16:uniqueId val="{00000008-5CA4-4752-A87F-829D22037B9D}"/>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0.22420540277609607"/>
          <c:y val="0.79355126576859858"/>
          <c:w val="0.60476728674450575"/>
          <c:h val="0.18721780877019356"/>
        </c:manualLayout>
      </c:layout>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EE8711-24EC-41CC-B0F3-85C3791DA075}" type="doc">
      <dgm:prSet loTypeId="urn:microsoft.com/office/officeart/2005/8/layout/target3" loCatId="list" qsTypeId="urn:microsoft.com/office/officeart/2005/8/quickstyle/simple5" qsCatId="simple" csTypeId="urn:microsoft.com/office/officeart/2005/8/colors/colorful1" csCatId="colorful" phldr="1"/>
      <dgm:spPr/>
      <dgm:t>
        <a:bodyPr/>
        <a:lstStyle/>
        <a:p>
          <a:endParaRPr lang="en-US"/>
        </a:p>
      </dgm:t>
    </dgm:pt>
    <dgm:pt modelId="{0067752C-9768-435F-9EFB-F02D91AE3AAA}">
      <dgm:prSet phldrT="[Text]"/>
      <dgm:spPr/>
      <dgm:t>
        <a:bodyPr/>
        <a:lstStyle/>
        <a:p>
          <a:r>
            <a:rPr lang="en-US" dirty="0"/>
            <a:t>Understanding research expectations</a:t>
          </a:r>
        </a:p>
      </dgm:t>
    </dgm:pt>
    <dgm:pt modelId="{1BEE85E8-35DD-40F6-AB80-6A10C731B0CB}" type="parTrans" cxnId="{B85B94E8-A6F9-496A-A9BD-9A9E3598FC22}">
      <dgm:prSet/>
      <dgm:spPr/>
      <dgm:t>
        <a:bodyPr/>
        <a:lstStyle/>
        <a:p>
          <a:endParaRPr lang="en-US"/>
        </a:p>
      </dgm:t>
    </dgm:pt>
    <dgm:pt modelId="{B7BA82F5-A4DF-486D-8C57-0815BE0E70F1}" type="sibTrans" cxnId="{B85B94E8-A6F9-496A-A9BD-9A9E3598FC22}">
      <dgm:prSet/>
      <dgm:spPr/>
      <dgm:t>
        <a:bodyPr/>
        <a:lstStyle/>
        <a:p>
          <a:endParaRPr lang="en-US"/>
        </a:p>
      </dgm:t>
    </dgm:pt>
    <dgm:pt modelId="{D8F3C6D9-1739-4C1D-8EE4-2109E0311B2D}">
      <dgm:prSet phldrT="[Text]"/>
      <dgm:spPr/>
      <dgm:t>
        <a:bodyPr/>
        <a:lstStyle/>
        <a:p>
          <a:r>
            <a:rPr lang="en-US"/>
            <a:t>48.48%</a:t>
          </a:r>
        </a:p>
      </dgm:t>
    </dgm:pt>
    <dgm:pt modelId="{C338443C-1A0B-4E1C-A6C3-459C4AC3AF2F}" type="parTrans" cxnId="{5500650E-5B65-43F2-8422-DFDF4FE3A6DA}">
      <dgm:prSet/>
      <dgm:spPr/>
      <dgm:t>
        <a:bodyPr/>
        <a:lstStyle/>
        <a:p>
          <a:endParaRPr lang="en-US"/>
        </a:p>
      </dgm:t>
    </dgm:pt>
    <dgm:pt modelId="{F7D94960-2B4A-43BE-AF65-1F118B4CE88F}" type="sibTrans" cxnId="{5500650E-5B65-43F2-8422-DFDF4FE3A6DA}">
      <dgm:prSet/>
      <dgm:spPr/>
      <dgm:t>
        <a:bodyPr/>
        <a:lstStyle/>
        <a:p>
          <a:endParaRPr lang="en-US"/>
        </a:p>
      </dgm:t>
    </dgm:pt>
    <dgm:pt modelId="{7E63424C-558F-45E2-B72B-ADED865086EE}">
      <dgm:prSet phldrT="[Text]"/>
      <dgm:spPr/>
      <dgm:t>
        <a:bodyPr/>
        <a:lstStyle/>
        <a:p>
          <a:r>
            <a:rPr lang="en-US"/>
            <a:t>Identifying reliable sources</a:t>
          </a:r>
        </a:p>
      </dgm:t>
    </dgm:pt>
    <dgm:pt modelId="{6E25C67C-65B7-4AC5-B0F2-BB59DB0A7A9D}" type="parTrans" cxnId="{6C345B85-7FF4-4ACC-BDE6-0E0A07FE7581}">
      <dgm:prSet/>
      <dgm:spPr/>
      <dgm:t>
        <a:bodyPr/>
        <a:lstStyle/>
        <a:p>
          <a:endParaRPr lang="en-US"/>
        </a:p>
      </dgm:t>
    </dgm:pt>
    <dgm:pt modelId="{28E2926E-8B6D-4BAB-91E1-D500B81D70AC}" type="sibTrans" cxnId="{6C345B85-7FF4-4ACC-BDE6-0E0A07FE7581}">
      <dgm:prSet/>
      <dgm:spPr/>
      <dgm:t>
        <a:bodyPr/>
        <a:lstStyle/>
        <a:p>
          <a:endParaRPr lang="en-US"/>
        </a:p>
      </dgm:t>
    </dgm:pt>
    <dgm:pt modelId="{57A0F88B-1FF9-42B9-BB33-F6675E728773}">
      <dgm:prSet phldrT="[Text]"/>
      <dgm:spPr/>
      <dgm:t>
        <a:bodyPr/>
        <a:lstStyle/>
        <a:p>
          <a:r>
            <a:rPr lang="en-US"/>
            <a:t>43.59%</a:t>
          </a:r>
        </a:p>
      </dgm:t>
    </dgm:pt>
    <dgm:pt modelId="{102DCDA5-E093-488C-8E05-7D30D61D2A2E}" type="parTrans" cxnId="{995D1C13-B954-497A-9319-CBC76D8E6DF8}">
      <dgm:prSet/>
      <dgm:spPr/>
      <dgm:t>
        <a:bodyPr/>
        <a:lstStyle/>
        <a:p>
          <a:endParaRPr lang="en-US"/>
        </a:p>
      </dgm:t>
    </dgm:pt>
    <dgm:pt modelId="{C13AB1CA-9640-48FE-97D6-FCADDEA2D53B}" type="sibTrans" cxnId="{995D1C13-B954-497A-9319-CBC76D8E6DF8}">
      <dgm:prSet/>
      <dgm:spPr/>
      <dgm:t>
        <a:bodyPr/>
        <a:lstStyle/>
        <a:p>
          <a:endParaRPr lang="en-US"/>
        </a:p>
      </dgm:t>
    </dgm:pt>
    <dgm:pt modelId="{3BC74A77-B9E3-418F-8425-09483440DF1C}">
      <dgm:prSet phldrT="[Text]"/>
      <dgm:spPr/>
      <dgm:t>
        <a:bodyPr/>
        <a:lstStyle/>
        <a:p>
          <a:r>
            <a:rPr lang="en-US"/>
            <a:t>Using library databases</a:t>
          </a:r>
        </a:p>
      </dgm:t>
    </dgm:pt>
    <dgm:pt modelId="{DCFDF0D5-7740-4DC9-96FA-A3E5CDBF391F}" type="parTrans" cxnId="{E39D110D-9E41-47B2-9A54-999D42DC51CE}">
      <dgm:prSet/>
      <dgm:spPr/>
      <dgm:t>
        <a:bodyPr/>
        <a:lstStyle/>
        <a:p>
          <a:endParaRPr lang="en-US"/>
        </a:p>
      </dgm:t>
    </dgm:pt>
    <dgm:pt modelId="{6F81E6CA-E301-4210-A9D9-26E858724366}" type="sibTrans" cxnId="{E39D110D-9E41-47B2-9A54-999D42DC51CE}">
      <dgm:prSet/>
      <dgm:spPr/>
      <dgm:t>
        <a:bodyPr/>
        <a:lstStyle/>
        <a:p>
          <a:endParaRPr lang="en-US"/>
        </a:p>
      </dgm:t>
    </dgm:pt>
    <dgm:pt modelId="{706FD46D-73C3-471B-A077-C829B6DDE6E4}">
      <dgm:prSet phldrT="[Text]"/>
      <dgm:spPr/>
      <dgm:t>
        <a:bodyPr/>
        <a:lstStyle/>
        <a:p>
          <a:r>
            <a:rPr lang="en-US"/>
            <a:t>40.82%</a:t>
          </a:r>
        </a:p>
      </dgm:t>
    </dgm:pt>
    <dgm:pt modelId="{20367A83-92E1-4F42-B4CF-37A1CB56EE3F}" type="parTrans" cxnId="{CA10D993-AD79-4877-BDBD-920F0CB5E9F7}">
      <dgm:prSet/>
      <dgm:spPr/>
      <dgm:t>
        <a:bodyPr/>
        <a:lstStyle/>
        <a:p>
          <a:endParaRPr lang="en-US"/>
        </a:p>
      </dgm:t>
    </dgm:pt>
    <dgm:pt modelId="{5C55AE2A-B630-40A4-8702-88DAE0175758}" type="sibTrans" cxnId="{CA10D993-AD79-4877-BDBD-920F0CB5E9F7}">
      <dgm:prSet/>
      <dgm:spPr/>
      <dgm:t>
        <a:bodyPr/>
        <a:lstStyle/>
        <a:p>
          <a:endParaRPr lang="en-US"/>
        </a:p>
      </dgm:t>
    </dgm:pt>
    <dgm:pt modelId="{2C20B4B2-69AE-4728-89BD-E314B379C031}">
      <dgm:prSet/>
      <dgm:spPr/>
      <dgm:t>
        <a:bodyPr/>
        <a:lstStyle/>
        <a:p>
          <a:r>
            <a:rPr lang="en-US"/>
            <a:t>Synthesizing information</a:t>
          </a:r>
        </a:p>
      </dgm:t>
    </dgm:pt>
    <dgm:pt modelId="{1F4AABE9-4E71-4086-9878-7682EDF61699}" type="parTrans" cxnId="{81C64A47-50B6-4F5A-8B98-4E1EA1F3411A}">
      <dgm:prSet/>
      <dgm:spPr/>
      <dgm:t>
        <a:bodyPr/>
        <a:lstStyle/>
        <a:p>
          <a:endParaRPr lang="en-US"/>
        </a:p>
      </dgm:t>
    </dgm:pt>
    <dgm:pt modelId="{59D4DF6E-38E4-460C-9D7F-AB1C07336744}" type="sibTrans" cxnId="{81C64A47-50B6-4F5A-8B98-4E1EA1F3411A}">
      <dgm:prSet/>
      <dgm:spPr/>
      <dgm:t>
        <a:bodyPr/>
        <a:lstStyle/>
        <a:p>
          <a:endParaRPr lang="en-US"/>
        </a:p>
      </dgm:t>
    </dgm:pt>
    <dgm:pt modelId="{CF9769E9-778D-493E-A029-DAFB22157648}">
      <dgm:prSet/>
      <dgm:spPr/>
      <dgm:t>
        <a:bodyPr/>
        <a:lstStyle/>
        <a:p>
          <a:r>
            <a:rPr lang="en-US"/>
            <a:t>Using the Internet for research</a:t>
          </a:r>
        </a:p>
      </dgm:t>
    </dgm:pt>
    <dgm:pt modelId="{D75F60D9-020B-4988-9E00-51DC6CF808B5}" type="sibTrans" cxnId="{2B838B23-32C5-4A3C-9541-4241F3174517}">
      <dgm:prSet/>
      <dgm:spPr/>
      <dgm:t>
        <a:bodyPr/>
        <a:lstStyle/>
        <a:p>
          <a:endParaRPr lang="en-US"/>
        </a:p>
      </dgm:t>
    </dgm:pt>
    <dgm:pt modelId="{FFD93A91-35FA-40AB-8FB7-ADFB8E90BF71}" type="parTrans" cxnId="{2B838B23-32C5-4A3C-9541-4241F3174517}">
      <dgm:prSet/>
      <dgm:spPr/>
      <dgm:t>
        <a:bodyPr/>
        <a:lstStyle/>
        <a:p>
          <a:endParaRPr lang="en-US"/>
        </a:p>
      </dgm:t>
    </dgm:pt>
    <dgm:pt modelId="{07662ECF-C874-4E41-BBAB-69C07373D293}">
      <dgm:prSet/>
      <dgm:spPr/>
      <dgm:t>
        <a:bodyPr/>
        <a:lstStyle/>
        <a:p>
          <a:r>
            <a:rPr lang="en-US"/>
            <a:t>Citing appropriately</a:t>
          </a:r>
        </a:p>
      </dgm:t>
    </dgm:pt>
    <dgm:pt modelId="{6E8DB667-DAB1-472D-9640-72D366AAD64F}" type="sibTrans" cxnId="{A967BF79-BCCD-49AE-8BCF-768B1D324263}">
      <dgm:prSet/>
      <dgm:spPr/>
      <dgm:t>
        <a:bodyPr/>
        <a:lstStyle/>
        <a:p>
          <a:endParaRPr lang="en-US"/>
        </a:p>
      </dgm:t>
    </dgm:pt>
    <dgm:pt modelId="{5F3108DF-96A4-4E04-BF61-CEA4EE4A3A4D}" type="parTrans" cxnId="{A967BF79-BCCD-49AE-8BCF-768B1D324263}">
      <dgm:prSet/>
      <dgm:spPr/>
      <dgm:t>
        <a:bodyPr/>
        <a:lstStyle/>
        <a:p>
          <a:endParaRPr lang="en-US"/>
        </a:p>
      </dgm:t>
    </dgm:pt>
    <dgm:pt modelId="{4F3B234D-0E76-4A1B-BF28-25535CF27605}">
      <dgm:prSet/>
      <dgm:spPr/>
      <dgm:t>
        <a:bodyPr/>
        <a:lstStyle/>
        <a:p>
          <a:r>
            <a:rPr lang="en-US"/>
            <a:t>27.59%</a:t>
          </a:r>
        </a:p>
      </dgm:t>
    </dgm:pt>
    <dgm:pt modelId="{3FD14C32-DA76-4A2C-8C0F-6112619E3F82}" type="parTrans" cxnId="{22636BDB-2919-4C24-88B7-70A2A8EA7CBD}">
      <dgm:prSet/>
      <dgm:spPr/>
      <dgm:t>
        <a:bodyPr/>
        <a:lstStyle/>
        <a:p>
          <a:endParaRPr lang="en-US"/>
        </a:p>
      </dgm:t>
    </dgm:pt>
    <dgm:pt modelId="{DFE3E359-E8A7-4B60-8373-96514399CFF6}" type="sibTrans" cxnId="{22636BDB-2919-4C24-88B7-70A2A8EA7CBD}">
      <dgm:prSet/>
      <dgm:spPr/>
      <dgm:t>
        <a:bodyPr/>
        <a:lstStyle/>
        <a:p>
          <a:endParaRPr lang="en-US"/>
        </a:p>
      </dgm:t>
    </dgm:pt>
    <dgm:pt modelId="{75D29616-9C7B-46BF-980D-EB73B0A20F8F}">
      <dgm:prSet/>
      <dgm:spPr/>
      <dgm:t>
        <a:bodyPr/>
        <a:lstStyle/>
        <a:p>
          <a:r>
            <a:rPr lang="en-US"/>
            <a:t>44.44%</a:t>
          </a:r>
        </a:p>
      </dgm:t>
    </dgm:pt>
    <dgm:pt modelId="{B0AD68D2-2D53-416D-8C5E-5933D3FCF7C6}" type="parTrans" cxnId="{849DB827-A0C7-4D90-81D8-9F6614FA19A1}">
      <dgm:prSet/>
      <dgm:spPr/>
      <dgm:t>
        <a:bodyPr/>
        <a:lstStyle/>
        <a:p>
          <a:endParaRPr lang="en-US"/>
        </a:p>
      </dgm:t>
    </dgm:pt>
    <dgm:pt modelId="{3FAEF658-4928-4B23-815A-B1B50F8B97F8}" type="sibTrans" cxnId="{849DB827-A0C7-4D90-81D8-9F6614FA19A1}">
      <dgm:prSet/>
      <dgm:spPr/>
      <dgm:t>
        <a:bodyPr/>
        <a:lstStyle/>
        <a:p>
          <a:endParaRPr lang="en-US"/>
        </a:p>
      </dgm:t>
    </dgm:pt>
    <dgm:pt modelId="{F34C64BF-13EC-41E0-8F29-E1B6988B9B7B}">
      <dgm:prSet/>
      <dgm:spPr/>
      <dgm:t>
        <a:bodyPr/>
        <a:lstStyle/>
        <a:p>
          <a:r>
            <a:rPr lang="en-US"/>
            <a:t>42.55%</a:t>
          </a:r>
        </a:p>
      </dgm:t>
    </dgm:pt>
    <dgm:pt modelId="{F11B266D-8068-45DC-BA17-E67501B228A2}" type="parTrans" cxnId="{2ECBD27B-A255-4076-A584-E6E7F458EA1E}">
      <dgm:prSet/>
      <dgm:spPr/>
      <dgm:t>
        <a:bodyPr/>
        <a:lstStyle/>
        <a:p>
          <a:endParaRPr lang="en-US"/>
        </a:p>
      </dgm:t>
    </dgm:pt>
    <dgm:pt modelId="{781DC89D-0C7B-4D6A-BD35-BB949B5E64D7}" type="sibTrans" cxnId="{2ECBD27B-A255-4076-A584-E6E7F458EA1E}">
      <dgm:prSet/>
      <dgm:spPr/>
      <dgm:t>
        <a:bodyPr/>
        <a:lstStyle/>
        <a:p>
          <a:endParaRPr lang="en-US"/>
        </a:p>
      </dgm:t>
    </dgm:pt>
    <dgm:pt modelId="{DD5C66B3-B63F-4D6E-8ADD-A0257E6007FF}" type="pres">
      <dgm:prSet presAssocID="{2FEE8711-24EC-41CC-B0F3-85C3791DA075}" presName="Name0" presStyleCnt="0">
        <dgm:presLayoutVars>
          <dgm:chMax val="7"/>
          <dgm:dir/>
          <dgm:animLvl val="lvl"/>
          <dgm:resizeHandles val="exact"/>
        </dgm:presLayoutVars>
      </dgm:prSet>
      <dgm:spPr/>
    </dgm:pt>
    <dgm:pt modelId="{7B75385E-4333-4F60-8727-744235398443}" type="pres">
      <dgm:prSet presAssocID="{0067752C-9768-435F-9EFB-F02D91AE3AAA}" presName="circle1" presStyleLbl="node1" presStyleIdx="0" presStyleCnt="6"/>
      <dgm:spPr/>
    </dgm:pt>
    <dgm:pt modelId="{666D03E4-B71B-4DEA-96ED-90CC74F2D5ED}" type="pres">
      <dgm:prSet presAssocID="{0067752C-9768-435F-9EFB-F02D91AE3AAA}" presName="space" presStyleCnt="0"/>
      <dgm:spPr/>
    </dgm:pt>
    <dgm:pt modelId="{47014BD2-55C3-4BA8-93DD-8AE5B4B3230A}" type="pres">
      <dgm:prSet presAssocID="{0067752C-9768-435F-9EFB-F02D91AE3AAA}" presName="rect1" presStyleLbl="alignAcc1" presStyleIdx="0" presStyleCnt="6"/>
      <dgm:spPr/>
    </dgm:pt>
    <dgm:pt modelId="{3EA57671-3C14-46E8-8C17-47BFFC992550}" type="pres">
      <dgm:prSet presAssocID="{7E63424C-558F-45E2-B72B-ADED865086EE}" presName="vertSpace2" presStyleLbl="node1" presStyleIdx="0" presStyleCnt="6"/>
      <dgm:spPr/>
    </dgm:pt>
    <dgm:pt modelId="{35C6388C-5AE6-41B5-8ED5-97D09493F4DA}" type="pres">
      <dgm:prSet presAssocID="{7E63424C-558F-45E2-B72B-ADED865086EE}" presName="circle2" presStyleLbl="node1" presStyleIdx="1" presStyleCnt="6"/>
      <dgm:spPr/>
    </dgm:pt>
    <dgm:pt modelId="{9D7B0400-637B-42BD-A70C-3F47139C47E6}" type="pres">
      <dgm:prSet presAssocID="{7E63424C-558F-45E2-B72B-ADED865086EE}" presName="rect2" presStyleLbl="alignAcc1" presStyleIdx="1" presStyleCnt="6"/>
      <dgm:spPr/>
    </dgm:pt>
    <dgm:pt modelId="{CACEC3B4-21A6-4E6C-85EF-DEA9DC948407}" type="pres">
      <dgm:prSet presAssocID="{3BC74A77-B9E3-418F-8425-09483440DF1C}" presName="vertSpace3" presStyleLbl="node1" presStyleIdx="1" presStyleCnt="6"/>
      <dgm:spPr/>
    </dgm:pt>
    <dgm:pt modelId="{C2288B5E-3D3B-42CE-85A0-BC130F9CD084}" type="pres">
      <dgm:prSet presAssocID="{3BC74A77-B9E3-418F-8425-09483440DF1C}" presName="circle3" presStyleLbl="node1" presStyleIdx="2" presStyleCnt="6"/>
      <dgm:spPr/>
    </dgm:pt>
    <dgm:pt modelId="{97C8672A-643F-415F-BED2-13998EDCAAEB}" type="pres">
      <dgm:prSet presAssocID="{3BC74A77-B9E3-418F-8425-09483440DF1C}" presName="rect3" presStyleLbl="alignAcc1" presStyleIdx="2" presStyleCnt="6"/>
      <dgm:spPr/>
    </dgm:pt>
    <dgm:pt modelId="{DB34634A-FEF0-4FFC-90F2-F8694091D8F7}" type="pres">
      <dgm:prSet presAssocID="{CF9769E9-778D-493E-A029-DAFB22157648}" presName="vertSpace4" presStyleLbl="node1" presStyleIdx="2" presStyleCnt="6"/>
      <dgm:spPr/>
    </dgm:pt>
    <dgm:pt modelId="{E5113171-22C0-45F7-9F63-828D52914D61}" type="pres">
      <dgm:prSet presAssocID="{CF9769E9-778D-493E-A029-DAFB22157648}" presName="circle4" presStyleLbl="node1" presStyleIdx="3" presStyleCnt="6"/>
      <dgm:spPr/>
    </dgm:pt>
    <dgm:pt modelId="{7CDCABC4-B2CA-419A-9E4C-851A7220E422}" type="pres">
      <dgm:prSet presAssocID="{CF9769E9-778D-493E-A029-DAFB22157648}" presName="rect4" presStyleLbl="alignAcc1" presStyleIdx="3" presStyleCnt="6"/>
      <dgm:spPr/>
    </dgm:pt>
    <dgm:pt modelId="{65D5C4DB-F6E6-43C8-9396-39FADFA08530}" type="pres">
      <dgm:prSet presAssocID="{07662ECF-C874-4E41-BBAB-69C07373D293}" presName="vertSpace5" presStyleLbl="node1" presStyleIdx="3" presStyleCnt="6"/>
      <dgm:spPr/>
    </dgm:pt>
    <dgm:pt modelId="{B160C746-56F5-4224-8906-1AA84020E092}" type="pres">
      <dgm:prSet presAssocID="{07662ECF-C874-4E41-BBAB-69C07373D293}" presName="circle5" presStyleLbl="node1" presStyleIdx="4" presStyleCnt="6"/>
      <dgm:spPr/>
    </dgm:pt>
    <dgm:pt modelId="{34993B23-AB14-4590-A842-5CEC1A805D57}" type="pres">
      <dgm:prSet presAssocID="{07662ECF-C874-4E41-BBAB-69C07373D293}" presName="rect5" presStyleLbl="alignAcc1" presStyleIdx="4" presStyleCnt="6"/>
      <dgm:spPr/>
    </dgm:pt>
    <dgm:pt modelId="{E730F504-01AE-4F32-A4AC-92CA4520B37C}" type="pres">
      <dgm:prSet presAssocID="{2C20B4B2-69AE-4728-89BD-E314B379C031}" presName="vertSpace6" presStyleLbl="node1" presStyleIdx="4" presStyleCnt="6"/>
      <dgm:spPr/>
    </dgm:pt>
    <dgm:pt modelId="{3789E799-7992-42FA-B2A0-E45A53D2BD8D}" type="pres">
      <dgm:prSet presAssocID="{2C20B4B2-69AE-4728-89BD-E314B379C031}" presName="circle6" presStyleLbl="node1" presStyleIdx="5" presStyleCnt="6"/>
      <dgm:spPr/>
    </dgm:pt>
    <dgm:pt modelId="{8CF9BAE0-533B-4A90-ADCA-DF5D222D9FA0}" type="pres">
      <dgm:prSet presAssocID="{2C20B4B2-69AE-4728-89BD-E314B379C031}" presName="rect6" presStyleLbl="alignAcc1" presStyleIdx="5" presStyleCnt="6"/>
      <dgm:spPr/>
    </dgm:pt>
    <dgm:pt modelId="{09FB737B-2E5E-487A-B414-1C36066F5300}" type="pres">
      <dgm:prSet presAssocID="{0067752C-9768-435F-9EFB-F02D91AE3AAA}" presName="rect1ParTx" presStyleLbl="alignAcc1" presStyleIdx="5" presStyleCnt="6">
        <dgm:presLayoutVars>
          <dgm:chMax val="1"/>
          <dgm:bulletEnabled val="1"/>
        </dgm:presLayoutVars>
      </dgm:prSet>
      <dgm:spPr/>
    </dgm:pt>
    <dgm:pt modelId="{E16F8DC1-39D1-40FE-84DE-CFE3A9388C82}" type="pres">
      <dgm:prSet presAssocID="{0067752C-9768-435F-9EFB-F02D91AE3AAA}" presName="rect1ChTx" presStyleLbl="alignAcc1" presStyleIdx="5" presStyleCnt="6">
        <dgm:presLayoutVars>
          <dgm:bulletEnabled val="1"/>
        </dgm:presLayoutVars>
      </dgm:prSet>
      <dgm:spPr/>
    </dgm:pt>
    <dgm:pt modelId="{A99A5488-F57A-4218-8CC7-1FA01D1D012D}" type="pres">
      <dgm:prSet presAssocID="{7E63424C-558F-45E2-B72B-ADED865086EE}" presName="rect2ParTx" presStyleLbl="alignAcc1" presStyleIdx="5" presStyleCnt="6">
        <dgm:presLayoutVars>
          <dgm:chMax val="1"/>
          <dgm:bulletEnabled val="1"/>
        </dgm:presLayoutVars>
      </dgm:prSet>
      <dgm:spPr/>
    </dgm:pt>
    <dgm:pt modelId="{0CBDE68F-9F6B-46F5-9D66-5477A5E6E1B9}" type="pres">
      <dgm:prSet presAssocID="{7E63424C-558F-45E2-B72B-ADED865086EE}" presName="rect2ChTx" presStyleLbl="alignAcc1" presStyleIdx="5" presStyleCnt="6">
        <dgm:presLayoutVars>
          <dgm:bulletEnabled val="1"/>
        </dgm:presLayoutVars>
      </dgm:prSet>
      <dgm:spPr/>
    </dgm:pt>
    <dgm:pt modelId="{A9C9D298-90EB-42D4-AA78-5D3D821B7705}" type="pres">
      <dgm:prSet presAssocID="{3BC74A77-B9E3-418F-8425-09483440DF1C}" presName="rect3ParTx" presStyleLbl="alignAcc1" presStyleIdx="5" presStyleCnt="6">
        <dgm:presLayoutVars>
          <dgm:chMax val="1"/>
          <dgm:bulletEnabled val="1"/>
        </dgm:presLayoutVars>
      </dgm:prSet>
      <dgm:spPr/>
    </dgm:pt>
    <dgm:pt modelId="{DEBBF618-4384-46D7-B85B-39D25975E179}" type="pres">
      <dgm:prSet presAssocID="{3BC74A77-B9E3-418F-8425-09483440DF1C}" presName="rect3ChTx" presStyleLbl="alignAcc1" presStyleIdx="5" presStyleCnt="6">
        <dgm:presLayoutVars>
          <dgm:bulletEnabled val="1"/>
        </dgm:presLayoutVars>
      </dgm:prSet>
      <dgm:spPr/>
    </dgm:pt>
    <dgm:pt modelId="{0985CD46-1628-45A2-8BC5-53A2B71F8343}" type="pres">
      <dgm:prSet presAssocID="{CF9769E9-778D-493E-A029-DAFB22157648}" presName="rect4ParTx" presStyleLbl="alignAcc1" presStyleIdx="5" presStyleCnt="6">
        <dgm:presLayoutVars>
          <dgm:chMax val="1"/>
          <dgm:bulletEnabled val="1"/>
        </dgm:presLayoutVars>
      </dgm:prSet>
      <dgm:spPr/>
    </dgm:pt>
    <dgm:pt modelId="{4BD496B9-B01C-424B-8A26-A02BDCB766EC}" type="pres">
      <dgm:prSet presAssocID="{CF9769E9-778D-493E-A029-DAFB22157648}" presName="rect4ChTx" presStyleLbl="alignAcc1" presStyleIdx="5" presStyleCnt="6">
        <dgm:presLayoutVars>
          <dgm:bulletEnabled val="1"/>
        </dgm:presLayoutVars>
      </dgm:prSet>
      <dgm:spPr/>
    </dgm:pt>
    <dgm:pt modelId="{458D1EF4-8EF1-43F9-BDC7-395FA03EEFE1}" type="pres">
      <dgm:prSet presAssocID="{07662ECF-C874-4E41-BBAB-69C07373D293}" presName="rect5ParTx" presStyleLbl="alignAcc1" presStyleIdx="5" presStyleCnt="6">
        <dgm:presLayoutVars>
          <dgm:chMax val="1"/>
          <dgm:bulletEnabled val="1"/>
        </dgm:presLayoutVars>
      </dgm:prSet>
      <dgm:spPr/>
    </dgm:pt>
    <dgm:pt modelId="{AD90DBA2-E8DD-4981-B3B0-DAD1AFF64969}" type="pres">
      <dgm:prSet presAssocID="{07662ECF-C874-4E41-BBAB-69C07373D293}" presName="rect5ChTx" presStyleLbl="alignAcc1" presStyleIdx="5" presStyleCnt="6">
        <dgm:presLayoutVars>
          <dgm:bulletEnabled val="1"/>
        </dgm:presLayoutVars>
      </dgm:prSet>
      <dgm:spPr/>
    </dgm:pt>
    <dgm:pt modelId="{B10272F2-DC39-4CFF-9AD3-C774F52568DA}" type="pres">
      <dgm:prSet presAssocID="{2C20B4B2-69AE-4728-89BD-E314B379C031}" presName="rect6ParTx" presStyleLbl="alignAcc1" presStyleIdx="5" presStyleCnt="6">
        <dgm:presLayoutVars>
          <dgm:chMax val="1"/>
          <dgm:bulletEnabled val="1"/>
        </dgm:presLayoutVars>
      </dgm:prSet>
      <dgm:spPr/>
    </dgm:pt>
    <dgm:pt modelId="{01342C57-8743-4720-86B6-439C9B76860A}" type="pres">
      <dgm:prSet presAssocID="{2C20B4B2-69AE-4728-89BD-E314B379C031}" presName="rect6ChTx" presStyleLbl="alignAcc1" presStyleIdx="5" presStyleCnt="6">
        <dgm:presLayoutVars>
          <dgm:bulletEnabled val="1"/>
        </dgm:presLayoutVars>
      </dgm:prSet>
      <dgm:spPr/>
    </dgm:pt>
  </dgm:ptLst>
  <dgm:cxnLst>
    <dgm:cxn modelId="{E39D110D-9E41-47B2-9A54-999D42DC51CE}" srcId="{2FEE8711-24EC-41CC-B0F3-85C3791DA075}" destId="{3BC74A77-B9E3-418F-8425-09483440DF1C}" srcOrd="2" destOrd="0" parTransId="{DCFDF0D5-7740-4DC9-96FA-A3E5CDBF391F}" sibTransId="{6F81E6CA-E301-4210-A9D9-26E858724366}"/>
    <dgm:cxn modelId="{5500650E-5B65-43F2-8422-DFDF4FE3A6DA}" srcId="{0067752C-9768-435F-9EFB-F02D91AE3AAA}" destId="{D8F3C6D9-1739-4C1D-8EE4-2109E0311B2D}" srcOrd="0" destOrd="0" parTransId="{C338443C-1A0B-4E1C-A6C3-459C4AC3AF2F}" sibTransId="{F7D94960-2B4A-43BE-AF65-1F118B4CE88F}"/>
    <dgm:cxn modelId="{995D1C13-B954-497A-9319-CBC76D8E6DF8}" srcId="{7E63424C-558F-45E2-B72B-ADED865086EE}" destId="{57A0F88B-1FF9-42B9-BB33-F6675E728773}" srcOrd="0" destOrd="0" parTransId="{102DCDA5-E093-488C-8E05-7D30D61D2A2E}" sibTransId="{C13AB1CA-9640-48FE-97D6-FCADDEA2D53B}"/>
    <dgm:cxn modelId="{2B838B23-32C5-4A3C-9541-4241F3174517}" srcId="{2FEE8711-24EC-41CC-B0F3-85C3791DA075}" destId="{CF9769E9-778D-493E-A029-DAFB22157648}" srcOrd="3" destOrd="0" parTransId="{FFD93A91-35FA-40AB-8FB7-ADFB8E90BF71}" sibTransId="{D75F60D9-020B-4988-9E00-51DC6CF808B5}"/>
    <dgm:cxn modelId="{81BD2525-9435-403A-9E64-94A28FFCEFD5}" type="presOf" srcId="{7E63424C-558F-45E2-B72B-ADED865086EE}" destId="{A99A5488-F57A-4218-8CC7-1FA01D1D012D}" srcOrd="1" destOrd="0" presId="urn:microsoft.com/office/officeart/2005/8/layout/target3"/>
    <dgm:cxn modelId="{257BE326-C00E-4EDC-AF98-7E9F88B4CAD6}" type="presOf" srcId="{CF9769E9-778D-493E-A029-DAFB22157648}" destId="{7CDCABC4-B2CA-419A-9E4C-851A7220E422}" srcOrd="0" destOrd="0" presId="urn:microsoft.com/office/officeart/2005/8/layout/target3"/>
    <dgm:cxn modelId="{849DB827-A0C7-4D90-81D8-9F6614FA19A1}" srcId="{07662ECF-C874-4E41-BBAB-69C07373D293}" destId="{75D29616-9C7B-46BF-980D-EB73B0A20F8F}" srcOrd="0" destOrd="0" parTransId="{B0AD68D2-2D53-416D-8C5E-5933D3FCF7C6}" sibTransId="{3FAEF658-4928-4B23-815A-B1B50F8B97F8}"/>
    <dgm:cxn modelId="{D34A802A-42E7-4A10-BA1D-97E75089A267}" type="presOf" srcId="{2C20B4B2-69AE-4728-89BD-E314B379C031}" destId="{B10272F2-DC39-4CFF-9AD3-C774F52568DA}" srcOrd="1" destOrd="0" presId="urn:microsoft.com/office/officeart/2005/8/layout/target3"/>
    <dgm:cxn modelId="{7402E441-06BC-442F-9753-14AF258F5B1A}" type="presOf" srcId="{07662ECF-C874-4E41-BBAB-69C07373D293}" destId="{458D1EF4-8EF1-43F9-BDC7-395FA03EEFE1}" srcOrd="1" destOrd="0" presId="urn:microsoft.com/office/officeart/2005/8/layout/target3"/>
    <dgm:cxn modelId="{81C64A47-50B6-4F5A-8B98-4E1EA1F3411A}" srcId="{2FEE8711-24EC-41CC-B0F3-85C3791DA075}" destId="{2C20B4B2-69AE-4728-89BD-E314B379C031}" srcOrd="5" destOrd="0" parTransId="{1F4AABE9-4E71-4086-9878-7682EDF61699}" sibTransId="{59D4DF6E-38E4-460C-9D7F-AB1C07336744}"/>
    <dgm:cxn modelId="{5D205047-6D39-444B-8C75-90E3F3390F07}" type="presOf" srcId="{4F3B234D-0E76-4A1B-BF28-25535CF27605}" destId="{4BD496B9-B01C-424B-8A26-A02BDCB766EC}" srcOrd="0" destOrd="0" presId="urn:microsoft.com/office/officeart/2005/8/layout/target3"/>
    <dgm:cxn modelId="{3E73B76D-D50C-4B35-9A1C-B097442FE56E}" type="presOf" srcId="{2FEE8711-24EC-41CC-B0F3-85C3791DA075}" destId="{DD5C66B3-B63F-4D6E-8ADD-A0257E6007FF}" srcOrd="0" destOrd="0" presId="urn:microsoft.com/office/officeart/2005/8/layout/target3"/>
    <dgm:cxn modelId="{7BAC0973-D2A1-4707-9613-746EA55FAF1C}" type="presOf" srcId="{F34C64BF-13EC-41E0-8F29-E1B6988B9B7B}" destId="{01342C57-8743-4720-86B6-439C9B76860A}" srcOrd="0" destOrd="0" presId="urn:microsoft.com/office/officeart/2005/8/layout/target3"/>
    <dgm:cxn modelId="{E643B375-2955-452A-8D37-31CE399A4A5D}" type="presOf" srcId="{3BC74A77-B9E3-418F-8425-09483440DF1C}" destId="{A9C9D298-90EB-42D4-AA78-5D3D821B7705}" srcOrd="1" destOrd="0" presId="urn:microsoft.com/office/officeart/2005/8/layout/target3"/>
    <dgm:cxn modelId="{440A9D79-B91F-46E9-BF6A-B9C3F0C4C9A3}" type="presOf" srcId="{57A0F88B-1FF9-42B9-BB33-F6675E728773}" destId="{0CBDE68F-9F6B-46F5-9D66-5477A5E6E1B9}" srcOrd="0" destOrd="0" presId="urn:microsoft.com/office/officeart/2005/8/layout/target3"/>
    <dgm:cxn modelId="{A967BF79-BCCD-49AE-8BCF-768B1D324263}" srcId="{2FEE8711-24EC-41CC-B0F3-85C3791DA075}" destId="{07662ECF-C874-4E41-BBAB-69C07373D293}" srcOrd="4" destOrd="0" parTransId="{5F3108DF-96A4-4E04-BF61-CEA4EE4A3A4D}" sibTransId="{6E8DB667-DAB1-472D-9640-72D366AAD64F}"/>
    <dgm:cxn modelId="{2ECBD27B-A255-4076-A584-E6E7F458EA1E}" srcId="{2C20B4B2-69AE-4728-89BD-E314B379C031}" destId="{F34C64BF-13EC-41E0-8F29-E1B6988B9B7B}" srcOrd="0" destOrd="0" parTransId="{F11B266D-8068-45DC-BA17-E67501B228A2}" sibTransId="{781DC89D-0C7B-4D6A-BD35-BB949B5E64D7}"/>
    <dgm:cxn modelId="{4F574B82-01FF-4BF3-9388-3424681EC207}" type="presOf" srcId="{CF9769E9-778D-493E-A029-DAFB22157648}" destId="{0985CD46-1628-45A2-8BC5-53A2B71F8343}" srcOrd="1" destOrd="0" presId="urn:microsoft.com/office/officeart/2005/8/layout/target3"/>
    <dgm:cxn modelId="{FC955184-5013-47D6-AB17-47E1103917D9}" type="presOf" srcId="{75D29616-9C7B-46BF-980D-EB73B0A20F8F}" destId="{AD90DBA2-E8DD-4981-B3B0-DAD1AFF64969}" srcOrd="0" destOrd="0" presId="urn:microsoft.com/office/officeart/2005/8/layout/target3"/>
    <dgm:cxn modelId="{6C345B85-7FF4-4ACC-BDE6-0E0A07FE7581}" srcId="{2FEE8711-24EC-41CC-B0F3-85C3791DA075}" destId="{7E63424C-558F-45E2-B72B-ADED865086EE}" srcOrd="1" destOrd="0" parTransId="{6E25C67C-65B7-4AC5-B0F2-BB59DB0A7A9D}" sibTransId="{28E2926E-8B6D-4BAB-91E1-D500B81D70AC}"/>
    <dgm:cxn modelId="{CA10D993-AD79-4877-BDBD-920F0CB5E9F7}" srcId="{3BC74A77-B9E3-418F-8425-09483440DF1C}" destId="{706FD46D-73C3-471B-A077-C829B6DDE6E4}" srcOrd="0" destOrd="0" parTransId="{20367A83-92E1-4F42-B4CF-37A1CB56EE3F}" sibTransId="{5C55AE2A-B630-40A4-8702-88DAE0175758}"/>
    <dgm:cxn modelId="{1E142D9C-D580-4F85-BD60-F8BAF9D128EB}" type="presOf" srcId="{D8F3C6D9-1739-4C1D-8EE4-2109E0311B2D}" destId="{E16F8DC1-39D1-40FE-84DE-CFE3A9388C82}" srcOrd="0" destOrd="0" presId="urn:microsoft.com/office/officeart/2005/8/layout/target3"/>
    <dgm:cxn modelId="{6C5DD1A4-2B87-4AAD-90A6-7584F107242D}" type="presOf" srcId="{706FD46D-73C3-471B-A077-C829B6DDE6E4}" destId="{DEBBF618-4384-46D7-B85B-39D25975E179}" srcOrd="0" destOrd="0" presId="urn:microsoft.com/office/officeart/2005/8/layout/target3"/>
    <dgm:cxn modelId="{BEA0C0B1-CB2E-40AC-95A6-F283010549D9}" type="presOf" srcId="{7E63424C-558F-45E2-B72B-ADED865086EE}" destId="{9D7B0400-637B-42BD-A70C-3F47139C47E6}" srcOrd="0" destOrd="0" presId="urn:microsoft.com/office/officeart/2005/8/layout/target3"/>
    <dgm:cxn modelId="{33FA2BBF-5AA7-4B9F-A016-38E921888DC5}" type="presOf" srcId="{0067752C-9768-435F-9EFB-F02D91AE3AAA}" destId="{09FB737B-2E5E-487A-B414-1C36066F5300}" srcOrd="1" destOrd="0" presId="urn:microsoft.com/office/officeart/2005/8/layout/target3"/>
    <dgm:cxn modelId="{393D97D0-DAD5-472A-9A2A-2DEA3C9F00CF}" type="presOf" srcId="{0067752C-9768-435F-9EFB-F02D91AE3AAA}" destId="{47014BD2-55C3-4BA8-93DD-8AE5B4B3230A}" srcOrd="0" destOrd="0" presId="urn:microsoft.com/office/officeart/2005/8/layout/target3"/>
    <dgm:cxn modelId="{AE4B8FD4-6303-4081-8903-5BAEE21A68FA}" type="presOf" srcId="{2C20B4B2-69AE-4728-89BD-E314B379C031}" destId="{8CF9BAE0-533B-4A90-ADCA-DF5D222D9FA0}" srcOrd="0" destOrd="0" presId="urn:microsoft.com/office/officeart/2005/8/layout/target3"/>
    <dgm:cxn modelId="{22636BDB-2919-4C24-88B7-70A2A8EA7CBD}" srcId="{CF9769E9-778D-493E-A029-DAFB22157648}" destId="{4F3B234D-0E76-4A1B-BF28-25535CF27605}" srcOrd="0" destOrd="0" parTransId="{3FD14C32-DA76-4A2C-8C0F-6112619E3F82}" sibTransId="{DFE3E359-E8A7-4B60-8373-96514399CFF6}"/>
    <dgm:cxn modelId="{B85B94E8-A6F9-496A-A9BD-9A9E3598FC22}" srcId="{2FEE8711-24EC-41CC-B0F3-85C3791DA075}" destId="{0067752C-9768-435F-9EFB-F02D91AE3AAA}" srcOrd="0" destOrd="0" parTransId="{1BEE85E8-35DD-40F6-AB80-6A10C731B0CB}" sibTransId="{B7BA82F5-A4DF-486D-8C57-0815BE0E70F1}"/>
    <dgm:cxn modelId="{204E02F2-6945-4D1D-B25C-0F0362BB28AB}" type="presOf" srcId="{07662ECF-C874-4E41-BBAB-69C07373D293}" destId="{34993B23-AB14-4590-A842-5CEC1A805D57}" srcOrd="0" destOrd="0" presId="urn:microsoft.com/office/officeart/2005/8/layout/target3"/>
    <dgm:cxn modelId="{7A486BF5-3278-448F-AA4B-CAD8CF94E0EE}" type="presOf" srcId="{3BC74A77-B9E3-418F-8425-09483440DF1C}" destId="{97C8672A-643F-415F-BED2-13998EDCAAEB}" srcOrd="0" destOrd="0" presId="urn:microsoft.com/office/officeart/2005/8/layout/target3"/>
    <dgm:cxn modelId="{61DFC8F7-760A-4D65-B010-2B7A38D50626}" type="presParOf" srcId="{DD5C66B3-B63F-4D6E-8ADD-A0257E6007FF}" destId="{7B75385E-4333-4F60-8727-744235398443}" srcOrd="0" destOrd="0" presId="urn:microsoft.com/office/officeart/2005/8/layout/target3"/>
    <dgm:cxn modelId="{A24F0BD4-D08E-4682-9793-DB4B972E7952}" type="presParOf" srcId="{DD5C66B3-B63F-4D6E-8ADD-A0257E6007FF}" destId="{666D03E4-B71B-4DEA-96ED-90CC74F2D5ED}" srcOrd="1" destOrd="0" presId="urn:microsoft.com/office/officeart/2005/8/layout/target3"/>
    <dgm:cxn modelId="{BC00CF4E-3CAC-475E-AA81-77E91FDC3120}" type="presParOf" srcId="{DD5C66B3-B63F-4D6E-8ADD-A0257E6007FF}" destId="{47014BD2-55C3-4BA8-93DD-8AE5B4B3230A}" srcOrd="2" destOrd="0" presId="urn:microsoft.com/office/officeart/2005/8/layout/target3"/>
    <dgm:cxn modelId="{976722DA-491B-41E3-82FD-DDD9B1A4DBDE}" type="presParOf" srcId="{DD5C66B3-B63F-4D6E-8ADD-A0257E6007FF}" destId="{3EA57671-3C14-46E8-8C17-47BFFC992550}" srcOrd="3" destOrd="0" presId="urn:microsoft.com/office/officeart/2005/8/layout/target3"/>
    <dgm:cxn modelId="{39C60506-3AD2-47FB-B8CA-84A0967C42A4}" type="presParOf" srcId="{DD5C66B3-B63F-4D6E-8ADD-A0257E6007FF}" destId="{35C6388C-5AE6-41B5-8ED5-97D09493F4DA}" srcOrd="4" destOrd="0" presId="urn:microsoft.com/office/officeart/2005/8/layout/target3"/>
    <dgm:cxn modelId="{E187A52E-3107-4C37-9D0D-882DDD4E8ADF}" type="presParOf" srcId="{DD5C66B3-B63F-4D6E-8ADD-A0257E6007FF}" destId="{9D7B0400-637B-42BD-A70C-3F47139C47E6}" srcOrd="5" destOrd="0" presId="urn:microsoft.com/office/officeart/2005/8/layout/target3"/>
    <dgm:cxn modelId="{BB54FD43-CD61-44A0-A5C5-73929D3B1AFD}" type="presParOf" srcId="{DD5C66B3-B63F-4D6E-8ADD-A0257E6007FF}" destId="{CACEC3B4-21A6-4E6C-85EF-DEA9DC948407}" srcOrd="6" destOrd="0" presId="urn:microsoft.com/office/officeart/2005/8/layout/target3"/>
    <dgm:cxn modelId="{72609E79-BD57-4BF3-B4F1-9B5C628B3401}" type="presParOf" srcId="{DD5C66B3-B63F-4D6E-8ADD-A0257E6007FF}" destId="{C2288B5E-3D3B-42CE-85A0-BC130F9CD084}" srcOrd="7" destOrd="0" presId="urn:microsoft.com/office/officeart/2005/8/layout/target3"/>
    <dgm:cxn modelId="{CAD75D8D-E4A5-4C1B-990B-CB62DE221099}" type="presParOf" srcId="{DD5C66B3-B63F-4D6E-8ADD-A0257E6007FF}" destId="{97C8672A-643F-415F-BED2-13998EDCAAEB}" srcOrd="8" destOrd="0" presId="urn:microsoft.com/office/officeart/2005/8/layout/target3"/>
    <dgm:cxn modelId="{93932AB9-35C0-4A62-ABC8-40E9ACC38B28}" type="presParOf" srcId="{DD5C66B3-B63F-4D6E-8ADD-A0257E6007FF}" destId="{DB34634A-FEF0-4FFC-90F2-F8694091D8F7}" srcOrd="9" destOrd="0" presId="urn:microsoft.com/office/officeart/2005/8/layout/target3"/>
    <dgm:cxn modelId="{8E0B5462-DB93-4572-8DD2-28E263B6593B}" type="presParOf" srcId="{DD5C66B3-B63F-4D6E-8ADD-A0257E6007FF}" destId="{E5113171-22C0-45F7-9F63-828D52914D61}" srcOrd="10" destOrd="0" presId="urn:microsoft.com/office/officeart/2005/8/layout/target3"/>
    <dgm:cxn modelId="{FF662FBC-AEBE-49CD-B398-C4E8E7C5D955}" type="presParOf" srcId="{DD5C66B3-B63F-4D6E-8ADD-A0257E6007FF}" destId="{7CDCABC4-B2CA-419A-9E4C-851A7220E422}" srcOrd="11" destOrd="0" presId="urn:microsoft.com/office/officeart/2005/8/layout/target3"/>
    <dgm:cxn modelId="{038E46E9-472E-4E9C-9976-FB8E04E2B6C4}" type="presParOf" srcId="{DD5C66B3-B63F-4D6E-8ADD-A0257E6007FF}" destId="{65D5C4DB-F6E6-43C8-9396-39FADFA08530}" srcOrd="12" destOrd="0" presId="urn:microsoft.com/office/officeart/2005/8/layout/target3"/>
    <dgm:cxn modelId="{23F391CB-D11C-429F-B8B9-F9D3A6530079}" type="presParOf" srcId="{DD5C66B3-B63F-4D6E-8ADD-A0257E6007FF}" destId="{B160C746-56F5-4224-8906-1AA84020E092}" srcOrd="13" destOrd="0" presId="urn:microsoft.com/office/officeart/2005/8/layout/target3"/>
    <dgm:cxn modelId="{84215788-8506-407A-94C8-6EDEB7030942}" type="presParOf" srcId="{DD5C66B3-B63F-4D6E-8ADD-A0257E6007FF}" destId="{34993B23-AB14-4590-A842-5CEC1A805D57}" srcOrd="14" destOrd="0" presId="urn:microsoft.com/office/officeart/2005/8/layout/target3"/>
    <dgm:cxn modelId="{4E5955DA-25A9-4BB3-9CAF-F0E604DA703D}" type="presParOf" srcId="{DD5C66B3-B63F-4D6E-8ADD-A0257E6007FF}" destId="{E730F504-01AE-4F32-A4AC-92CA4520B37C}" srcOrd="15" destOrd="0" presId="urn:microsoft.com/office/officeart/2005/8/layout/target3"/>
    <dgm:cxn modelId="{213E79D2-6194-49F1-A288-757FD03459F0}" type="presParOf" srcId="{DD5C66B3-B63F-4D6E-8ADD-A0257E6007FF}" destId="{3789E799-7992-42FA-B2A0-E45A53D2BD8D}" srcOrd="16" destOrd="0" presId="urn:microsoft.com/office/officeart/2005/8/layout/target3"/>
    <dgm:cxn modelId="{54FCD10E-1F16-4947-8FA5-D9FD1388A1B5}" type="presParOf" srcId="{DD5C66B3-B63F-4D6E-8ADD-A0257E6007FF}" destId="{8CF9BAE0-533B-4A90-ADCA-DF5D222D9FA0}" srcOrd="17" destOrd="0" presId="urn:microsoft.com/office/officeart/2005/8/layout/target3"/>
    <dgm:cxn modelId="{50B17CFE-C8A2-416F-A0E0-884F218D60D0}" type="presParOf" srcId="{DD5C66B3-B63F-4D6E-8ADD-A0257E6007FF}" destId="{09FB737B-2E5E-487A-B414-1C36066F5300}" srcOrd="18" destOrd="0" presId="urn:microsoft.com/office/officeart/2005/8/layout/target3"/>
    <dgm:cxn modelId="{A0F1CBE9-AD14-462B-9B65-F57E0E28B428}" type="presParOf" srcId="{DD5C66B3-B63F-4D6E-8ADD-A0257E6007FF}" destId="{E16F8DC1-39D1-40FE-84DE-CFE3A9388C82}" srcOrd="19" destOrd="0" presId="urn:microsoft.com/office/officeart/2005/8/layout/target3"/>
    <dgm:cxn modelId="{2649C1B4-C5A9-416F-92D9-816366B4296F}" type="presParOf" srcId="{DD5C66B3-B63F-4D6E-8ADD-A0257E6007FF}" destId="{A99A5488-F57A-4218-8CC7-1FA01D1D012D}" srcOrd="20" destOrd="0" presId="urn:microsoft.com/office/officeart/2005/8/layout/target3"/>
    <dgm:cxn modelId="{873D35E5-03B0-488C-B8E6-0334C9E98BAD}" type="presParOf" srcId="{DD5C66B3-B63F-4D6E-8ADD-A0257E6007FF}" destId="{0CBDE68F-9F6B-46F5-9D66-5477A5E6E1B9}" srcOrd="21" destOrd="0" presId="urn:microsoft.com/office/officeart/2005/8/layout/target3"/>
    <dgm:cxn modelId="{E273EB2B-AEDA-4A9F-BDDF-E0F3A5FC646D}" type="presParOf" srcId="{DD5C66B3-B63F-4D6E-8ADD-A0257E6007FF}" destId="{A9C9D298-90EB-42D4-AA78-5D3D821B7705}" srcOrd="22" destOrd="0" presId="urn:microsoft.com/office/officeart/2005/8/layout/target3"/>
    <dgm:cxn modelId="{27282B45-EB70-4C93-8CAF-D37D9C391553}" type="presParOf" srcId="{DD5C66B3-B63F-4D6E-8ADD-A0257E6007FF}" destId="{DEBBF618-4384-46D7-B85B-39D25975E179}" srcOrd="23" destOrd="0" presId="urn:microsoft.com/office/officeart/2005/8/layout/target3"/>
    <dgm:cxn modelId="{9D1EE39B-126A-4273-B415-583EBF3E5A9A}" type="presParOf" srcId="{DD5C66B3-B63F-4D6E-8ADD-A0257E6007FF}" destId="{0985CD46-1628-45A2-8BC5-53A2B71F8343}" srcOrd="24" destOrd="0" presId="urn:microsoft.com/office/officeart/2005/8/layout/target3"/>
    <dgm:cxn modelId="{6DD93205-85AB-409A-A56A-E1F0A921AEAC}" type="presParOf" srcId="{DD5C66B3-B63F-4D6E-8ADD-A0257E6007FF}" destId="{4BD496B9-B01C-424B-8A26-A02BDCB766EC}" srcOrd="25" destOrd="0" presId="urn:microsoft.com/office/officeart/2005/8/layout/target3"/>
    <dgm:cxn modelId="{5D88AD22-55F7-4698-9525-B47ECFDE96FF}" type="presParOf" srcId="{DD5C66B3-B63F-4D6E-8ADD-A0257E6007FF}" destId="{458D1EF4-8EF1-43F9-BDC7-395FA03EEFE1}" srcOrd="26" destOrd="0" presId="urn:microsoft.com/office/officeart/2005/8/layout/target3"/>
    <dgm:cxn modelId="{10362B15-AA55-4D8D-AD6A-272E534A2AF1}" type="presParOf" srcId="{DD5C66B3-B63F-4D6E-8ADD-A0257E6007FF}" destId="{AD90DBA2-E8DD-4981-B3B0-DAD1AFF64969}" srcOrd="27" destOrd="0" presId="urn:microsoft.com/office/officeart/2005/8/layout/target3"/>
    <dgm:cxn modelId="{555F0674-628B-42DD-9B88-EABAC2FADB2F}" type="presParOf" srcId="{DD5C66B3-B63F-4D6E-8ADD-A0257E6007FF}" destId="{B10272F2-DC39-4CFF-9AD3-C774F52568DA}" srcOrd="28" destOrd="0" presId="urn:microsoft.com/office/officeart/2005/8/layout/target3"/>
    <dgm:cxn modelId="{5251090F-5947-4371-893F-F00E266305AB}" type="presParOf" srcId="{DD5C66B3-B63F-4D6E-8ADD-A0257E6007FF}" destId="{01342C57-8743-4720-86B6-439C9B76860A}" srcOrd="29"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75385E-4333-4F60-8727-744235398443}">
      <dsp:nvSpPr>
        <dsp:cNvPr id="0" name=""/>
        <dsp:cNvSpPr/>
      </dsp:nvSpPr>
      <dsp:spPr>
        <a:xfrm>
          <a:off x="0" y="0"/>
          <a:ext cx="4038600" cy="4038600"/>
        </a:xfrm>
        <a:prstGeom prst="pie">
          <a:avLst>
            <a:gd name="adj1" fmla="val 5400000"/>
            <a:gd name="adj2" fmla="val 16200000"/>
          </a:avLst>
        </a:prstGeom>
        <a:gradFill rotWithShape="0">
          <a:gsLst>
            <a:gs pos="0">
              <a:schemeClr val="accent2">
                <a:hueOff val="0"/>
                <a:satOff val="0"/>
                <a:lumOff val="0"/>
                <a:alphaOff val="0"/>
                <a:tint val="98000"/>
                <a:shade val="25000"/>
                <a:satMod val="250000"/>
              </a:schemeClr>
            </a:gs>
            <a:gs pos="68000">
              <a:schemeClr val="accent2">
                <a:hueOff val="0"/>
                <a:satOff val="0"/>
                <a:lumOff val="0"/>
                <a:alphaOff val="0"/>
                <a:tint val="86000"/>
                <a:satMod val="115000"/>
              </a:schemeClr>
            </a:gs>
            <a:gs pos="100000">
              <a:schemeClr val="accent2">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sp>
    <dsp:sp modelId="{47014BD2-55C3-4BA8-93DD-8AE5B4B3230A}">
      <dsp:nvSpPr>
        <dsp:cNvPr id="0" name=""/>
        <dsp:cNvSpPr/>
      </dsp:nvSpPr>
      <dsp:spPr>
        <a:xfrm>
          <a:off x="2019300" y="0"/>
          <a:ext cx="5676900" cy="40386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57150" dist="38100" dir="5400000" algn="ctr" rotWithShape="0">
            <a:schemeClr val="lt1">
              <a:alpha val="90000"/>
              <a:hueOff val="0"/>
              <a:satOff val="0"/>
              <a:lumOff val="0"/>
              <a:alphaOff val="0"/>
              <a:shade val="9000"/>
              <a:alpha val="48000"/>
              <a:satMod val="105000"/>
            </a:schemeClr>
          </a:outerShdw>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Understanding research expectations</a:t>
          </a:r>
        </a:p>
      </dsp:txBody>
      <dsp:txXfrm>
        <a:off x="2019300" y="0"/>
        <a:ext cx="2838450" cy="504826"/>
      </dsp:txXfrm>
    </dsp:sp>
    <dsp:sp modelId="{35C6388C-5AE6-41B5-8ED5-97D09493F4DA}">
      <dsp:nvSpPr>
        <dsp:cNvPr id="0" name=""/>
        <dsp:cNvSpPr/>
      </dsp:nvSpPr>
      <dsp:spPr>
        <a:xfrm>
          <a:off x="353378" y="504826"/>
          <a:ext cx="3331843" cy="3331843"/>
        </a:xfrm>
        <a:prstGeom prst="pie">
          <a:avLst>
            <a:gd name="adj1" fmla="val 5400000"/>
            <a:gd name="adj2" fmla="val 16200000"/>
          </a:avLst>
        </a:prstGeom>
        <a:gradFill rotWithShape="0">
          <a:gsLst>
            <a:gs pos="0">
              <a:schemeClr val="accent3">
                <a:hueOff val="0"/>
                <a:satOff val="0"/>
                <a:lumOff val="0"/>
                <a:alphaOff val="0"/>
                <a:tint val="98000"/>
                <a:shade val="25000"/>
                <a:satMod val="250000"/>
              </a:schemeClr>
            </a:gs>
            <a:gs pos="68000">
              <a:schemeClr val="accent3">
                <a:hueOff val="0"/>
                <a:satOff val="0"/>
                <a:lumOff val="0"/>
                <a:alphaOff val="0"/>
                <a:tint val="86000"/>
                <a:satMod val="115000"/>
              </a:schemeClr>
            </a:gs>
            <a:gs pos="100000">
              <a:schemeClr val="accent3">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sp>
    <dsp:sp modelId="{9D7B0400-637B-42BD-A70C-3F47139C47E6}">
      <dsp:nvSpPr>
        <dsp:cNvPr id="0" name=""/>
        <dsp:cNvSpPr/>
      </dsp:nvSpPr>
      <dsp:spPr>
        <a:xfrm>
          <a:off x="2019300" y="504826"/>
          <a:ext cx="5676900" cy="3331843"/>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57150" dist="38100" dir="5400000" algn="ctr" rotWithShape="0">
            <a:schemeClr val="lt1">
              <a:alpha val="90000"/>
              <a:hueOff val="0"/>
              <a:satOff val="0"/>
              <a:lumOff val="0"/>
              <a:alphaOff val="0"/>
              <a:shade val="9000"/>
              <a:alpha val="48000"/>
              <a:satMod val="105000"/>
            </a:schemeClr>
          </a:outerShdw>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Identifying reliable sources</a:t>
          </a:r>
        </a:p>
      </dsp:txBody>
      <dsp:txXfrm>
        <a:off x="2019300" y="504826"/>
        <a:ext cx="2838450" cy="504826"/>
      </dsp:txXfrm>
    </dsp:sp>
    <dsp:sp modelId="{C2288B5E-3D3B-42CE-85A0-BC130F9CD084}">
      <dsp:nvSpPr>
        <dsp:cNvPr id="0" name=""/>
        <dsp:cNvSpPr/>
      </dsp:nvSpPr>
      <dsp:spPr>
        <a:xfrm>
          <a:off x="706756" y="1009652"/>
          <a:ext cx="2625087" cy="2625087"/>
        </a:xfrm>
        <a:prstGeom prst="pie">
          <a:avLst>
            <a:gd name="adj1" fmla="val 5400000"/>
            <a:gd name="adj2" fmla="val 16200000"/>
          </a:avLst>
        </a:prstGeom>
        <a:gradFill rotWithShape="0">
          <a:gsLst>
            <a:gs pos="0">
              <a:schemeClr val="accent4">
                <a:hueOff val="0"/>
                <a:satOff val="0"/>
                <a:lumOff val="0"/>
                <a:alphaOff val="0"/>
                <a:tint val="98000"/>
                <a:shade val="25000"/>
                <a:satMod val="250000"/>
              </a:schemeClr>
            </a:gs>
            <a:gs pos="68000">
              <a:schemeClr val="accent4">
                <a:hueOff val="0"/>
                <a:satOff val="0"/>
                <a:lumOff val="0"/>
                <a:alphaOff val="0"/>
                <a:tint val="86000"/>
                <a:satMod val="115000"/>
              </a:schemeClr>
            </a:gs>
            <a:gs pos="100000">
              <a:schemeClr val="accent4">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sp>
    <dsp:sp modelId="{97C8672A-643F-415F-BED2-13998EDCAAEB}">
      <dsp:nvSpPr>
        <dsp:cNvPr id="0" name=""/>
        <dsp:cNvSpPr/>
      </dsp:nvSpPr>
      <dsp:spPr>
        <a:xfrm>
          <a:off x="2019300" y="1009652"/>
          <a:ext cx="5676900" cy="2625087"/>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57150" dist="38100" dir="5400000" algn="ctr" rotWithShape="0">
            <a:schemeClr val="lt1">
              <a:alpha val="90000"/>
              <a:hueOff val="0"/>
              <a:satOff val="0"/>
              <a:lumOff val="0"/>
              <a:alphaOff val="0"/>
              <a:shade val="9000"/>
              <a:alpha val="48000"/>
              <a:satMod val="105000"/>
            </a:schemeClr>
          </a:outerShdw>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Using library databases</a:t>
          </a:r>
        </a:p>
      </dsp:txBody>
      <dsp:txXfrm>
        <a:off x="2019300" y="1009652"/>
        <a:ext cx="2838450" cy="504822"/>
      </dsp:txXfrm>
    </dsp:sp>
    <dsp:sp modelId="{E5113171-22C0-45F7-9F63-828D52914D61}">
      <dsp:nvSpPr>
        <dsp:cNvPr id="0" name=""/>
        <dsp:cNvSpPr/>
      </dsp:nvSpPr>
      <dsp:spPr>
        <a:xfrm>
          <a:off x="1060132" y="1514474"/>
          <a:ext cx="1918335" cy="1918335"/>
        </a:xfrm>
        <a:prstGeom prst="pie">
          <a:avLst>
            <a:gd name="adj1" fmla="val 5400000"/>
            <a:gd name="adj2" fmla="val 16200000"/>
          </a:avLst>
        </a:prstGeom>
        <a:gradFill rotWithShape="0">
          <a:gsLst>
            <a:gs pos="0">
              <a:schemeClr val="accent5">
                <a:hueOff val="0"/>
                <a:satOff val="0"/>
                <a:lumOff val="0"/>
                <a:alphaOff val="0"/>
                <a:tint val="98000"/>
                <a:shade val="25000"/>
                <a:satMod val="250000"/>
              </a:schemeClr>
            </a:gs>
            <a:gs pos="68000">
              <a:schemeClr val="accent5">
                <a:hueOff val="0"/>
                <a:satOff val="0"/>
                <a:lumOff val="0"/>
                <a:alphaOff val="0"/>
                <a:tint val="86000"/>
                <a:satMod val="115000"/>
              </a:schemeClr>
            </a:gs>
            <a:gs pos="100000">
              <a:schemeClr val="accent5">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5">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sp>
    <dsp:sp modelId="{7CDCABC4-B2CA-419A-9E4C-851A7220E422}">
      <dsp:nvSpPr>
        <dsp:cNvPr id="0" name=""/>
        <dsp:cNvSpPr/>
      </dsp:nvSpPr>
      <dsp:spPr>
        <a:xfrm>
          <a:off x="2019300" y="1514474"/>
          <a:ext cx="5676900" cy="1918335"/>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57150" dist="38100" dir="5400000" algn="ctr" rotWithShape="0">
            <a:schemeClr val="lt1">
              <a:alpha val="90000"/>
              <a:hueOff val="0"/>
              <a:satOff val="0"/>
              <a:lumOff val="0"/>
              <a:alphaOff val="0"/>
              <a:shade val="9000"/>
              <a:alpha val="48000"/>
              <a:satMod val="105000"/>
            </a:schemeClr>
          </a:outerShdw>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Using the Internet for research</a:t>
          </a:r>
        </a:p>
      </dsp:txBody>
      <dsp:txXfrm>
        <a:off x="2019300" y="1514474"/>
        <a:ext cx="2838450" cy="504826"/>
      </dsp:txXfrm>
    </dsp:sp>
    <dsp:sp modelId="{B160C746-56F5-4224-8906-1AA84020E092}">
      <dsp:nvSpPr>
        <dsp:cNvPr id="0" name=""/>
        <dsp:cNvSpPr/>
      </dsp:nvSpPr>
      <dsp:spPr>
        <a:xfrm>
          <a:off x="1413510" y="2019301"/>
          <a:ext cx="1211578" cy="1211578"/>
        </a:xfrm>
        <a:prstGeom prst="pie">
          <a:avLst>
            <a:gd name="adj1" fmla="val 5400000"/>
            <a:gd name="adj2" fmla="val 16200000"/>
          </a:avLst>
        </a:prstGeom>
        <a:gradFill rotWithShape="0">
          <a:gsLst>
            <a:gs pos="0">
              <a:schemeClr val="accent6">
                <a:hueOff val="0"/>
                <a:satOff val="0"/>
                <a:lumOff val="0"/>
                <a:alphaOff val="0"/>
                <a:tint val="98000"/>
                <a:shade val="25000"/>
                <a:satMod val="250000"/>
              </a:schemeClr>
            </a:gs>
            <a:gs pos="68000">
              <a:schemeClr val="accent6">
                <a:hueOff val="0"/>
                <a:satOff val="0"/>
                <a:lumOff val="0"/>
                <a:alphaOff val="0"/>
                <a:tint val="86000"/>
                <a:satMod val="115000"/>
              </a:schemeClr>
            </a:gs>
            <a:gs pos="100000">
              <a:schemeClr val="accent6">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6">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sp>
    <dsp:sp modelId="{34993B23-AB14-4590-A842-5CEC1A805D57}">
      <dsp:nvSpPr>
        <dsp:cNvPr id="0" name=""/>
        <dsp:cNvSpPr/>
      </dsp:nvSpPr>
      <dsp:spPr>
        <a:xfrm>
          <a:off x="2019300" y="2019301"/>
          <a:ext cx="5676900" cy="1211578"/>
        </a:xfrm>
        <a:prstGeom prst="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57150" dist="38100" dir="5400000" algn="ctr" rotWithShape="0">
            <a:schemeClr val="lt1">
              <a:alpha val="90000"/>
              <a:hueOff val="0"/>
              <a:satOff val="0"/>
              <a:lumOff val="0"/>
              <a:alphaOff val="0"/>
              <a:shade val="9000"/>
              <a:alpha val="48000"/>
              <a:satMod val="105000"/>
            </a:schemeClr>
          </a:outerShdw>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Citing appropriately</a:t>
          </a:r>
        </a:p>
      </dsp:txBody>
      <dsp:txXfrm>
        <a:off x="2019300" y="2019301"/>
        <a:ext cx="2838450" cy="504826"/>
      </dsp:txXfrm>
    </dsp:sp>
    <dsp:sp modelId="{3789E799-7992-42FA-B2A0-E45A53D2BD8D}">
      <dsp:nvSpPr>
        <dsp:cNvPr id="0" name=""/>
        <dsp:cNvSpPr/>
      </dsp:nvSpPr>
      <dsp:spPr>
        <a:xfrm>
          <a:off x="1766888" y="2524127"/>
          <a:ext cx="504822" cy="504822"/>
        </a:xfrm>
        <a:prstGeom prst="pie">
          <a:avLst>
            <a:gd name="adj1" fmla="val 5400000"/>
            <a:gd name="adj2" fmla="val 16200000"/>
          </a:avLst>
        </a:prstGeom>
        <a:gradFill rotWithShape="0">
          <a:gsLst>
            <a:gs pos="0">
              <a:schemeClr val="accent2">
                <a:hueOff val="0"/>
                <a:satOff val="0"/>
                <a:lumOff val="0"/>
                <a:alphaOff val="0"/>
                <a:tint val="98000"/>
                <a:shade val="25000"/>
                <a:satMod val="250000"/>
              </a:schemeClr>
            </a:gs>
            <a:gs pos="68000">
              <a:schemeClr val="accent2">
                <a:hueOff val="0"/>
                <a:satOff val="0"/>
                <a:lumOff val="0"/>
                <a:alphaOff val="0"/>
                <a:tint val="86000"/>
                <a:satMod val="115000"/>
              </a:schemeClr>
            </a:gs>
            <a:gs pos="100000">
              <a:schemeClr val="accent2">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sp>
    <dsp:sp modelId="{8CF9BAE0-533B-4A90-ADCA-DF5D222D9FA0}">
      <dsp:nvSpPr>
        <dsp:cNvPr id="0" name=""/>
        <dsp:cNvSpPr/>
      </dsp:nvSpPr>
      <dsp:spPr>
        <a:xfrm>
          <a:off x="2019300" y="2524127"/>
          <a:ext cx="5676900" cy="504822"/>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57150" dist="38100" dir="5400000" algn="ctr" rotWithShape="0">
            <a:schemeClr val="lt1">
              <a:alpha val="90000"/>
              <a:hueOff val="0"/>
              <a:satOff val="0"/>
              <a:lumOff val="0"/>
              <a:alphaOff val="0"/>
              <a:shade val="9000"/>
              <a:alpha val="48000"/>
              <a:satMod val="105000"/>
            </a:schemeClr>
          </a:outerShdw>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Synthesizing information</a:t>
          </a:r>
        </a:p>
      </dsp:txBody>
      <dsp:txXfrm>
        <a:off x="2019300" y="2524127"/>
        <a:ext cx="2838450" cy="504822"/>
      </dsp:txXfrm>
    </dsp:sp>
    <dsp:sp modelId="{E16F8DC1-39D1-40FE-84DE-CFE3A9388C82}">
      <dsp:nvSpPr>
        <dsp:cNvPr id="0" name=""/>
        <dsp:cNvSpPr/>
      </dsp:nvSpPr>
      <dsp:spPr>
        <a:xfrm>
          <a:off x="4857750" y="0"/>
          <a:ext cx="2838450" cy="504826"/>
        </a:xfrm>
        <a:prstGeom prst="rect">
          <a:avLst/>
        </a:prstGeom>
        <a:noFill/>
        <a:ln w="9525" cap="flat" cmpd="sng" algn="ctr">
          <a:noFill/>
          <a:prstDash val="solid"/>
        </a:ln>
        <a:effectLst>
          <a:outerShdw blurRad="57150" dist="38100" dir="5400000" algn="ctr" rotWithShape="0">
            <a:schemeClr val="lt1">
              <a:alpha val="90000"/>
              <a:hueOff val="0"/>
              <a:satOff val="0"/>
              <a:lumOff val="0"/>
              <a:alphaOff val="0"/>
              <a:shade val="9000"/>
              <a:alpha val="48000"/>
              <a:satMod val="105000"/>
            </a:schemeClr>
          </a:outerShdw>
        </a:effectLst>
        <a:sp3d/>
      </dsp:spPr>
      <dsp:style>
        <a:lnRef idx="1">
          <a:scrgbClr r="0" g="0" b="0"/>
        </a:lnRef>
        <a:fillRef idx="1">
          <a:scrgbClr r="0" g="0" b="0"/>
        </a:fillRef>
        <a:effectRef idx="2">
          <a:scrgbClr r="0" g="0" b="0"/>
        </a:effectRef>
        <a:fontRef idx="minor"/>
      </dsp:style>
      <dsp:txBody>
        <a:bodyPr spcFirstLastPara="0" vert="horz" wrap="square" lIns="87630" tIns="87630" rIns="87630" bIns="87630" numCol="1" spcCol="1270" anchor="ctr" anchorCtr="0">
          <a:noAutofit/>
        </a:bodyPr>
        <a:lstStyle/>
        <a:p>
          <a:pPr marL="228600" lvl="1" indent="-228600" algn="l" defTabSz="1022350">
            <a:lnSpc>
              <a:spcPct val="90000"/>
            </a:lnSpc>
            <a:spcBef>
              <a:spcPct val="0"/>
            </a:spcBef>
            <a:spcAft>
              <a:spcPct val="15000"/>
            </a:spcAft>
            <a:buChar char="•"/>
          </a:pPr>
          <a:r>
            <a:rPr lang="en-US" sz="2300" kern="1200"/>
            <a:t>48.48%</a:t>
          </a:r>
        </a:p>
      </dsp:txBody>
      <dsp:txXfrm>
        <a:off x="4857750" y="0"/>
        <a:ext cx="2838450" cy="504826"/>
      </dsp:txXfrm>
    </dsp:sp>
    <dsp:sp modelId="{0CBDE68F-9F6B-46F5-9D66-5477A5E6E1B9}">
      <dsp:nvSpPr>
        <dsp:cNvPr id="0" name=""/>
        <dsp:cNvSpPr/>
      </dsp:nvSpPr>
      <dsp:spPr>
        <a:xfrm>
          <a:off x="4857750" y="504826"/>
          <a:ext cx="2838450" cy="504826"/>
        </a:xfrm>
        <a:prstGeom prst="rect">
          <a:avLst/>
        </a:prstGeom>
        <a:noFill/>
        <a:ln w="9525" cap="flat" cmpd="sng" algn="ctr">
          <a:noFill/>
          <a:prstDash val="solid"/>
        </a:ln>
        <a:effectLst>
          <a:outerShdw blurRad="57150" dist="38100" dir="5400000" algn="ctr" rotWithShape="0">
            <a:schemeClr val="lt1">
              <a:alpha val="90000"/>
              <a:hueOff val="0"/>
              <a:satOff val="0"/>
              <a:lumOff val="0"/>
              <a:alphaOff val="0"/>
              <a:shade val="9000"/>
              <a:alpha val="48000"/>
              <a:satMod val="105000"/>
            </a:schemeClr>
          </a:outerShdw>
        </a:effectLst>
        <a:sp3d/>
      </dsp:spPr>
      <dsp:style>
        <a:lnRef idx="1">
          <a:scrgbClr r="0" g="0" b="0"/>
        </a:lnRef>
        <a:fillRef idx="1">
          <a:scrgbClr r="0" g="0" b="0"/>
        </a:fillRef>
        <a:effectRef idx="2">
          <a:scrgbClr r="0" g="0" b="0"/>
        </a:effectRef>
        <a:fontRef idx="minor"/>
      </dsp:style>
      <dsp:txBody>
        <a:bodyPr spcFirstLastPara="0" vert="horz" wrap="square" lIns="87630" tIns="87630" rIns="87630" bIns="87630" numCol="1" spcCol="1270" anchor="ctr" anchorCtr="0">
          <a:noAutofit/>
        </a:bodyPr>
        <a:lstStyle/>
        <a:p>
          <a:pPr marL="228600" lvl="1" indent="-228600" algn="l" defTabSz="1022350">
            <a:lnSpc>
              <a:spcPct val="90000"/>
            </a:lnSpc>
            <a:spcBef>
              <a:spcPct val="0"/>
            </a:spcBef>
            <a:spcAft>
              <a:spcPct val="15000"/>
            </a:spcAft>
            <a:buChar char="•"/>
          </a:pPr>
          <a:r>
            <a:rPr lang="en-US" sz="2300" kern="1200"/>
            <a:t>43.59%</a:t>
          </a:r>
        </a:p>
      </dsp:txBody>
      <dsp:txXfrm>
        <a:off x="4857750" y="504826"/>
        <a:ext cx="2838450" cy="504826"/>
      </dsp:txXfrm>
    </dsp:sp>
    <dsp:sp modelId="{DEBBF618-4384-46D7-B85B-39D25975E179}">
      <dsp:nvSpPr>
        <dsp:cNvPr id="0" name=""/>
        <dsp:cNvSpPr/>
      </dsp:nvSpPr>
      <dsp:spPr>
        <a:xfrm>
          <a:off x="4857750" y="1009652"/>
          <a:ext cx="2838450" cy="504822"/>
        </a:xfrm>
        <a:prstGeom prst="rect">
          <a:avLst/>
        </a:prstGeom>
        <a:noFill/>
        <a:ln w="9525" cap="flat" cmpd="sng" algn="ctr">
          <a:noFill/>
          <a:prstDash val="solid"/>
        </a:ln>
        <a:effectLst>
          <a:outerShdw blurRad="57150" dist="38100" dir="5400000" algn="ctr" rotWithShape="0">
            <a:schemeClr val="lt1">
              <a:alpha val="90000"/>
              <a:hueOff val="0"/>
              <a:satOff val="0"/>
              <a:lumOff val="0"/>
              <a:alphaOff val="0"/>
              <a:shade val="9000"/>
              <a:alpha val="48000"/>
              <a:satMod val="105000"/>
            </a:schemeClr>
          </a:outerShdw>
        </a:effectLst>
        <a:sp3d/>
      </dsp:spPr>
      <dsp:style>
        <a:lnRef idx="1">
          <a:scrgbClr r="0" g="0" b="0"/>
        </a:lnRef>
        <a:fillRef idx="1">
          <a:scrgbClr r="0" g="0" b="0"/>
        </a:fillRef>
        <a:effectRef idx="2">
          <a:scrgbClr r="0" g="0" b="0"/>
        </a:effectRef>
        <a:fontRef idx="minor"/>
      </dsp:style>
      <dsp:txBody>
        <a:bodyPr spcFirstLastPara="0" vert="horz" wrap="square" lIns="87630" tIns="87630" rIns="87630" bIns="87630" numCol="1" spcCol="1270" anchor="ctr" anchorCtr="0">
          <a:noAutofit/>
        </a:bodyPr>
        <a:lstStyle/>
        <a:p>
          <a:pPr marL="228600" lvl="1" indent="-228600" algn="l" defTabSz="1022350">
            <a:lnSpc>
              <a:spcPct val="90000"/>
            </a:lnSpc>
            <a:spcBef>
              <a:spcPct val="0"/>
            </a:spcBef>
            <a:spcAft>
              <a:spcPct val="15000"/>
            </a:spcAft>
            <a:buChar char="•"/>
          </a:pPr>
          <a:r>
            <a:rPr lang="en-US" sz="2300" kern="1200"/>
            <a:t>40.82%</a:t>
          </a:r>
        </a:p>
      </dsp:txBody>
      <dsp:txXfrm>
        <a:off x="4857750" y="1009652"/>
        <a:ext cx="2838450" cy="504822"/>
      </dsp:txXfrm>
    </dsp:sp>
    <dsp:sp modelId="{4BD496B9-B01C-424B-8A26-A02BDCB766EC}">
      <dsp:nvSpPr>
        <dsp:cNvPr id="0" name=""/>
        <dsp:cNvSpPr/>
      </dsp:nvSpPr>
      <dsp:spPr>
        <a:xfrm>
          <a:off x="4857750" y="1514474"/>
          <a:ext cx="2838450" cy="504826"/>
        </a:xfrm>
        <a:prstGeom prst="rect">
          <a:avLst/>
        </a:prstGeom>
        <a:noFill/>
        <a:ln w="9525" cap="flat" cmpd="sng" algn="ctr">
          <a:noFill/>
          <a:prstDash val="solid"/>
        </a:ln>
        <a:effectLst>
          <a:outerShdw blurRad="57150" dist="38100" dir="5400000" algn="ctr" rotWithShape="0">
            <a:schemeClr val="lt1">
              <a:alpha val="90000"/>
              <a:hueOff val="0"/>
              <a:satOff val="0"/>
              <a:lumOff val="0"/>
              <a:alphaOff val="0"/>
              <a:shade val="9000"/>
              <a:alpha val="48000"/>
              <a:satMod val="105000"/>
            </a:schemeClr>
          </a:outerShdw>
        </a:effectLst>
        <a:sp3d/>
      </dsp:spPr>
      <dsp:style>
        <a:lnRef idx="1">
          <a:scrgbClr r="0" g="0" b="0"/>
        </a:lnRef>
        <a:fillRef idx="1">
          <a:scrgbClr r="0" g="0" b="0"/>
        </a:fillRef>
        <a:effectRef idx="2">
          <a:scrgbClr r="0" g="0" b="0"/>
        </a:effectRef>
        <a:fontRef idx="minor"/>
      </dsp:style>
      <dsp:txBody>
        <a:bodyPr spcFirstLastPara="0" vert="horz" wrap="square" lIns="87630" tIns="87630" rIns="87630" bIns="87630" numCol="1" spcCol="1270" anchor="ctr" anchorCtr="0">
          <a:noAutofit/>
        </a:bodyPr>
        <a:lstStyle/>
        <a:p>
          <a:pPr marL="228600" lvl="1" indent="-228600" algn="l" defTabSz="1022350">
            <a:lnSpc>
              <a:spcPct val="90000"/>
            </a:lnSpc>
            <a:spcBef>
              <a:spcPct val="0"/>
            </a:spcBef>
            <a:spcAft>
              <a:spcPct val="15000"/>
            </a:spcAft>
            <a:buChar char="•"/>
          </a:pPr>
          <a:r>
            <a:rPr lang="en-US" sz="2300" kern="1200"/>
            <a:t>27.59%</a:t>
          </a:r>
        </a:p>
      </dsp:txBody>
      <dsp:txXfrm>
        <a:off x="4857750" y="1514474"/>
        <a:ext cx="2838450" cy="504826"/>
      </dsp:txXfrm>
    </dsp:sp>
    <dsp:sp modelId="{AD90DBA2-E8DD-4981-B3B0-DAD1AFF64969}">
      <dsp:nvSpPr>
        <dsp:cNvPr id="0" name=""/>
        <dsp:cNvSpPr/>
      </dsp:nvSpPr>
      <dsp:spPr>
        <a:xfrm>
          <a:off x="4857750" y="2019301"/>
          <a:ext cx="2838450" cy="504826"/>
        </a:xfrm>
        <a:prstGeom prst="rect">
          <a:avLst/>
        </a:prstGeom>
        <a:noFill/>
        <a:ln w="9525" cap="flat" cmpd="sng" algn="ctr">
          <a:noFill/>
          <a:prstDash val="solid"/>
        </a:ln>
        <a:effectLst>
          <a:outerShdw blurRad="57150" dist="38100" dir="5400000" algn="ctr" rotWithShape="0">
            <a:schemeClr val="lt1">
              <a:alpha val="90000"/>
              <a:hueOff val="0"/>
              <a:satOff val="0"/>
              <a:lumOff val="0"/>
              <a:alphaOff val="0"/>
              <a:shade val="9000"/>
              <a:alpha val="48000"/>
              <a:satMod val="105000"/>
            </a:schemeClr>
          </a:outerShdw>
        </a:effectLst>
        <a:sp3d/>
      </dsp:spPr>
      <dsp:style>
        <a:lnRef idx="1">
          <a:scrgbClr r="0" g="0" b="0"/>
        </a:lnRef>
        <a:fillRef idx="1">
          <a:scrgbClr r="0" g="0" b="0"/>
        </a:fillRef>
        <a:effectRef idx="2">
          <a:scrgbClr r="0" g="0" b="0"/>
        </a:effectRef>
        <a:fontRef idx="minor"/>
      </dsp:style>
      <dsp:txBody>
        <a:bodyPr spcFirstLastPara="0" vert="horz" wrap="square" lIns="87630" tIns="87630" rIns="87630" bIns="87630" numCol="1" spcCol="1270" anchor="ctr" anchorCtr="0">
          <a:noAutofit/>
        </a:bodyPr>
        <a:lstStyle/>
        <a:p>
          <a:pPr marL="228600" lvl="1" indent="-228600" algn="l" defTabSz="1022350">
            <a:lnSpc>
              <a:spcPct val="90000"/>
            </a:lnSpc>
            <a:spcBef>
              <a:spcPct val="0"/>
            </a:spcBef>
            <a:spcAft>
              <a:spcPct val="15000"/>
            </a:spcAft>
            <a:buChar char="•"/>
          </a:pPr>
          <a:r>
            <a:rPr lang="en-US" sz="2300" kern="1200"/>
            <a:t>44.44%</a:t>
          </a:r>
        </a:p>
      </dsp:txBody>
      <dsp:txXfrm>
        <a:off x="4857750" y="2019301"/>
        <a:ext cx="2838450" cy="504826"/>
      </dsp:txXfrm>
    </dsp:sp>
    <dsp:sp modelId="{01342C57-8743-4720-86B6-439C9B76860A}">
      <dsp:nvSpPr>
        <dsp:cNvPr id="0" name=""/>
        <dsp:cNvSpPr/>
      </dsp:nvSpPr>
      <dsp:spPr>
        <a:xfrm>
          <a:off x="4857750" y="2524127"/>
          <a:ext cx="2838450" cy="504822"/>
        </a:xfrm>
        <a:prstGeom prst="rect">
          <a:avLst/>
        </a:prstGeom>
        <a:noFill/>
        <a:ln w="9525" cap="flat" cmpd="sng" algn="ctr">
          <a:noFill/>
          <a:prstDash val="solid"/>
        </a:ln>
        <a:effectLst>
          <a:outerShdw blurRad="57150" dist="38100" dir="5400000" algn="ctr" rotWithShape="0">
            <a:schemeClr val="lt1">
              <a:alpha val="90000"/>
              <a:hueOff val="0"/>
              <a:satOff val="0"/>
              <a:lumOff val="0"/>
              <a:alphaOff val="0"/>
              <a:shade val="9000"/>
              <a:alpha val="48000"/>
              <a:satMod val="105000"/>
            </a:schemeClr>
          </a:outerShdw>
        </a:effectLst>
        <a:sp3d/>
      </dsp:spPr>
      <dsp:style>
        <a:lnRef idx="1">
          <a:scrgbClr r="0" g="0" b="0"/>
        </a:lnRef>
        <a:fillRef idx="1">
          <a:scrgbClr r="0" g="0" b="0"/>
        </a:fillRef>
        <a:effectRef idx="2">
          <a:scrgbClr r="0" g="0" b="0"/>
        </a:effectRef>
        <a:fontRef idx="minor"/>
      </dsp:style>
      <dsp:txBody>
        <a:bodyPr spcFirstLastPara="0" vert="horz" wrap="square" lIns="87630" tIns="87630" rIns="87630" bIns="87630" numCol="1" spcCol="1270" anchor="ctr" anchorCtr="0">
          <a:noAutofit/>
        </a:bodyPr>
        <a:lstStyle/>
        <a:p>
          <a:pPr marL="228600" lvl="1" indent="-228600" algn="l" defTabSz="1022350">
            <a:lnSpc>
              <a:spcPct val="90000"/>
            </a:lnSpc>
            <a:spcBef>
              <a:spcPct val="0"/>
            </a:spcBef>
            <a:spcAft>
              <a:spcPct val="15000"/>
            </a:spcAft>
            <a:buChar char="•"/>
          </a:pPr>
          <a:r>
            <a:rPr lang="en-US" sz="2300" kern="1200"/>
            <a:t>42.55%</a:t>
          </a:r>
        </a:p>
      </dsp:txBody>
      <dsp:txXfrm>
        <a:off x="4857750" y="2524127"/>
        <a:ext cx="2838450" cy="504822"/>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40049E33-1FC3-4C27-B47D-B2418963CC1F}" type="datetimeFigureOut">
              <a:rPr lang="en-US" smtClean="0">
                <a:solidFill>
                  <a:srgbClr val="DBF5F9">
                    <a:shade val="90000"/>
                  </a:srgbClr>
                </a:solidFill>
              </a:rPr>
              <a:pPr/>
              <a:t>11/6/2018</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178CBD50-5A15-4832-A6B2-BD3BB1942D46}"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587690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0049E33-1FC3-4C27-B47D-B2418963CC1F}" type="datetimeFigureOut">
              <a:rPr lang="en-US" smtClean="0">
                <a:solidFill>
                  <a:srgbClr val="DBF5F9">
                    <a:shade val="90000"/>
                  </a:srgbClr>
                </a:solidFill>
              </a:rPr>
              <a:pPr/>
              <a:t>11/6/2018</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178CBD50-5A15-4832-A6B2-BD3BB1942D46}"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86193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0049E33-1FC3-4C27-B47D-B2418963CC1F}" type="datetimeFigureOut">
              <a:rPr lang="en-US" smtClean="0">
                <a:solidFill>
                  <a:srgbClr val="DBF5F9">
                    <a:shade val="90000"/>
                  </a:srgbClr>
                </a:solidFill>
              </a:rPr>
              <a:pPr/>
              <a:t>11/6/2018</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178CBD50-5A15-4832-A6B2-BD3BB1942D46}"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818239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0049E33-1FC3-4C27-B47D-B2418963CC1F}" type="datetimeFigureOut">
              <a:rPr lang="en-US" smtClean="0">
                <a:solidFill>
                  <a:srgbClr val="DBF5F9">
                    <a:shade val="90000"/>
                  </a:srgbClr>
                </a:solidFill>
              </a:rPr>
              <a:pPr/>
              <a:t>11/6/2018</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178CBD50-5A15-4832-A6B2-BD3BB1942D46}"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611838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40049E33-1FC3-4C27-B47D-B2418963CC1F}" type="datetimeFigureOut">
              <a:rPr lang="en-US" smtClean="0">
                <a:solidFill>
                  <a:srgbClr val="DBF5F9">
                    <a:shade val="90000"/>
                  </a:srgbClr>
                </a:solidFill>
              </a:rPr>
              <a:pPr/>
              <a:t>11/6/2018</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178CBD50-5A15-4832-A6B2-BD3BB1942D46}"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580085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0049E33-1FC3-4C27-B47D-B2418963CC1F}" type="datetimeFigureOut">
              <a:rPr lang="en-US" smtClean="0">
                <a:solidFill>
                  <a:srgbClr val="DBF5F9">
                    <a:shade val="90000"/>
                  </a:srgbClr>
                </a:solidFill>
              </a:rPr>
              <a:pPr/>
              <a:t>11/6/2018</a:t>
            </a:fld>
            <a:endParaRPr lang="en-US">
              <a:solidFill>
                <a:srgbClr val="DBF5F9">
                  <a:shade val="90000"/>
                </a:srgbClr>
              </a:solidFill>
            </a:endParaRPr>
          </a:p>
        </p:txBody>
      </p:sp>
      <p:sp>
        <p:nvSpPr>
          <p:cNvPr id="6" name="Footer Placeholder 5"/>
          <p:cNvSpPr>
            <a:spLocks noGrp="1"/>
          </p:cNvSpPr>
          <p:nvPr>
            <p:ph type="ftr" sz="quarter" idx="11"/>
          </p:nvPr>
        </p:nvSpPr>
        <p:spPr/>
        <p:txBody>
          <a:bodyPr/>
          <a:lstStyle/>
          <a:p>
            <a:endParaRPr lang="en-US">
              <a:solidFill>
                <a:srgbClr val="DBF5F9">
                  <a:shade val="90000"/>
                </a:srgbClr>
              </a:solidFill>
            </a:endParaRPr>
          </a:p>
        </p:txBody>
      </p:sp>
      <p:sp>
        <p:nvSpPr>
          <p:cNvPr id="7" name="Slide Number Placeholder 6"/>
          <p:cNvSpPr>
            <a:spLocks noGrp="1"/>
          </p:cNvSpPr>
          <p:nvPr>
            <p:ph type="sldNum" sz="quarter" idx="12"/>
          </p:nvPr>
        </p:nvSpPr>
        <p:spPr/>
        <p:txBody>
          <a:bodyPr/>
          <a:lstStyle/>
          <a:p>
            <a:fld id="{178CBD50-5A15-4832-A6B2-BD3BB1942D46}"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63353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40049E33-1FC3-4C27-B47D-B2418963CC1F}" type="datetimeFigureOut">
              <a:rPr lang="en-US" smtClean="0">
                <a:solidFill>
                  <a:srgbClr val="DBF5F9">
                    <a:shade val="90000"/>
                  </a:srgbClr>
                </a:solidFill>
              </a:rPr>
              <a:pPr/>
              <a:t>11/6/2018</a:t>
            </a:fld>
            <a:endParaRPr lang="en-US">
              <a:solidFill>
                <a:srgbClr val="DBF5F9">
                  <a:shade val="90000"/>
                </a:srgbClr>
              </a:solidFill>
            </a:endParaRPr>
          </a:p>
        </p:txBody>
      </p:sp>
      <p:sp>
        <p:nvSpPr>
          <p:cNvPr id="8" name="Footer Placeholder 7"/>
          <p:cNvSpPr>
            <a:spLocks noGrp="1"/>
          </p:cNvSpPr>
          <p:nvPr>
            <p:ph type="ftr" sz="quarter" idx="11"/>
          </p:nvPr>
        </p:nvSpPr>
        <p:spPr/>
        <p:txBody>
          <a:bodyPr/>
          <a:lstStyle/>
          <a:p>
            <a:endParaRPr lang="en-US">
              <a:solidFill>
                <a:srgbClr val="DBF5F9">
                  <a:shade val="90000"/>
                </a:srgbClr>
              </a:solidFill>
            </a:endParaRPr>
          </a:p>
        </p:txBody>
      </p:sp>
      <p:sp>
        <p:nvSpPr>
          <p:cNvPr id="9" name="Slide Number Placeholder 8"/>
          <p:cNvSpPr>
            <a:spLocks noGrp="1"/>
          </p:cNvSpPr>
          <p:nvPr>
            <p:ph type="sldNum" sz="quarter" idx="12"/>
          </p:nvPr>
        </p:nvSpPr>
        <p:spPr/>
        <p:txBody>
          <a:bodyPr/>
          <a:lstStyle/>
          <a:p>
            <a:fld id="{178CBD50-5A15-4832-A6B2-BD3BB1942D46}"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481112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40049E33-1FC3-4C27-B47D-B2418963CC1F}" type="datetimeFigureOut">
              <a:rPr lang="en-US" smtClean="0">
                <a:solidFill>
                  <a:srgbClr val="DBF5F9">
                    <a:shade val="90000"/>
                  </a:srgbClr>
                </a:solidFill>
              </a:rPr>
              <a:pPr/>
              <a:t>11/6/2018</a:t>
            </a:fld>
            <a:endParaRPr lang="en-US">
              <a:solidFill>
                <a:srgbClr val="DBF5F9">
                  <a:shade val="90000"/>
                </a:srgbClr>
              </a:solidFill>
            </a:endParaRPr>
          </a:p>
        </p:txBody>
      </p:sp>
      <p:sp>
        <p:nvSpPr>
          <p:cNvPr id="4" name="Footer Placeholder 3"/>
          <p:cNvSpPr>
            <a:spLocks noGrp="1"/>
          </p:cNvSpPr>
          <p:nvPr>
            <p:ph type="ftr" sz="quarter" idx="11"/>
          </p:nvPr>
        </p:nvSpPr>
        <p:spPr/>
        <p:txBody>
          <a:bodyPr/>
          <a:lstStyle/>
          <a:p>
            <a:endParaRPr lang="en-US">
              <a:solidFill>
                <a:srgbClr val="DBF5F9">
                  <a:shade val="90000"/>
                </a:srgbClr>
              </a:solidFill>
            </a:endParaRPr>
          </a:p>
        </p:txBody>
      </p:sp>
      <p:sp>
        <p:nvSpPr>
          <p:cNvPr id="5" name="Slide Number Placeholder 4"/>
          <p:cNvSpPr>
            <a:spLocks noGrp="1"/>
          </p:cNvSpPr>
          <p:nvPr>
            <p:ph type="sldNum" sz="quarter" idx="12"/>
          </p:nvPr>
        </p:nvSpPr>
        <p:spPr/>
        <p:txBody>
          <a:bodyPr/>
          <a:lstStyle/>
          <a:p>
            <a:fld id="{178CBD50-5A15-4832-A6B2-BD3BB1942D46}"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314230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049E33-1FC3-4C27-B47D-B2418963CC1F}" type="datetimeFigureOut">
              <a:rPr lang="en-US" smtClean="0">
                <a:solidFill>
                  <a:srgbClr val="DBF5F9">
                    <a:shade val="90000"/>
                  </a:srgbClr>
                </a:solidFill>
              </a:rPr>
              <a:pPr/>
              <a:t>11/6/2018</a:t>
            </a:fld>
            <a:endParaRPr lang="en-US">
              <a:solidFill>
                <a:srgbClr val="DBF5F9">
                  <a:shade val="90000"/>
                </a:srgbClr>
              </a:solidFill>
            </a:endParaRPr>
          </a:p>
        </p:txBody>
      </p:sp>
      <p:sp>
        <p:nvSpPr>
          <p:cNvPr id="3" name="Footer Placeholder 2"/>
          <p:cNvSpPr>
            <a:spLocks noGrp="1"/>
          </p:cNvSpPr>
          <p:nvPr>
            <p:ph type="ftr" sz="quarter" idx="11"/>
          </p:nvPr>
        </p:nvSpPr>
        <p:spPr/>
        <p:txBody>
          <a:bodyPr/>
          <a:lstStyle/>
          <a:p>
            <a:endParaRPr lang="en-US">
              <a:solidFill>
                <a:srgbClr val="DBF5F9">
                  <a:shade val="90000"/>
                </a:srgbClr>
              </a:solidFill>
            </a:endParaRPr>
          </a:p>
        </p:txBody>
      </p:sp>
      <p:sp>
        <p:nvSpPr>
          <p:cNvPr id="4" name="Slide Number Placeholder 3"/>
          <p:cNvSpPr>
            <a:spLocks noGrp="1"/>
          </p:cNvSpPr>
          <p:nvPr>
            <p:ph type="sldNum" sz="quarter" idx="12"/>
          </p:nvPr>
        </p:nvSpPr>
        <p:spPr/>
        <p:txBody>
          <a:bodyPr/>
          <a:lstStyle/>
          <a:p>
            <a:fld id="{178CBD50-5A15-4832-A6B2-BD3BB1942D46}"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096500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0049E33-1FC3-4C27-B47D-B2418963CC1F}" type="datetimeFigureOut">
              <a:rPr lang="en-US" smtClean="0">
                <a:solidFill>
                  <a:srgbClr val="DBF5F9">
                    <a:shade val="90000"/>
                  </a:srgbClr>
                </a:solidFill>
              </a:rPr>
              <a:pPr/>
              <a:t>11/6/2018</a:t>
            </a:fld>
            <a:endParaRPr lang="en-US">
              <a:solidFill>
                <a:srgbClr val="DBF5F9">
                  <a:shade val="90000"/>
                </a:srgbClr>
              </a:solidFill>
            </a:endParaRPr>
          </a:p>
        </p:txBody>
      </p:sp>
      <p:sp>
        <p:nvSpPr>
          <p:cNvPr id="6" name="Footer Placeholder 5"/>
          <p:cNvSpPr>
            <a:spLocks noGrp="1"/>
          </p:cNvSpPr>
          <p:nvPr>
            <p:ph type="ftr" sz="quarter" idx="11"/>
          </p:nvPr>
        </p:nvSpPr>
        <p:spPr/>
        <p:txBody>
          <a:bodyPr/>
          <a:lstStyle/>
          <a:p>
            <a:endParaRPr lang="en-US">
              <a:solidFill>
                <a:srgbClr val="DBF5F9">
                  <a:shade val="90000"/>
                </a:srgbClr>
              </a:solidFill>
            </a:endParaRPr>
          </a:p>
        </p:txBody>
      </p:sp>
      <p:sp>
        <p:nvSpPr>
          <p:cNvPr id="7" name="Slide Number Placeholder 6"/>
          <p:cNvSpPr>
            <a:spLocks noGrp="1"/>
          </p:cNvSpPr>
          <p:nvPr>
            <p:ph type="sldNum" sz="quarter" idx="12"/>
          </p:nvPr>
        </p:nvSpPr>
        <p:spPr/>
        <p:txBody>
          <a:bodyPr/>
          <a:lstStyle/>
          <a:p>
            <a:fld id="{178CBD50-5A15-4832-A6B2-BD3BB1942D46}"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4192190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40049E33-1FC3-4C27-B47D-B2418963CC1F}" type="datetimeFigureOut">
              <a:rPr lang="en-US" smtClean="0">
                <a:solidFill>
                  <a:srgbClr val="DBF5F9">
                    <a:shade val="90000"/>
                  </a:srgbClr>
                </a:solidFill>
              </a:rPr>
              <a:pPr/>
              <a:t>11/6/2018</a:t>
            </a:fld>
            <a:endParaRPr lang="en-US">
              <a:solidFill>
                <a:srgbClr val="DBF5F9">
                  <a:shade val="90000"/>
                </a:srgbClr>
              </a:solidFill>
            </a:endParaRPr>
          </a:p>
        </p:txBody>
      </p:sp>
      <p:sp>
        <p:nvSpPr>
          <p:cNvPr id="6" name="Footer Placeholder 5"/>
          <p:cNvSpPr>
            <a:spLocks noGrp="1"/>
          </p:cNvSpPr>
          <p:nvPr>
            <p:ph type="ftr" sz="quarter" idx="11"/>
          </p:nvPr>
        </p:nvSpPr>
        <p:spPr/>
        <p:txBody>
          <a:bodyPr/>
          <a:lstStyle/>
          <a:p>
            <a:endParaRPr lang="en-US">
              <a:solidFill>
                <a:srgbClr val="DBF5F9">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178CBD50-5A15-4832-A6B2-BD3BB1942D46}" type="slidenum">
              <a:rPr lang="en-US" smtClean="0">
                <a:solidFill>
                  <a:srgbClr val="DBF5F9">
                    <a:shade val="90000"/>
                  </a:srgbClr>
                </a:solidFill>
              </a:rPr>
              <a:pPr/>
              <a:t>‹#›</a:t>
            </a:fld>
            <a:endParaRPr lang="en-US">
              <a:solidFill>
                <a:srgbClr val="DBF5F9">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Tree>
    <p:extLst>
      <p:ext uri="{BB962C8B-B14F-4D97-AF65-F5344CB8AC3E}">
        <p14:creationId xmlns:p14="http://schemas.microsoft.com/office/powerpoint/2010/main" val="3925345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0049E33-1FC3-4C27-B47D-B2418963CC1F}" type="datetimeFigureOut">
              <a:rPr lang="en-US" smtClean="0">
                <a:solidFill>
                  <a:srgbClr val="DBF5F9">
                    <a:shade val="90000"/>
                  </a:srgbClr>
                </a:solidFill>
              </a:rPr>
              <a:pPr/>
              <a:t>11/6/2018</a:t>
            </a:fld>
            <a:endParaRPr lang="en-US">
              <a:solidFill>
                <a:srgbClr val="DBF5F9">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DBF5F9">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78CBD50-5A15-4832-A6B2-BD3BB1942D46}" type="slidenum">
              <a:rPr lang="en-US" smtClean="0">
                <a:solidFill>
                  <a:srgbClr val="DBF5F9">
                    <a:shade val="90000"/>
                  </a:srgbClr>
                </a:solidFill>
              </a:rPr>
              <a:pPr/>
              <a:t>‹#›</a:t>
            </a:fld>
            <a:endParaRPr lang="en-US">
              <a:solidFill>
                <a:srgbClr val="DBF5F9">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grpSp>
    </p:spTree>
    <p:extLst>
      <p:ext uri="{BB962C8B-B14F-4D97-AF65-F5344CB8AC3E}">
        <p14:creationId xmlns:p14="http://schemas.microsoft.com/office/powerpoint/2010/main" val="224404831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projectinfolit.org/uploads/2/7/5/4/27541717/pil_2013_freshmenstudy_fullreportv2.pdf" TargetMode="Externa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hyperlink" Target="http://www.projectinfolit.org/uploads/2/7/5/4/27541717/pil_fall2010_survey_fullreport1.pdf"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s://www.aacu.org/liberaleducation/2015-2016/fall-winter/wiebe" TargetMode="External"/><Relationship Id="rId2" Type="http://schemas.openxmlformats.org/officeDocument/2006/relationships/image" Target="../media/image7.jp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334000"/>
            <a:ext cx="9144000" cy="1535394"/>
          </a:xfrm>
          <a:prstGeom prst="rect">
            <a:avLst/>
          </a:prstGeom>
        </p:spPr>
      </p:pic>
      <p:sp>
        <p:nvSpPr>
          <p:cNvPr id="7" name="Title 1"/>
          <p:cNvSpPr>
            <a:spLocks noGrp="1"/>
          </p:cNvSpPr>
          <p:nvPr>
            <p:ph type="ctrTitle"/>
          </p:nvPr>
        </p:nvSpPr>
        <p:spPr/>
        <p:txBody>
          <a:bodyPr>
            <a:normAutofit/>
            <a:scene3d>
              <a:camera prst="orthographicFront"/>
              <a:lightRig rig="freezing" dir="t">
                <a:rot lat="0" lon="0" rev="5640000"/>
              </a:lightRig>
            </a:scene3d>
            <a:sp3d prstMaterial="flat">
              <a:contourClr>
                <a:schemeClr val="tx2"/>
              </a:contourClr>
            </a:sp3d>
          </a:bodyPr>
          <a:lstStyle/>
          <a:p>
            <a:r>
              <a:rPr lang="en-US" dirty="0">
                <a:effectLst/>
              </a:rPr>
              <a:t>The Times They Are A-</a:t>
            </a:r>
            <a:r>
              <a:rPr lang="en-US" dirty="0" err="1">
                <a:effectLst/>
              </a:rPr>
              <a:t>Changin</a:t>
            </a:r>
            <a:r>
              <a:rPr lang="en-US" dirty="0">
                <a:effectLst/>
              </a:rPr>
              <a:t>’:</a:t>
            </a:r>
          </a:p>
        </p:txBody>
      </p:sp>
      <p:sp>
        <p:nvSpPr>
          <p:cNvPr id="8" name="Subtitle 2"/>
          <p:cNvSpPr>
            <a:spLocks noGrp="1"/>
          </p:cNvSpPr>
          <p:nvPr>
            <p:ph type="subTitle" idx="1"/>
          </p:nvPr>
        </p:nvSpPr>
        <p:spPr/>
        <p:txBody>
          <a:bodyPr/>
          <a:lstStyle/>
          <a:p>
            <a:r>
              <a:rPr lang="en-US" dirty="0"/>
              <a:t>Information Literacy, Libraries, and Lifelong Learning in the 21</a:t>
            </a:r>
            <a:r>
              <a:rPr lang="en-US" baseline="30000" dirty="0"/>
              <a:t>st</a:t>
            </a:r>
            <a:r>
              <a:rPr lang="en-US" dirty="0"/>
              <a:t> Century College</a:t>
            </a:r>
          </a:p>
        </p:txBody>
      </p:sp>
      <p:sp>
        <p:nvSpPr>
          <p:cNvPr id="2" name="TextBox 1"/>
          <p:cNvSpPr txBox="1"/>
          <p:nvPr/>
        </p:nvSpPr>
        <p:spPr>
          <a:xfrm>
            <a:off x="3505200" y="4267200"/>
            <a:ext cx="4879848" cy="461665"/>
          </a:xfrm>
          <a:prstGeom prst="rect">
            <a:avLst/>
          </a:prstGeom>
          <a:noFill/>
        </p:spPr>
        <p:txBody>
          <a:bodyPr wrap="square" rtlCol="0">
            <a:spAutoFit/>
          </a:bodyPr>
          <a:lstStyle/>
          <a:p>
            <a:pPr algn="r"/>
            <a:r>
              <a:rPr lang="en-US" sz="2400" dirty="0">
                <a:solidFill>
                  <a:schemeClr val="accent3">
                    <a:lumMod val="40000"/>
                    <a:lumOff val="60000"/>
                  </a:schemeClr>
                </a:solidFill>
              </a:rPr>
              <a:t>Cristy Moran, Broward College</a:t>
            </a:r>
          </a:p>
        </p:txBody>
      </p:sp>
    </p:spTree>
    <p:extLst>
      <p:ext uri="{BB962C8B-B14F-4D97-AF65-F5344CB8AC3E}">
        <p14:creationId xmlns:p14="http://schemas.microsoft.com/office/powerpoint/2010/main" val="2185644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229600" cy="1143000"/>
          </a:xfrm>
        </p:spPr>
        <p:txBody>
          <a:bodyPr>
            <a:normAutofit/>
          </a:bodyPr>
          <a:lstStyle/>
          <a:p>
            <a:r>
              <a:rPr lang="en-US" sz="3200" u="sng" dirty="0">
                <a:solidFill>
                  <a:schemeClr val="accent3">
                    <a:lumMod val="40000"/>
                    <a:lumOff val="60000"/>
                  </a:schemeClr>
                </a:solidFill>
              </a:rPr>
              <a:t>Disconnect 1: </a:t>
            </a:r>
            <a:br>
              <a:rPr lang="en-US" sz="3200" dirty="0">
                <a:solidFill>
                  <a:schemeClr val="accent3">
                    <a:lumMod val="40000"/>
                    <a:lumOff val="60000"/>
                  </a:schemeClr>
                </a:solidFill>
              </a:rPr>
            </a:br>
            <a:r>
              <a:rPr lang="en-US" sz="3200" dirty="0">
                <a:solidFill>
                  <a:schemeClr val="accent3">
                    <a:lumMod val="40000"/>
                    <a:lumOff val="60000"/>
                  </a:schemeClr>
                </a:solidFill>
              </a:rPr>
              <a:t>Conflict over responsibility to teach IL </a:t>
            </a:r>
          </a:p>
        </p:txBody>
      </p:sp>
      <p:graphicFrame>
        <p:nvGraphicFramePr>
          <p:cNvPr id="10" name="Content Placeholder 9"/>
          <p:cNvGraphicFramePr>
            <a:graphicFrameLocks noGrp="1"/>
          </p:cNvGraphicFramePr>
          <p:nvPr>
            <p:ph sz="half" idx="1"/>
            <p:extLst/>
          </p:nvPr>
        </p:nvGraphicFramePr>
        <p:xfrm>
          <a:off x="457200" y="1920875"/>
          <a:ext cx="4038600" cy="44338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ontent Placeholder 12"/>
          <p:cNvGraphicFramePr>
            <a:graphicFrameLocks noGrp="1"/>
          </p:cNvGraphicFramePr>
          <p:nvPr>
            <p:ph sz="half" idx="2"/>
            <p:extLst/>
          </p:nvPr>
        </p:nvGraphicFramePr>
        <p:xfrm>
          <a:off x="4648200" y="1920875"/>
          <a:ext cx="4038600" cy="44338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59671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IL is a core competency for Gen Ed Assessment in these disciplines…</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576910765"/>
              </p:ext>
            </p:extLst>
          </p:nvPr>
        </p:nvGraphicFramePr>
        <p:xfrm>
          <a:off x="457200" y="1935163"/>
          <a:ext cx="8229600" cy="43894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55184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u="sng" dirty="0">
                <a:solidFill>
                  <a:schemeClr val="accent3">
                    <a:lumMod val="40000"/>
                    <a:lumOff val="60000"/>
                  </a:schemeClr>
                </a:solidFill>
              </a:rPr>
              <a:t>Disconnect 2:</a:t>
            </a:r>
            <a:br>
              <a:rPr lang="en-US" sz="3200" u="sng" dirty="0">
                <a:solidFill>
                  <a:schemeClr val="accent3">
                    <a:lumMod val="40000"/>
                    <a:lumOff val="60000"/>
                  </a:schemeClr>
                </a:solidFill>
              </a:rPr>
            </a:br>
            <a:r>
              <a:rPr lang="en-US" sz="3200" dirty="0">
                <a:solidFill>
                  <a:schemeClr val="accent3">
                    <a:lumMod val="40000"/>
                    <a:lumOff val="60000"/>
                  </a:schemeClr>
                </a:solidFill>
              </a:rPr>
              <a:t>Perspectives on Student Competencies</a:t>
            </a:r>
          </a:p>
        </p:txBody>
      </p:sp>
      <p:graphicFrame>
        <p:nvGraphicFramePr>
          <p:cNvPr id="15" name="Content Placeholder 14"/>
          <p:cNvGraphicFramePr>
            <a:graphicFrameLocks noGrp="1"/>
          </p:cNvGraphicFramePr>
          <p:nvPr>
            <p:ph sz="half" idx="1"/>
            <p:extLst/>
          </p:nvPr>
        </p:nvGraphicFramePr>
        <p:xfrm>
          <a:off x="457200" y="1920875"/>
          <a:ext cx="4038600" cy="44338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Content Placeholder 14"/>
          <p:cNvGraphicFramePr>
            <a:graphicFrameLocks noGrp="1"/>
          </p:cNvGraphicFramePr>
          <p:nvPr>
            <p:ph sz="half" idx="2"/>
            <p:extLst/>
          </p:nvPr>
        </p:nvGraphicFramePr>
        <p:xfrm>
          <a:off x="4648200" y="1920875"/>
          <a:ext cx="4038600" cy="44338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55308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171450" tIns="171450" rIns="171450" bIns="171450" rtlCol="0" anchor="ctr">
            <a:normAutofit/>
          </a:bodyPr>
          <a:lstStyle/>
          <a:p>
            <a:pPr algn="l"/>
            <a:r>
              <a:rPr lang="en-US" sz="3200" dirty="0"/>
              <a:t>What students say…</a:t>
            </a:r>
          </a:p>
        </p:txBody>
      </p:sp>
      <p:pic>
        <p:nvPicPr>
          <p:cNvPr id="6" name="Content Placeholder 5">
            <a:hlinkClick r:id="rId2"/>
          </p:cNvPr>
          <p:cNvPicPr>
            <a:picLocks noGrp="1" noChangeAspect="1"/>
          </p:cNvPicPr>
          <p:nvPr>
            <p:ph sz="half" idx="1"/>
          </p:nvPr>
        </p:nvPicPr>
        <p:blipFill rotWithShape="1">
          <a:blip r:embed="rId3"/>
          <a:stretch/>
        </p:blipFill>
        <p:spPr>
          <a:xfrm>
            <a:off x="183404" y="1820988"/>
            <a:ext cx="4388596" cy="3759368"/>
          </a:xfrm>
          <a:prstGeom prst="rect">
            <a:avLst/>
          </a:prstGeom>
          <a:ln w="12700">
            <a:noFill/>
          </a:ln>
        </p:spPr>
      </p:pic>
      <p:pic>
        <p:nvPicPr>
          <p:cNvPr id="8" name="Content Placeholder 7">
            <a:hlinkClick r:id="rId4"/>
          </p:cNvPr>
          <p:cNvPicPr>
            <a:picLocks noGrp="1" noChangeAspect="1"/>
          </p:cNvPicPr>
          <p:nvPr>
            <p:ph sz="half" idx="2"/>
          </p:nvPr>
        </p:nvPicPr>
        <p:blipFill>
          <a:blip r:embed="rId5"/>
          <a:stretch>
            <a:fillRect/>
          </a:stretch>
        </p:blipFill>
        <p:spPr>
          <a:xfrm>
            <a:off x="4728960" y="990601"/>
            <a:ext cx="4262639" cy="4038600"/>
          </a:xfrm>
        </p:spPr>
      </p:pic>
      <p:sp>
        <p:nvSpPr>
          <p:cNvPr id="67" name="TextBox 66"/>
          <p:cNvSpPr txBox="1"/>
          <p:nvPr/>
        </p:nvSpPr>
        <p:spPr>
          <a:xfrm>
            <a:off x="777502" y="5703524"/>
            <a:ext cx="3200400" cy="523220"/>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r"/>
            <a:r>
              <a:rPr lang="en-US" sz="1400" dirty="0">
                <a:ln w="0">
                  <a:noFill/>
                </a:ln>
                <a:solidFill>
                  <a:schemeClr val="accent1"/>
                </a:solidFill>
              </a:rPr>
              <a:t>Allison Head @ Project Information Literacy (2013)</a:t>
            </a:r>
          </a:p>
        </p:txBody>
      </p:sp>
      <p:sp>
        <p:nvSpPr>
          <p:cNvPr id="68" name="TextBox 67"/>
          <p:cNvSpPr txBox="1"/>
          <p:nvPr/>
        </p:nvSpPr>
        <p:spPr>
          <a:xfrm>
            <a:off x="5370004" y="5211024"/>
            <a:ext cx="2980550" cy="738664"/>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r"/>
            <a:r>
              <a:rPr lang="en-US" sz="1400" dirty="0">
                <a:ln w="0">
                  <a:noFill/>
                </a:ln>
                <a:solidFill>
                  <a:schemeClr val="accent1"/>
                </a:solidFill>
              </a:rPr>
              <a:t>Allison Head &amp; Michael Eisenberg @ Project Information Literacy (2010)</a:t>
            </a:r>
          </a:p>
        </p:txBody>
      </p:sp>
    </p:spTree>
    <p:extLst>
      <p:ext uri="{BB962C8B-B14F-4D97-AF65-F5344CB8AC3E}">
        <p14:creationId xmlns:p14="http://schemas.microsoft.com/office/powerpoint/2010/main" val="2417297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Autofit/>
          </a:bodyPr>
          <a:lstStyle/>
          <a:p>
            <a:r>
              <a:rPr lang="en-US" sz="3200" u="sng" dirty="0">
                <a:solidFill>
                  <a:schemeClr val="accent3">
                    <a:lumMod val="40000"/>
                    <a:lumOff val="60000"/>
                  </a:schemeClr>
                </a:solidFill>
              </a:rPr>
              <a:t>Disconnect 3:</a:t>
            </a:r>
            <a:br>
              <a:rPr lang="en-US" sz="3200" u="sng" dirty="0">
                <a:solidFill>
                  <a:schemeClr val="accent3">
                    <a:lumMod val="40000"/>
                    <a:lumOff val="60000"/>
                  </a:schemeClr>
                </a:solidFill>
              </a:rPr>
            </a:br>
            <a:r>
              <a:rPr lang="en-US" sz="3200" dirty="0">
                <a:solidFill>
                  <a:schemeClr val="accent3">
                    <a:lumMod val="40000"/>
                    <a:lumOff val="60000"/>
                  </a:schemeClr>
                </a:solidFill>
              </a:rPr>
              <a:t>Conflicting responses activities and attitudes</a:t>
            </a: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2955377690"/>
              </p:ext>
            </p:extLst>
          </p:nvPr>
        </p:nvGraphicFramePr>
        <p:xfrm>
          <a:off x="152400" y="1905000"/>
          <a:ext cx="2743200" cy="4724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ontent Placeholder 6"/>
          <p:cNvGraphicFramePr>
            <a:graphicFrameLocks noGrp="1"/>
          </p:cNvGraphicFramePr>
          <p:nvPr>
            <p:ph sz="half" idx="2"/>
            <p:extLst>
              <p:ext uri="{D42A27DB-BD31-4B8C-83A1-F6EECF244321}">
                <p14:modId xmlns:p14="http://schemas.microsoft.com/office/powerpoint/2010/main" val="1172903993"/>
              </p:ext>
            </p:extLst>
          </p:nvPr>
        </p:nvGraphicFramePr>
        <p:xfrm>
          <a:off x="6019800" y="1905000"/>
          <a:ext cx="2895600" cy="4724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ontent Placeholder 6"/>
          <p:cNvGraphicFramePr>
            <a:graphicFrameLocks/>
          </p:cNvGraphicFramePr>
          <p:nvPr>
            <p:extLst>
              <p:ext uri="{D42A27DB-BD31-4B8C-83A1-F6EECF244321}">
                <p14:modId xmlns:p14="http://schemas.microsoft.com/office/powerpoint/2010/main" val="1708975730"/>
              </p:ext>
            </p:extLst>
          </p:nvPr>
        </p:nvGraphicFramePr>
        <p:xfrm>
          <a:off x="3048000" y="1904999"/>
          <a:ext cx="2865823" cy="472440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43598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95400"/>
            <a:ext cx="8229600" cy="1143000"/>
          </a:xfrm>
        </p:spPr>
        <p:txBody>
          <a:bodyPr>
            <a:noAutofit/>
          </a:bodyPr>
          <a:lstStyle/>
          <a:p>
            <a:r>
              <a:rPr lang="en-US" sz="3200" spc="-113" dirty="0">
                <a:ln w="0">
                  <a:noFill/>
                </a:ln>
                <a:solidFill>
                  <a:schemeClr val="accent3">
                    <a:lumMod val="40000"/>
                    <a:lumOff val="60000"/>
                  </a:schemeClr>
                </a:solidFill>
              </a:rPr>
              <a:t>Percentage of Faculty Who Rated Students “Inadequate” Who NEVER Invite Librarians for Instruction </a:t>
            </a:r>
            <a:endParaRPr lang="en-US" sz="3200" dirty="0">
              <a:solidFill>
                <a:schemeClr val="accent3">
                  <a:lumMod val="40000"/>
                  <a:lumOff val="60000"/>
                </a:schemeClr>
              </a:solidFill>
            </a:endParaRP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4067606447"/>
              </p:ext>
            </p:extLst>
          </p:nvPr>
        </p:nvGraphicFramePr>
        <p:xfrm>
          <a:off x="991340" y="2362200"/>
          <a:ext cx="7696200" cy="403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8710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912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5"/>
          <p:cNvSpPr>
            <a:spLocks noGrp="1"/>
          </p:cNvSpPr>
          <p:nvPr>
            <p:ph type="title"/>
          </p:nvPr>
        </p:nvSpPr>
        <p:spPr/>
        <p:txBody>
          <a:bodyPr>
            <a:normAutofit fontScale="90000"/>
          </a:bodyPr>
          <a:lstStyle/>
          <a:p>
            <a:r>
              <a:rPr lang="en-US" dirty="0">
                <a:solidFill>
                  <a:schemeClr val="accent3">
                    <a:lumMod val="40000"/>
                    <a:lumOff val="60000"/>
                  </a:schemeClr>
                </a:solidFill>
              </a:rPr>
              <a:t>What the librarians are doing now</a:t>
            </a:r>
          </a:p>
        </p:txBody>
      </p:sp>
      <p:sp>
        <p:nvSpPr>
          <p:cNvPr id="14" name="Content Placeholder 13"/>
          <p:cNvSpPr>
            <a:spLocks noGrp="1"/>
          </p:cNvSpPr>
          <p:nvPr>
            <p:ph idx="1"/>
          </p:nvPr>
        </p:nvSpPr>
        <p:spPr>
          <a:xfrm>
            <a:off x="381000" y="2209800"/>
            <a:ext cx="8229600" cy="4389120"/>
          </a:xfrm>
        </p:spPr>
        <p:txBody>
          <a:bodyPr/>
          <a:lstStyle/>
          <a:p>
            <a:pPr lvl="1"/>
            <a:r>
              <a:rPr lang="en-US" sz="2000" dirty="0"/>
              <a:t>Communicate findings of research and assessment directly to faculty</a:t>
            </a:r>
          </a:p>
          <a:p>
            <a:pPr lvl="2"/>
            <a:r>
              <a:rPr lang="en-US" sz="2000" dirty="0"/>
              <a:t>Committee for IL </a:t>
            </a:r>
          </a:p>
          <a:p>
            <a:pPr lvl="1"/>
            <a:r>
              <a:rPr lang="en-US" sz="2000" dirty="0"/>
              <a:t>Librarian-authored IL rubric for General Education assessment </a:t>
            </a:r>
          </a:p>
          <a:p>
            <a:pPr lvl="1"/>
            <a:r>
              <a:rPr lang="en-US" sz="2000" dirty="0"/>
              <a:t>IL research through Scholarship of Teaching &amp; Learning </a:t>
            </a:r>
          </a:p>
          <a:p>
            <a:pPr lvl="2"/>
            <a:r>
              <a:rPr lang="en-US" sz="1700" dirty="0"/>
              <a:t>Aspen Faculty Innovation Grants featured 4 projects co-authored by librarians in 2017-18 with STEM and Geography faculty </a:t>
            </a:r>
          </a:p>
          <a:p>
            <a:pPr lvl="2"/>
            <a:r>
              <a:rPr lang="en-US" sz="1700" dirty="0"/>
              <a:t>Currently 3 librarians engaged in leading </a:t>
            </a:r>
            <a:r>
              <a:rPr lang="en-US" sz="1700" dirty="0" err="1"/>
              <a:t>SoTL</a:t>
            </a:r>
            <a:r>
              <a:rPr lang="en-US" sz="1700" dirty="0"/>
              <a:t> projects for 2018-19 Faculty Innovation Grants </a:t>
            </a:r>
          </a:p>
          <a:p>
            <a:pPr marL="0" indent="0">
              <a:buNone/>
            </a:pPr>
            <a:endParaRPr lang="en-US" dirty="0"/>
          </a:p>
          <a:p>
            <a:endParaRPr lang="en-US" dirty="0"/>
          </a:p>
        </p:txBody>
      </p:sp>
    </p:spTree>
    <p:extLst>
      <p:ext uri="{BB962C8B-B14F-4D97-AF65-F5344CB8AC3E}">
        <p14:creationId xmlns:p14="http://schemas.microsoft.com/office/powerpoint/2010/main" val="1928944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3">
                    <a:lumMod val="40000"/>
                    <a:lumOff val="60000"/>
                  </a:schemeClr>
                </a:solidFill>
              </a:rPr>
              <a:t>What’s Planned</a:t>
            </a:r>
          </a:p>
        </p:txBody>
      </p:sp>
      <p:sp>
        <p:nvSpPr>
          <p:cNvPr id="3" name="Content Placeholder 2"/>
          <p:cNvSpPr>
            <a:spLocks noGrp="1"/>
          </p:cNvSpPr>
          <p:nvPr>
            <p:ph sz="half" idx="1"/>
          </p:nvPr>
        </p:nvSpPr>
        <p:spPr>
          <a:xfrm>
            <a:off x="457200" y="2057400"/>
            <a:ext cx="4038600" cy="4434840"/>
          </a:xfrm>
        </p:spPr>
        <p:txBody>
          <a:bodyPr/>
          <a:lstStyle/>
          <a:p>
            <a:pPr lvl="1"/>
            <a:r>
              <a:rPr lang="en-US" sz="2000" dirty="0"/>
              <a:t>Communicate findings of research and assessment directly to faculty</a:t>
            </a:r>
          </a:p>
          <a:p>
            <a:pPr lvl="2"/>
            <a:r>
              <a:rPr lang="en-US" dirty="0" err="1"/>
              <a:t>Semesterly</a:t>
            </a:r>
            <a:r>
              <a:rPr lang="en-US" dirty="0"/>
              <a:t> Library Newsletter (???) </a:t>
            </a:r>
          </a:p>
          <a:p>
            <a:pPr lvl="1"/>
            <a:r>
              <a:rPr lang="en-US" sz="2000" dirty="0"/>
              <a:t>Prepare to lobby for IL as next QEP </a:t>
            </a:r>
          </a:p>
          <a:p>
            <a:pPr lvl="1"/>
            <a:r>
              <a:rPr lang="en-US" sz="2000" dirty="0"/>
              <a:t>Re-administer faculty survey in 2-3 year cycles </a:t>
            </a:r>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08250" y="2133600"/>
            <a:ext cx="4038600" cy="3884628"/>
          </a:xfrm>
          <a:prstGeom prst="ellipse">
            <a:avLst/>
          </a:prstGeom>
          <a:ln>
            <a:noFill/>
          </a:ln>
          <a:effectLst>
            <a:softEdge rad="112500"/>
          </a:effectLst>
        </p:spPr>
      </p:pic>
      <p:cxnSp>
        <p:nvCxnSpPr>
          <p:cNvPr id="8" name="Straight Arrow Connector 7"/>
          <p:cNvCxnSpPr/>
          <p:nvPr/>
        </p:nvCxnSpPr>
        <p:spPr>
          <a:xfrm flipV="1">
            <a:off x="2514600" y="4876800"/>
            <a:ext cx="2133600" cy="990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914400" y="5867400"/>
            <a:ext cx="3276600" cy="369332"/>
          </a:xfrm>
          <a:prstGeom prst="rect">
            <a:avLst/>
          </a:prstGeom>
          <a:noFill/>
        </p:spPr>
        <p:txBody>
          <a:bodyPr wrap="square" rtlCol="0">
            <a:spAutoFit/>
          </a:bodyPr>
          <a:lstStyle/>
          <a:p>
            <a:r>
              <a:rPr lang="en-US" dirty="0"/>
              <a:t>(What I need from you) </a:t>
            </a:r>
          </a:p>
        </p:txBody>
      </p:sp>
    </p:spTree>
    <p:extLst>
      <p:ext uri="{BB962C8B-B14F-4D97-AF65-F5344CB8AC3E}">
        <p14:creationId xmlns:p14="http://schemas.microsoft.com/office/powerpoint/2010/main" val="14918716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912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3"/>
          <a:stretch>
            <a:fillRect/>
          </a:stretch>
        </p:blipFill>
        <p:spPr>
          <a:xfrm>
            <a:off x="1219200" y="1981200"/>
            <a:ext cx="2561296" cy="2561296"/>
          </a:xfrm>
          <a:prstGeom prst="rect">
            <a:avLst/>
          </a:prstGeom>
          <a:ln w="9525">
            <a:noFill/>
          </a:ln>
        </p:spPr>
      </p:pic>
      <p:sp>
        <p:nvSpPr>
          <p:cNvPr id="4" name="Title 9"/>
          <p:cNvSpPr>
            <a:spLocks noGrp="1"/>
          </p:cNvSpPr>
          <p:nvPr>
            <p:ph type="title"/>
          </p:nvPr>
        </p:nvSpPr>
        <p:spPr>
          <a:xfrm>
            <a:off x="3957961" y="1752600"/>
            <a:ext cx="5181600" cy="1143000"/>
          </a:xfrm>
        </p:spPr>
        <p:txBody>
          <a:bodyPr vert="horz" lIns="171450" tIns="171450" rIns="171450" bIns="0" rtlCol="0" anchor="b">
            <a:normAutofit/>
            <a:scene3d>
              <a:camera prst="orthographicFront"/>
              <a:lightRig rig="freezing" dir="t">
                <a:rot lat="0" lon="0" rev="5640000"/>
              </a:lightRig>
            </a:scene3d>
            <a:sp3d prstMaterial="flat">
              <a:bevelT w="38100" h="38100"/>
            </a:sp3d>
          </a:bodyPr>
          <a:lstStyle/>
          <a:p>
            <a:pPr>
              <a:lnSpc>
                <a:spcPct val="80000"/>
              </a:lnSpc>
            </a:pPr>
            <a:r>
              <a:rPr lang="en-US" sz="4050" u="sng" dirty="0"/>
              <a:t>Cristy Moran</a:t>
            </a:r>
          </a:p>
        </p:txBody>
      </p:sp>
      <p:sp>
        <p:nvSpPr>
          <p:cNvPr id="5" name="Text Placeholder 11"/>
          <p:cNvSpPr>
            <a:spLocks noGrp="1"/>
          </p:cNvSpPr>
          <p:nvPr>
            <p:ph sz="half" idx="1"/>
          </p:nvPr>
        </p:nvSpPr>
        <p:spPr>
          <a:xfrm>
            <a:off x="4076700" y="3050304"/>
            <a:ext cx="4038600" cy="1660496"/>
          </a:xfrm>
        </p:spPr>
        <p:txBody>
          <a:bodyPr vert="horz" lIns="68580" tIns="0" rIns="68580" bIns="34290" rtlCol="0" anchor="t">
            <a:normAutofit/>
          </a:bodyPr>
          <a:lstStyle/>
          <a:p>
            <a:pPr>
              <a:lnSpc>
                <a:spcPct val="100000"/>
              </a:lnSpc>
            </a:pPr>
            <a:r>
              <a:rPr lang="en-US" sz="2000" dirty="0"/>
              <a:t>Librarian, Broward College – North Campus</a:t>
            </a:r>
          </a:p>
          <a:p>
            <a:pPr>
              <a:lnSpc>
                <a:spcPct val="100000"/>
              </a:lnSpc>
            </a:pPr>
            <a:r>
              <a:rPr lang="en-US" sz="2000" u="sng" dirty="0">
                <a:solidFill>
                  <a:schemeClr val="accent1">
                    <a:lumMod val="50000"/>
                  </a:schemeClr>
                </a:solidFill>
              </a:rPr>
              <a:t>Email: </a:t>
            </a:r>
            <a:r>
              <a:rPr lang="en-US" sz="2000" dirty="0"/>
              <a:t>cmoran@broward.edu </a:t>
            </a:r>
          </a:p>
        </p:txBody>
      </p:sp>
    </p:spTree>
    <p:extLst>
      <p:ext uri="{BB962C8B-B14F-4D97-AF65-F5344CB8AC3E}">
        <p14:creationId xmlns:p14="http://schemas.microsoft.com/office/powerpoint/2010/main" val="4083044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912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5"/>
          <p:cNvSpPr>
            <a:spLocks noGrp="1"/>
          </p:cNvSpPr>
          <p:nvPr>
            <p:ph type="title"/>
          </p:nvPr>
        </p:nvSpPr>
        <p:spPr/>
        <p:txBody>
          <a:bodyPr>
            <a:normAutofit/>
          </a:bodyPr>
          <a:lstStyle/>
          <a:p>
            <a:r>
              <a:rPr lang="en-US" sz="3300" dirty="0">
                <a:solidFill>
                  <a:schemeClr val="accent3">
                    <a:lumMod val="40000"/>
                    <a:lumOff val="60000"/>
                  </a:schemeClr>
                </a:solidFill>
              </a:rPr>
              <a:t>Outcomes</a:t>
            </a:r>
          </a:p>
        </p:txBody>
      </p:sp>
      <p:sp>
        <p:nvSpPr>
          <p:cNvPr id="7" name="Content Placeholder 6"/>
          <p:cNvSpPr>
            <a:spLocks noGrp="1"/>
          </p:cNvSpPr>
          <p:nvPr>
            <p:ph idx="1"/>
          </p:nvPr>
        </p:nvSpPr>
        <p:spPr>
          <a:xfrm>
            <a:off x="449062" y="2209800"/>
            <a:ext cx="8229600" cy="4389120"/>
          </a:xfrm>
        </p:spPr>
        <p:txBody>
          <a:bodyPr>
            <a:normAutofit/>
          </a:bodyPr>
          <a:lstStyle/>
          <a:p>
            <a:pPr marL="370332" indent="-342900"/>
            <a:r>
              <a:rPr lang="en-US" sz="2200" dirty="0"/>
              <a:t>Define value of information literacy (IL) at one institution</a:t>
            </a:r>
          </a:p>
          <a:p>
            <a:pPr marL="370332" indent="-342900"/>
            <a:r>
              <a:rPr lang="en-US" sz="2200" dirty="0"/>
              <a:t>Illustrate variances between IL perceptions of librarians and discipline faculty at one institution</a:t>
            </a:r>
          </a:p>
          <a:p>
            <a:pPr marL="370332" indent="-342900"/>
            <a:r>
              <a:rPr lang="en-US" sz="2200" dirty="0"/>
              <a:t>Examine relationships between certain responses by discipline faculty related to IL </a:t>
            </a:r>
          </a:p>
          <a:p>
            <a:pPr marL="370332" indent="-342900"/>
            <a:r>
              <a:rPr lang="en-US" sz="2200" dirty="0"/>
              <a:t>Describe new and ongoing strategies by librarians to address disconnect</a:t>
            </a:r>
          </a:p>
          <a:p>
            <a:endParaRPr lang="en-US" sz="2000" dirty="0"/>
          </a:p>
        </p:txBody>
      </p:sp>
    </p:spTree>
    <p:extLst>
      <p:ext uri="{BB962C8B-B14F-4D97-AF65-F5344CB8AC3E}">
        <p14:creationId xmlns:p14="http://schemas.microsoft.com/office/powerpoint/2010/main" val="3327579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171450" tIns="171450" rIns="171450" bIns="171450" rtlCol="0" anchor="ctr">
            <a:normAutofit/>
          </a:bodyPr>
          <a:lstStyle/>
          <a:p>
            <a:r>
              <a:rPr lang="en-US" sz="3300" dirty="0">
                <a:solidFill>
                  <a:schemeClr val="accent3">
                    <a:lumMod val="40000"/>
                    <a:lumOff val="60000"/>
                  </a:schemeClr>
                </a:solidFill>
              </a:rPr>
              <a:t>Institutional</a:t>
            </a:r>
            <a:r>
              <a:rPr lang="en-US" sz="3200" dirty="0">
                <a:solidFill>
                  <a:schemeClr val="accent3">
                    <a:lumMod val="40000"/>
                    <a:lumOff val="60000"/>
                  </a:schemeClr>
                </a:solidFill>
              </a:rPr>
              <a:t> Overview</a:t>
            </a:r>
          </a:p>
        </p:txBody>
      </p:sp>
      <p:sp>
        <p:nvSpPr>
          <p:cNvPr id="5" name="Content Placeholder 4"/>
          <p:cNvSpPr>
            <a:spLocks noGrp="1"/>
          </p:cNvSpPr>
          <p:nvPr>
            <p:ph sz="half" idx="1"/>
          </p:nvPr>
        </p:nvSpPr>
        <p:spPr>
          <a:xfrm>
            <a:off x="457200" y="1676400"/>
            <a:ext cx="4038600" cy="4434840"/>
          </a:xfrm>
        </p:spPr>
        <p:txBody>
          <a:bodyPr vert="horz" lIns="68580" tIns="34290" rIns="68580" bIns="34290" rtlCol="0" anchor="ctr">
            <a:normAutofit fontScale="92500" lnSpcReduction="10000"/>
          </a:bodyPr>
          <a:lstStyle/>
          <a:p>
            <a:r>
              <a:rPr lang="en-US" sz="2200" dirty="0"/>
              <a:t>Only public higher ed institution in Broward County </a:t>
            </a:r>
          </a:p>
          <a:p>
            <a:r>
              <a:rPr lang="en-US" sz="2200" dirty="0"/>
              <a:t>40, 754 total students (Fall 2017 in IPEDS)</a:t>
            </a:r>
          </a:p>
          <a:p>
            <a:r>
              <a:rPr lang="en-US" sz="2200" dirty="0"/>
              <a:t>397 FT faculty &amp; 1,243 PT/ adjunct faculty </a:t>
            </a:r>
          </a:p>
          <a:p>
            <a:r>
              <a:rPr lang="en-US" sz="2200" dirty="0"/>
              <a:t>Non-traditional students:  </a:t>
            </a:r>
          </a:p>
          <a:p>
            <a:pPr lvl="1"/>
            <a:r>
              <a:rPr lang="en-US" sz="2200" dirty="0"/>
              <a:t>Only 18% identify as white</a:t>
            </a:r>
          </a:p>
          <a:p>
            <a:pPr lvl="1"/>
            <a:r>
              <a:rPr lang="en-US" sz="2200" dirty="0"/>
              <a:t>99% local area residents</a:t>
            </a:r>
          </a:p>
          <a:p>
            <a:pPr lvl="1"/>
            <a:r>
              <a:rPr lang="en-US" sz="2200" dirty="0"/>
              <a:t>77% financial aid recipients</a:t>
            </a:r>
          </a:p>
          <a:p>
            <a:pPr lvl="1"/>
            <a:r>
              <a:rPr lang="en-US" sz="2200" dirty="0"/>
              <a:t> 34% age 25+</a:t>
            </a:r>
          </a:p>
          <a:p>
            <a:r>
              <a:rPr lang="en-US" sz="2400" dirty="0"/>
              <a:t>Guided Pathways – 3 physical campuses + Online Campus</a:t>
            </a:r>
          </a:p>
        </p:txBody>
      </p:sp>
      <p:pic>
        <p:nvPicPr>
          <p:cNvPr id="10" name="Content Placeholder 9"/>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72000" y="4038600"/>
            <a:ext cx="4038600" cy="1494282"/>
          </a:xfr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1999" y="2253920"/>
            <a:ext cx="4749424" cy="1318663"/>
          </a:xfrm>
          <a:prstGeom prst="rect">
            <a:avLst/>
          </a:prstGeom>
        </p:spPr>
      </p:pic>
    </p:spTree>
    <p:extLst>
      <p:ext uri="{BB962C8B-B14F-4D97-AF65-F5344CB8AC3E}">
        <p14:creationId xmlns:p14="http://schemas.microsoft.com/office/powerpoint/2010/main" val="909183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914400" y="4588919"/>
            <a:ext cx="2743200" cy="1162050"/>
          </a:xfrm>
        </p:spPr>
        <p:txBody>
          <a:bodyPr>
            <a:noAutofit/>
          </a:bodyPr>
          <a:lstStyle/>
          <a:p>
            <a:r>
              <a:rPr lang="en-US" sz="2200" i="1" dirty="0"/>
              <a:t>Information literacy is the set of </a:t>
            </a:r>
            <a:r>
              <a:rPr lang="en-US" sz="2200" i="1" u="sng" dirty="0"/>
              <a:t>integrated</a:t>
            </a:r>
            <a:r>
              <a:rPr lang="en-US" sz="2200" i="1" dirty="0"/>
              <a:t> abilities encompassing the </a:t>
            </a:r>
            <a:r>
              <a:rPr lang="en-US" sz="2200" i="1" u="sng" dirty="0"/>
              <a:t>reflective </a:t>
            </a:r>
            <a:r>
              <a:rPr lang="en-US" sz="2200" i="1" dirty="0"/>
              <a:t>discovery of information, the </a:t>
            </a:r>
            <a:r>
              <a:rPr lang="en-US" sz="2200" i="1" u="sng" dirty="0"/>
              <a:t>understanding</a:t>
            </a:r>
            <a:r>
              <a:rPr lang="en-US" sz="2200" i="1" dirty="0"/>
              <a:t> of how information is produced and valued, and the </a:t>
            </a:r>
            <a:r>
              <a:rPr lang="en-US" sz="2200" i="1" u="sng" dirty="0"/>
              <a:t>use</a:t>
            </a:r>
            <a:r>
              <a:rPr lang="en-US" sz="2200" i="1" dirty="0"/>
              <a:t> of information in creating new knowledge and </a:t>
            </a:r>
            <a:r>
              <a:rPr lang="en-US" sz="2200" i="1" u="sng" dirty="0"/>
              <a:t>participating ethically </a:t>
            </a:r>
            <a:r>
              <a:rPr lang="en-US" sz="2200" i="1" dirty="0"/>
              <a:t>in communities of learning. </a:t>
            </a:r>
            <a:endParaRPr lang="en-US" sz="2200" dirty="0"/>
          </a:p>
        </p:txBody>
      </p:sp>
      <p:sp>
        <p:nvSpPr>
          <p:cNvPr id="5" name="TextBox 4"/>
          <p:cNvSpPr txBox="1"/>
          <p:nvPr/>
        </p:nvSpPr>
        <p:spPr>
          <a:xfrm>
            <a:off x="2438400" y="5748750"/>
            <a:ext cx="3657600" cy="523220"/>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r"/>
            <a:r>
              <a:rPr lang="en-US" sz="1400" dirty="0">
                <a:ln w="0">
                  <a:noFill/>
                </a:ln>
                <a:solidFill>
                  <a:schemeClr val="accent1"/>
                </a:solidFill>
              </a:rPr>
              <a:t>Association of College &amp; Research Libraries (ACRL)</a:t>
            </a:r>
          </a:p>
        </p:txBody>
      </p:sp>
      <p:pic>
        <p:nvPicPr>
          <p:cNvPr id="12" name="Content Placeholder 11"/>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15258" t="2298" r="12106"/>
          <a:stretch/>
        </p:blipFill>
        <p:spPr>
          <a:xfrm>
            <a:off x="4572000" y="1524000"/>
            <a:ext cx="3657600" cy="3745706"/>
          </a:xfrm>
        </p:spPr>
      </p:pic>
    </p:spTree>
    <p:extLst>
      <p:ext uri="{BB962C8B-B14F-4D97-AF65-F5344CB8AC3E}">
        <p14:creationId xmlns:p14="http://schemas.microsoft.com/office/powerpoint/2010/main" val="2727657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7665" y="1043964"/>
            <a:ext cx="8229600" cy="1143000"/>
          </a:xfrm>
        </p:spPr>
        <p:txBody>
          <a:bodyPr vert="horz" lIns="171450" tIns="171450" rIns="171450" bIns="171450" rtlCol="0" anchor="ctr">
            <a:normAutofit fontScale="90000"/>
          </a:bodyPr>
          <a:lstStyle/>
          <a:p>
            <a:r>
              <a:rPr lang="en-US" sz="3600" dirty="0">
                <a:solidFill>
                  <a:schemeClr val="accent3">
                    <a:lumMod val="40000"/>
                    <a:lumOff val="60000"/>
                  </a:schemeClr>
                </a:solidFill>
              </a:rPr>
              <a:t>IL Across the Curriculum</a:t>
            </a:r>
            <a:br>
              <a:rPr lang="en-US" sz="2775" dirty="0"/>
            </a:br>
            <a:endParaRPr lang="en-US" sz="2775" dirty="0"/>
          </a:p>
        </p:txBody>
      </p:sp>
      <p:pic>
        <p:nvPicPr>
          <p:cNvPr id="8" name="Content Placeholder 7"/>
          <p:cNvPicPr>
            <a:picLocks noGrp="1" noChangeAspect="1"/>
          </p:cNvPicPr>
          <p:nvPr>
            <p:ph sz="half" idx="1"/>
          </p:nvPr>
        </p:nvPicPr>
        <p:blipFill rotWithShape="1">
          <a:blip r:embed="rId2"/>
          <a:stretch/>
        </p:blipFill>
        <p:spPr>
          <a:xfrm>
            <a:off x="263053" y="4673357"/>
            <a:ext cx="5383823" cy="1829796"/>
          </a:xfrm>
          <a:prstGeom prst="rect">
            <a:avLst/>
          </a:prstGeom>
          <a:ln w="9525">
            <a:solidFill>
              <a:schemeClr val="tx1">
                <a:alpha val="20000"/>
              </a:schemeClr>
            </a:solidFill>
          </a:ln>
        </p:spPr>
      </p:pic>
      <p:pic>
        <p:nvPicPr>
          <p:cNvPr id="5" name="Content Placeholder 4">
            <a:hlinkClick r:id="rId3"/>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563011" y="614096"/>
            <a:ext cx="4366839" cy="4411399"/>
          </a:xfrm>
          <a:prstGeom prst="rect">
            <a:avLst/>
          </a:prstGeom>
          <a:ln>
            <a:noFill/>
          </a:ln>
          <a:effectLst>
            <a:outerShdw blurRad="190500" algn="tl" rotWithShape="0">
              <a:srgbClr val="000000">
                <a:alpha val="70000"/>
              </a:srgbClr>
            </a:outerShdw>
          </a:effectLst>
        </p:spPr>
      </p:pic>
      <p:grpSp>
        <p:nvGrpSpPr>
          <p:cNvPr id="2" name="Group 1"/>
          <p:cNvGrpSpPr/>
          <p:nvPr/>
        </p:nvGrpSpPr>
        <p:grpSpPr>
          <a:xfrm>
            <a:off x="457200" y="3205533"/>
            <a:ext cx="3578014" cy="1603902"/>
            <a:chOff x="-1356140" y="1029850"/>
            <a:chExt cx="4626441" cy="1387866"/>
          </a:xfrm>
        </p:grpSpPr>
        <p:sp>
          <p:nvSpPr>
            <p:cNvPr id="70" name="TextBox 69"/>
            <p:cNvSpPr txBox="1"/>
            <p:nvPr/>
          </p:nvSpPr>
          <p:spPr>
            <a:xfrm>
              <a:off x="-1356140" y="1029850"/>
              <a:ext cx="3974068" cy="639170"/>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r"/>
              <a:r>
                <a:rPr lang="en-US" sz="1400" dirty="0">
                  <a:ln w="0">
                    <a:noFill/>
                  </a:ln>
                  <a:solidFill>
                    <a:schemeClr val="accent1"/>
                  </a:solidFill>
                </a:rPr>
                <a:t>Bailey, </a:t>
              </a:r>
              <a:r>
                <a:rPr lang="en-US" sz="1400" dirty="0" err="1">
                  <a:ln w="0">
                    <a:noFill/>
                  </a:ln>
                  <a:solidFill>
                    <a:schemeClr val="accent1"/>
                  </a:solidFill>
                </a:rPr>
                <a:t>Jaggar</a:t>
              </a:r>
              <a:r>
                <a:rPr lang="en-US" sz="1400" dirty="0">
                  <a:ln w="0">
                    <a:noFill/>
                  </a:ln>
                  <a:solidFill>
                    <a:schemeClr val="accent1"/>
                  </a:solidFill>
                </a:rPr>
                <a:t>, &amp; Jenkins in “Redesigning America’s Community Colleges” (2015)</a:t>
              </a:r>
            </a:p>
          </p:txBody>
        </p:sp>
        <p:sp>
          <p:nvSpPr>
            <p:cNvPr id="77" name="Arrow: Right 76"/>
            <p:cNvSpPr/>
            <p:nvPr/>
          </p:nvSpPr>
          <p:spPr>
            <a:xfrm rot="13913806">
              <a:off x="2669041" y="1816456"/>
              <a:ext cx="696618" cy="5059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65" name="Group 64"/>
          <p:cNvGrpSpPr/>
          <p:nvPr/>
        </p:nvGrpSpPr>
        <p:grpSpPr>
          <a:xfrm>
            <a:off x="990600" y="1962204"/>
            <a:ext cx="3497301" cy="954107"/>
            <a:chOff x="1898936" y="653051"/>
            <a:chExt cx="3680035" cy="814490"/>
          </a:xfrm>
        </p:grpSpPr>
        <p:sp>
          <p:nvSpPr>
            <p:cNvPr id="71" name="TextBox 70"/>
            <p:cNvSpPr txBox="1"/>
            <p:nvPr/>
          </p:nvSpPr>
          <p:spPr>
            <a:xfrm>
              <a:off x="1898936" y="653051"/>
              <a:ext cx="2526343" cy="814490"/>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r"/>
              <a:r>
                <a:rPr lang="en-US" sz="1400" dirty="0">
                  <a:ln w="0">
                    <a:noFill/>
                  </a:ln>
                  <a:solidFill>
                    <a:schemeClr val="accent1"/>
                  </a:solidFill>
                </a:rPr>
                <a:t>Todd Wiebe in Association of American Colleges &amp; Universities’ (AAC&amp;U) </a:t>
              </a:r>
              <a:r>
                <a:rPr lang="en-US" sz="1400" i="1" dirty="0">
                  <a:ln w="0">
                    <a:noFill/>
                  </a:ln>
                  <a:solidFill>
                    <a:schemeClr val="accent1"/>
                  </a:solidFill>
                </a:rPr>
                <a:t>Liberal Education </a:t>
              </a:r>
              <a:r>
                <a:rPr lang="en-US" sz="1400" dirty="0">
                  <a:ln w="0">
                    <a:noFill/>
                  </a:ln>
                  <a:solidFill>
                    <a:schemeClr val="accent1"/>
                  </a:solidFill>
                </a:rPr>
                <a:t>(2015/6) </a:t>
              </a:r>
            </a:p>
          </p:txBody>
        </p:sp>
        <p:sp>
          <p:nvSpPr>
            <p:cNvPr id="72" name="Arrow: Right 76"/>
            <p:cNvSpPr/>
            <p:nvPr/>
          </p:nvSpPr>
          <p:spPr>
            <a:xfrm rot="11049419">
              <a:off x="4538020" y="960826"/>
              <a:ext cx="1040951" cy="3385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2136285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171450" tIns="171450" rIns="171450" bIns="171450" rtlCol="0" anchor="ctr">
            <a:normAutofit/>
          </a:bodyPr>
          <a:lstStyle/>
          <a:p>
            <a:r>
              <a:rPr lang="en-US" sz="3200" dirty="0">
                <a:solidFill>
                  <a:schemeClr val="accent3">
                    <a:lumMod val="40000"/>
                    <a:lumOff val="60000"/>
                  </a:schemeClr>
                </a:solidFill>
              </a:rPr>
              <a:t>Library Instruction @ BC</a:t>
            </a:r>
          </a:p>
        </p:txBody>
      </p:sp>
      <p:sp>
        <p:nvSpPr>
          <p:cNvPr id="3" name="Content Placeholder 2"/>
          <p:cNvSpPr>
            <a:spLocks noGrp="1"/>
          </p:cNvSpPr>
          <p:nvPr>
            <p:ph idx="1"/>
          </p:nvPr>
        </p:nvSpPr>
        <p:spPr>
          <a:xfrm>
            <a:off x="609600" y="1371600"/>
            <a:ext cx="8229600" cy="3276600"/>
          </a:xfrm>
        </p:spPr>
        <p:txBody>
          <a:bodyPr vert="horz" lIns="68580" tIns="34290" rIns="68580" bIns="34290" rtlCol="0" anchor="ctr">
            <a:noAutofit/>
          </a:bodyPr>
          <a:lstStyle/>
          <a:p>
            <a:pPr>
              <a:lnSpc>
                <a:spcPct val="110000"/>
              </a:lnSpc>
            </a:pPr>
            <a:r>
              <a:rPr lang="en-US" sz="2000" dirty="0"/>
              <a:t>Librarians hold faculty status </a:t>
            </a:r>
          </a:p>
          <a:p>
            <a:pPr>
              <a:lnSpc>
                <a:spcPct val="110000"/>
              </a:lnSpc>
            </a:pPr>
            <a:r>
              <a:rPr lang="en-US" sz="2000" dirty="0"/>
              <a:t>Pathway liaison librarians </a:t>
            </a:r>
          </a:p>
          <a:p>
            <a:pPr>
              <a:lnSpc>
                <a:spcPct val="110000"/>
              </a:lnSpc>
            </a:pPr>
            <a:r>
              <a:rPr lang="en-US" sz="2000" dirty="0"/>
              <a:t>IL is a General Education core competency mapped to Communications &amp; Humanities disciplines</a:t>
            </a:r>
          </a:p>
          <a:p>
            <a:pPr lvl="1">
              <a:lnSpc>
                <a:spcPct val="110000"/>
              </a:lnSpc>
            </a:pPr>
            <a:r>
              <a:rPr lang="en-US" sz="2000" dirty="0"/>
              <a:t>…but no IL requirement beyond </a:t>
            </a:r>
            <a:r>
              <a:rPr lang="en-US" sz="2000" i="1" dirty="0"/>
              <a:t>assessment</a:t>
            </a:r>
          </a:p>
          <a:p>
            <a:pPr>
              <a:lnSpc>
                <a:spcPct val="110000"/>
              </a:lnSpc>
            </a:pPr>
            <a:r>
              <a:rPr lang="en-US" sz="2000" dirty="0"/>
              <a:t>ILI @ BC: One-shots &amp; 1:1 Student research consultations</a:t>
            </a:r>
          </a:p>
        </p:txBody>
      </p:sp>
      <p:graphicFrame>
        <p:nvGraphicFramePr>
          <p:cNvPr id="7" name="Table 6"/>
          <p:cNvGraphicFramePr>
            <a:graphicFrameLocks noGrp="1"/>
          </p:cNvGraphicFramePr>
          <p:nvPr>
            <p:extLst>
              <p:ext uri="{D42A27DB-BD31-4B8C-83A1-F6EECF244321}">
                <p14:modId xmlns:p14="http://schemas.microsoft.com/office/powerpoint/2010/main" val="496420723"/>
              </p:ext>
            </p:extLst>
          </p:nvPr>
        </p:nvGraphicFramePr>
        <p:xfrm>
          <a:off x="1447800" y="4419600"/>
          <a:ext cx="5333999" cy="1979496"/>
        </p:xfrm>
        <a:graphic>
          <a:graphicData uri="http://schemas.openxmlformats.org/drawingml/2006/table">
            <a:tbl>
              <a:tblPr>
                <a:tableStyleId>{3C2FFA5D-87B4-456A-9821-1D502468CF0F}</a:tableStyleId>
              </a:tblPr>
              <a:tblGrid>
                <a:gridCol w="1378936">
                  <a:extLst>
                    <a:ext uri="{9D8B030D-6E8A-4147-A177-3AD203B41FA5}">
                      <a16:colId xmlns:a16="http://schemas.microsoft.com/office/drawing/2014/main" val="544289322"/>
                    </a:ext>
                  </a:extLst>
                </a:gridCol>
                <a:gridCol w="811140">
                  <a:extLst>
                    <a:ext uri="{9D8B030D-6E8A-4147-A177-3AD203B41FA5}">
                      <a16:colId xmlns:a16="http://schemas.microsoft.com/office/drawing/2014/main" val="1693433112"/>
                    </a:ext>
                  </a:extLst>
                </a:gridCol>
                <a:gridCol w="730025">
                  <a:extLst>
                    <a:ext uri="{9D8B030D-6E8A-4147-A177-3AD203B41FA5}">
                      <a16:colId xmlns:a16="http://schemas.microsoft.com/office/drawing/2014/main" val="1811608914"/>
                    </a:ext>
                  </a:extLst>
                </a:gridCol>
                <a:gridCol w="730025">
                  <a:extLst>
                    <a:ext uri="{9D8B030D-6E8A-4147-A177-3AD203B41FA5}">
                      <a16:colId xmlns:a16="http://schemas.microsoft.com/office/drawing/2014/main" val="313338463"/>
                    </a:ext>
                  </a:extLst>
                </a:gridCol>
                <a:gridCol w="730025">
                  <a:extLst>
                    <a:ext uri="{9D8B030D-6E8A-4147-A177-3AD203B41FA5}">
                      <a16:colId xmlns:a16="http://schemas.microsoft.com/office/drawing/2014/main" val="2493491202"/>
                    </a:ext>
                  </a:extLst>
                </a:gridCol>
                <a:gridCol w="953848">
                  <a:extLst>
                    <a:ext uri="{9D8B030D-6E8A-4147-A177-3AD203B41FA5}">
                      <a16:colId xmlns:a16="http://schemas.microsoft.com/office/drawing/2014/main" val="2289873767"/>
                    </a:ext>
                  </a:extLst>
                </a:gridCol>
              </a:tblGrid>
              <a:tr h="494599">
                <a:tc>
                  <a:txBody>
                    <a:bodyPr/>
                    <a:lstStyle/>
                    <a:p>
                      <a:pPr algn="ctr" rtl="0" fontAlgn="base"/>
                      <a:r>
                        <a:rPr lang="en-US" sz="1400" dirty="0">
                          <a:effectLst/>
                        </a:rPr>
                        <a:t>  </a:t>
                      </a:r>
                      <a:endParaRPr lang="en-US" sz="1400" b="0" i="0" dirty="0">
                        <a:effectLst/>
                        <a:latin typeface="+mn-lt"/>
                      </a:endParaRPr>
                    </a:p>
                  </a:txBody>
                  <a:tcPr marL="68580" marR="68580" marT="34290" marB="34290"/>
                </a:tc>
                <a:tc>
                  <a:txBody>
                    <a:bodyPr/>
                    <a:lstStyle/>
                    <a:p>
                      <a:pPr algn="ctr" rtl="0" fontAlgn="base"/>
                      <a:r>
                        <a:rPr lang="en-US" sz="1400" dirty="0">
                          <a:effectLst/>
                        </a:rPr>
                        <a:t>Central  </a:t>
                      </a:r>
                      <a:endParaRPr lang="en-US" sz="1400" b="0" i="0" dirty="0">
                        <a:effectLst/>
                        <a:latin typeface="+mj-lt"/>
                      </a:endParaRPr>
                    </a:p>
                  </a:txBody>
                  <a:tcPr marL="68580" marR="68580" marT="34290" marB="34290"/>
                </a:tc>
                <a:tc>
                  <a:txBody>
                    <a:bodyPr/>
                    <a:lstStyle/>
                    <a:p>
                      <a:pPr algn="ctr" rtl="0" fontAlgn="base"/>
                      <a:r>
                        <a:rPr lang="en-US" sz="1400" dirty="0">
                          <a:effectLst/>
                        </a:rPr>
                        <a:t>South  </a:t>
                      </a:r>
                      <a:endParaRPr lang="en-US" sz="1400" b="0" i="0" dirty="0">
                        <a:effectLst/>
                        <a:latin typeface="+mj-lt"/>
                      </a:endParaRPr>
                    </a:p>
                  </a:txBody>
                  <a:tcPr marL="68580" marR="68580" marT="34290" marB="34290"/>
                </a:tc>
                <a:tc>
                  <a:txBody>
                    <a:bodyPr/>
                    <a:lstStyle/>
                    <a:p>
                      <a:pPr algn="ctr" rtl="0" fontAlgn="base"/>
                      <a:r>
                        <a:rPr lang="en-US" sz="1400" dirty="0">
                          <a:effectLst/>
                        </a:rPr>
                        <a:t>North  </a:t>
                      </a:r>
                      <a:endParaRPr lang="en-US" sz="1400" b="0" i="0" dirty="0">
                        <a:effectLst/>
                        <a:latin typeface="+mj-lt"/>
                      </a:endParaRPr>
                    </a:p>
                  </a:txBody>
                  <a:tcPr marL="68580" marR="68580" marT="34290" marB="34290"/>
                </a:tc>
                <a:tc>
                  <a:txBody>
                    <a:bodyPr/>
                    <a:lstStyle/>
                    <a:p>
                      <a:pPr algn="ctr" rtl="0" fontAlgn="base"/>
                      <a:r>
                        <a:rPr lang="en-US" sz="1400" dirty="0">
                          <a:effectLst/>
                        </a:rPr>
                        <a:t>Online</a:t>
                      </a:r>
                      <a:endParaRPr lang="en-US" sz="1400" b="0" i="0" dirty="0">
                        <a:effectLst/>
                        <a:latin typeface="+mj-lt"/>
                      </a:endParaRPr>
                    </a:p>
                  </a:txBody>
                  <a:tcPr marL="68580" marR="68580" marT="34290" marB="34290"/>
                </a:tc>
                <a:tc>
                  <a:txBody>
                    <a:bodyPr/>
                    <a:lstStyle/>
                    <a:p>
                      <a:pPr algn="ctr" rtl="0" fontAlgn="base"/>
                      <a:r>
                        <a:rPr lang="en-US" sz="1400" dirty="0">
                          <a:effectLst/>
                        </a:rPr>
                        <a:t>Total</a:t>
                      </a:r>
                      <a:endParaRPr lang="en-US" sz="1400" b="0" i="0" dirty="0">
                        <a:effectLst/>
                        <a:latin typeface="+mj-lt"/>
                      </a:endParaRPr>
                    </a:p>
                  </a:txBody>
                  <a:tcPr marL="68580" marR="68580" marT="34290" marB="34290"/>
                </a:tc>
                <a:extLst>
                  <a:ext uri="{0D108BD9-81ED-4DB2-BD59-A6C34878D82A}">
                    <a16:rowId xmlns:a16="http://schemas.microsoft.com/office/drawing/2014/main" val="3108736711"/>
                  </a:ext>
                </a:extLst>
              </a:tr>
              <a:tr h="494599">
                <a:tc>
                  <a:txBody>
                    <a:bodyPr/>
                    <a:lstStyle/>
                    <a:p>
                      <a:pPr algn="l" rtl="0" fontAlgn="base"/>
                      <a:r>
                        <a:rPr lang="en-US" sz="1400" dirty="0">
                          <a:effectLst/>
                        </a:rPr>
                        <a:t>FTE Spring 2017  </a:t>
                      </a:r>
                      <a:endParaRPr lang="en-US" sz="1400" b="0" i="0" dirty="0">
                        <a:effectLst/>
                        <a:latin typeface="+mj-lt"/>
                      </a:endParaRPr>
                    </a:p>
                  </a:txBody>
                  <a:tcPr marL="68580" marR="68580" marT="34290" marB="34290"/>
                </a:tc>
                <a:tc>
                  <a:txBody>
                    <a:bodyPr/>
                    <a:lstStyle/>
                    <a:p>
                      <a:pPr algn="l" rtl="0" fontAlgn="base"/>
                      <a:r>
                        <a:rPr lang="en-US" sz="1400">
                          <a:effectLst/>
                        </a:rPr>
                        <a:t>4,164  </a:t>
                      </a:r>
                      <a:endParaRPr lang="en-US" sz="1400" b="0" i="0">
                        <a:effectLst/>
                        <a:latin typeface="+mn-lt"/>
                      </a:endParaRPr>
                    </a:p>
                  </a:txBody>
                  <a:tcPr marL="68580" marR="68580" marT="34290" marB="34290"/>
                </a:tc>
                <a:tc>
                  <a:txBody>
                    <a:bodyPr/>
                    <a:lstStyle/>
                    <a:p>
                      <a:pPr algn="l" rtl="0" fontAlgn="base"/>
                      <a:r>
                        <a:rPr lang="en-US" sz="1400">
                          <a:effectLst/>
                        </a:rPr>
                        <a:t>2,786  </a:t>
                      </a:r>
                      <a:endParaRPr lang="en-US" sz="1400" b="0" i="0">
                        <a:effectLst/>
                        <a:latin typeface="+mn-lt"/>
                      </a:endParaRPr>
                    </a:p>
                  </a:txBody>
                  <a:tcPr marL="68580" marR="68580" marT="34290" marB="34290"/>
                </a:tc>
                <a:tc>
                  <a:txBody>
                    <a:bodyPr/>
                    <a:lstStyle/>
                    <a:p>
                      <a:pPr algn="l" rtl="0" fontAlgn="base"/>
                      <a:r>
                        <a:rPr lang="en-US" sz="1400">
                          <a:effectLst/>
                        </a:rPr>
                        <a:t>2,495  </a:t>
                      </a:r>
                      <a:endParaRPr lang="en-US" sz="1400" b="0" i="0">
                        <a:effectLst/>
                        <a:latin typeface="+mn-lt"/>
                      </a:endParaRPr>
                    </a:p>
                  </a:txBody>
                  <a:tcPr marL="68580" marR="68580" marT="34290" marB="34290"/>
                </a:tc>
                <a:tc>
                  <a:txBody>
                    <a:bodyPr/>
                    <a:lstStyle/>
                    <a:p>
                      <a:pPr algn="l" rtl="0" fontAlgn="base"/>
                      <a:r>
                        <a:rPr lang="en-US" sz="1400">
                          <a:effectLst/>
                        </a:rPr>
                        <a:t>2,042  </a:t>
                      </a:r>
                      <a:endParaRPr lang="en-US" sz="1400" b="0" i="0">
                        <a:effectLst/>
                        <a:latin typeface="+mn-lt"/>
                      </a:endParaRPr>
                    </a:p>
                  </a:txBody>
                  <a:tcPr marL="68580" marR="68580" marT="34290" marB="34290"/>
                </a:tc>
                <a:tc>
                  <a:txBody>
                    <a:bodyPr/>
                    <a:lstStyle/>
                    <a:p>
                      <a:pPr algn="l" rtl="0" fontAlgn="base"/>
                      <a:r>
                        <a:rPr lang="en-US" sz="1400">
                          <a:effectLst/>
                        </a:rPr>
                        <a:t>11,487  </a:t>
                      </a:r>
                      <a:endParaRPr lang="en-US" sz="1400" b="0" i="0">
                        <a:effectLst/>
                        <a:latin typeface="+mn-lt"/>
                      </a:endParaRPr>
                    </a:p>
                  </a:txBody>
                  <a:tcPr marL="68580" marR="68580" marT="34290" marB="34290"/>
                </a:tc>
                <a:extLst>
                  <a:ext uri="{0D108BD9-81ED-4DB2-BD59-A6C34878D82A}">
                    <a16:rowId xmlns:a16="http://schemas.microsoft.com/office/drawing/2014/main" val="1614993350"/>
                  </a:ext>
                </a:extLst>
              </a:tr>
              <a:tr h="281541">
                <a:tc>
                  <a:txBody>
                    <a:bodyPr/>
                    <a:lstStyle/>
                    <a:p>
                      <a:pPr algn="l" rtl="0" fontAlgn="base"/>
                      <a:r>
                        <a:rPr lang="en-US" sz="1400" dirty="0">
                          <a:effectLst/>
                        </a:rPr>
                        <a:t>Librarians </a:t>
                      </a:r>
                      <a:endParaRPr lang="en-US" sz="1400" b="0" i="0" dirty="0">
                        <a:effectLst/>
                        <a:latin typeface="+mj-lt"/>
                      </a:endParaRPr>
                    </a:p>
                  </a:txBody>
                  <a:tcPr marL="68580" marR="68580" marT="34290" marB="34290"/>
                </a:tc>
                <a:tc>
                  <a:txBody>
                    <a:bodyPr/>
                    <a:lstStyle/>
                    <a:p>
                      <a:pPr algn="l" rtl="0" fontAlgn="base"/>
                      <a:r>
                        <a:rPr lang="en-US" sz="1400">
                          <a:effectLst/>
                        </a:rPr>
                        <a:t>6.5  </a:t>
                      </a:r>
                      <a:endParaRPr lang="en-US" sz="1400" b="0" i="0">
                        <a:effectLst/>
                        <a:latin typeface="+mn-lt"/>
                      </a:endParaRPr>
                    </a:p>
                  </a:txBody>
                  <a:tcPr marL="68580" marR="68580" marT="34290" marB="34290"/>
                </a:tc>
                <a:tc>
                  <a:txBody>
                    <a:bodyPr/>
                    <a:lstStyle/>
                    <a:p>
                      <a:pPr algn="l" rtl="0" fontAlgn="base"/>
                      <a:r>
                        <a:rPr lang="en-US" sz="1400">
                          <a:effectLst/>
                        </a:rPr>
                        <a:t>3  </a:t>
                      </a:r>
                      <a:endParaRPr lang="en-US" sz="1400" b="0" i="0">
                        <a:effectLst/>
                        <a:latin typeface="+mn-lt"/>
                      </a:endParaRPr>
                    </a:p>
                  </a:txBody>
                  <a:tcPr marL="68580" marR="68580" marT="34290" marB="34290"/>
                </a:tc>
                <a:tc>
                  <a:txBody>
                    <a:bodyPr/>
                    <a:lstStyle/>
                    <a:p>
                      <a:pPr algn="l" rtl="0" fontAlgn="base"/>
                      <a:r>
                        <a:rPr lang="en-US" sz="1400" dirty="0">
                          <a:effectLst/>
                        </a:rPr>
                        <a:t>2  </a:t>
                      </a:r>
                      <a:endParaRPr lang="en-US" sz="1400" b="0" i="0" dirty="0">
                        <a:effectLst/>
                        <a:latin typeface="+mn-lt"/>
                      </a:endParaRPr>
                    </a:p>
                  </a:txBody>
                  <a:tcPr marL="68580" marR="68580" marT="34290" marB="34290"/>
                </a:tc>
                <a:tc>
                  <a:txBody>
                    <a:bodyPr/>
                    <a:lstStyle/>
                    <a:p>
                      <a:pPr algn="l" rtl="0" fontAlgn="base"/>
                      <a:r>
                        <a:rPr lang="en-US" sz="1400">
                          <a:effectLst/>
                        </a:rPr>
                        <a:t>1  </a:t>
                      </a:r>
                      <a:endParaRPr lang="en-US" sz="1400" b="0" i="0">
                        <a:effectLst/>
                        <a:latin typeface="+mn-lt"/>
                      </a:endParaRPr>
                    </a:p>
                  </a:txBody>
                  <a:tcPr marL="68580" marR="68580" marT="34290" marB="34290"/>
                </a:tc>
                <a:tc>
                  <a:txBody>
                    <a:bodyPr/>
                    <a:lstStyle/>
                    <a:p>
                      <a:pPr algn="l" rtl="0" fontAlgn="base"/>
                      <a:r>
                        <a:rPr lang="en-US" sz="1400">
                          <a:effectLst/>
                        </a:rPr>
                        <a:t>12.5  </a:t>
                      </a:r>
                      <a:endParaRPr lang="en-US" sz="1400" b="0" i="0">
                        <a:effectLst/>
                        <a:latin typeface="+mn-lt"/>
                      </a:endParaRPr>
                    </a:p>
                  </a:txBody>
                  <a:tcPr marL="68580" marR="68580" marT="34290" marB="34290"/>
                </a:tc>
                <a:extLst>
                  <a:ext uri="{0D108BD9-81ED-4DB2-BD59-A6C34878D82A}">
                    <a16:rowId xmlns:a16="http://schemas.microsoft.com/office/drawing/2014/main" val="3822255971"/>
                  </a:ext>
                </a:extLst>
              </a:tr>
              <a:tr h="707657">
                <a:tc>
                  <a:txBody>
                    <a:bodyPr/>
                    <a:lstStyle/>
                    <a:p>
                      <a:pPr algn="l" rtl="0" fontAlgn="base"/>
                      <a:r>
                        <a:rPr lang="en-US" sz="1400" dirty="0">
                          <a:effectLst/>
                        </a:rPr>
                        <a:t>Students per librarian ratio </a:t>
                      </a:r>
                      <a:endParaRPr lang="en-US" sz="1400" b="0" i="0" dirty="0">
                        <a:effectLst/>
                        <a:latin typeface="+mj-lt"/>
                      </a:endParaRPr>
                    </a:p>
                  </a:txBody>
                  <a:tcPr marL="68580" marR="68580" marT="34290" marB="34290"/>
                </a:tc>
                <a:tc>
                  <a:txBody>
                    <a:bodyPr/>
                    <a:lstStyle/>
                    <a:p>
                      <a:pPr algn="l" rtl="0" fontAlgn="base"/>
                      <a:r>
                        <a:rPr lang="en-US" sz="1400" dirty="0">
                          <a:effectLst/>
                        </a:rPr>
                        <a:t>641</a:t>
                      </a:r>
                      <a:endParaRPr lang="en-US" sz="1400" b="0" i="0" dirty="0">
                        <a:effectLst/>
                        <a:latin typeface="+mn-lt"/>
                      </a:endParaRPr>
                    </a:p>
                  </a:txBody>
                  <a:tcPr marL="68580" marR="68580" marT="34290" marB="34290"/>
                </a:tc>
                <a:tc>
                  <a:txBody>
                    <a:bodyPr/>
                    <a:lstStyle/>
                    <a:p>
                      <a:pPr algn="l" rtl="0" fontAlgn="base"/>
                      <a:r>
                        <a:rPr lang="en-US" sz="1400" dirty="0">
                          <a:effectLst/>
                        </a:rPr>
                        <a:t>929</a:t>
                      </a:r>
                      <a:endParaRPr lang="en-US" sz="1400" b="0" i="0" dirty="0">
                        <a:effectLst/>
                        <a:latin typeface="+mn-lt"/>
                      </a:endParaRPr>
                    </a:p>
                  </a:txBody>
                  <a:tcPr marL="68580" marR="68580" marT="34290" marB="34290"/>
                </a:tc>
                <a:tc>
                  <a:txBody>
                    <a:bodyPr/>
                    <a:lstStyle/>
                    <a:p>
                      <a:pPr algn="l" rtl="0" fontAlgn="base"/>
                      <a:r>
                        <a:rPr lang="en-US" sz="1400" dirty="0">
                          <a:effectLst/>
                        </a:rPr>
                        <a:t>1247  </a:t>
                      </a:r>
                      <a:endParaRPr lang="en-US" sz="1400" b="0" i="0" dirty="0">
                        <a:effectLst/>
                        <a:latin typeface="+mn-lt"/>
                      </a:endParaRPr>
                    </a:p>
                  </a:txBody>
                  <a:tcPr marL="68580" marR="68580" marT="34290" marB="34290"/>
                </a:tc>
                <a:tc>
                  <a:txBody>
                    <a:bodyPr/>
                    <a:lstStyle/>
                    <a:p>
                      <a:pPr algn="l" rtl="0" fontAlgn="base"/>
                      <a:r>
                        <a:rPr lang="en-US" sz="1400">
                          <a:effectLst/>
                        </a:rPr>
                        <a:t>2042  </a:t>
                      </a:r>
                      <a:endParaRPr lang="en-US" sz="1400" b="0" i="0">
                        <a:effectLst/>
                        <a:latin typeface="+mn-lt"/>
                      </a:endParaRPr>
                    </a:p>
                  </a:txBody>
                  <a:tcPr marL="68580" marR="68580" marT="34290" marB="34290"/>
                </a:tc>
                <a:tc>
                  <a:txBody>
                    <a:bodyPr/>
                    <a:lstStyle/>
                    <a:p>
                      <a:pPr algn="l" rtl="0" fontAlgn="base"/>
                      <a:r>
                        <a:rPr lang="en-US" sz="1400" dirty="0">
                          <a:effectLst/>
                        </a:rPr>
                        <a:t>919</a:t>
                      </a:r>
                      <a:endParaRPr lang="en-US" sz="1400" b="0" i="0" dirty="0">
                        <a:effectLst/>
                        <a:latin typeface="+mn-lt"/>
                      </a:endParaRPr>
                    </a:p>
                  </a:txBody>
                  <a:tcPr marL="68580" marR="68580" marT="34290" marB="34290"/>
                </a:tc>
                <a:extLst>
                  <a:ext uri="{0D108BD9-81ED-4DB2-BD59-A6C34878D82A}">
                    <a16:rowId xmlns:a16="http://schemas.microsoft.com/office/drawing/2014/main" val="1586727914"/>
                  </a:ext>
                </a:extLst>
              </a:tr>
            </a:tbl>
          </a:graphicData>
        </a:graphic>
      </p:graphicFrame>
    </p:spTree>
    <p:extLst>
      <p:ext uri="{BB962C8B-B14F-4D97-AF65-F5344CB8AC3E}">
        <p14:creationId xmlns:p14="http://schemas.microsoft.com/office/powerpoint/2010/main" val="478164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912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a:xfrm>
            <a:off x="747944" y="685800"/>
            <a:ext cx="8229600" cy="1143000"/>
          </a:xfrm>
          <a:prstGeom prst="rect">
            <a:avLst/>
          </a:prstGeom>
        </p:spPr>
        <p:txBody>
          <a:bodyPr vert="horz" lIns="0" rIns="0" bIns="0" anchor="b">
            <a:normAutofit/>
          </a:bodyPr>
          <a:lstStyle>
            <a:lvl1pPr algn="l" rtl="0" eaLnBrk="1" latinLnBrk="0" hangingPunct="1">
              <a:spcBef>
                <a:spcPct val="0"/>
              </a:spcBef>
              <a:buNone/>
              <a:defRPr kumimoji="0" sz="2600" b="0" kern="1200">
                <a:ln>
                  <a:noFill/>
                </a:ln>
                <a:solidFill>
                  <a:schemeClr val="tx2"/>
                </a:solidFill>
                <a:effectLst/>
                <a:latin typeface="+mj-lt"/>
                <a:ea typeface="+mj-ea"/>
                <a:cs typeface="+mj-cs"/>
              </a:defRPr>
            </a:lvl1pPr>
          </a:lstStyle>
          <a:p>
            <a:r>
              <a:rPr lang="en-US" sz="3200" dirty="0">
                <a:solidFill>
                  <a:schemeClr val="accent3">
                    <a:lumMod val="40000"/>
                    <a:lumOff val="60000"/>
                  </a:schemeClr>
                </a:solidFill>
              </a:rPr>
              <a:t>Faculty IL Attitudes &amp; Perspectives Study 2017</a:t>
            </a:r>
          </a:p>
        </p:txBody>
      </p:sp>
      <p:sp>
        <p:nvSpPr>
          <p:cNvPr id="8" name="Content Placeholder 14"/>
          <p:cNvSpPr>
            <a:spLocks noGrp="1"/>
          </p:cNvSpPr>
          <p:nvPr>
            <p:ph idx="1"/>
          </p:nvPr>
        </p:nvSpPr>
        <p:spPr>
          <a:xfrm>
            <a:off x="719831" y="2133600"/>
            <a:ext cx="7620000" cy="4389120"/>
          </a:xfrm>
        </p:spPr>
        <p:txBody>
          <a:bodyPr>
            <a:normAutofit/>
          </a:bodyPr>
          <a:lstStyle/>
          <a:p>
            <a:r>
              <a:rPr lang="en-US" sz="2000" dirty="0"/>
              <a:t>Reality of IL across the curriculum: Students </a:t>
            </a:r>
            <a:r>
              <a:rPr lang="en-US" sz="2000" i="1" dirty="0"/>
              <a:t>need discipline faculty to teach IL </a:t>
            </a:r>
            <a:r>
              <a:rPr lang="en-US" sz="2000" dirty="0"/>
              <a:t>… librarians cannot do it alone</a:t>
            </a:r>
          </a:p>
          <a:p>
            <a:r>
              <a:rPr lang="en-US" sz="2000" dirty="0"/>
              <a:t>Gain non-librarian insight: student IL performance, faculty IL confidence rating </a:t>
            </a:r>
          </a:p>
          <a:p>
            <a:r>
              <a:rPr lang="en-US" sz="2000" dirty="0"/>
              <a:t>Anticipate obstacles to IL across curriculum</a:t>
            </a:r>
          </a:p>
          <a:p>
            <a:r>
              <a:rPr lang="en-US" sz="2000" dirty="0"/>
              <a:t>Increase visibility of research-based instruction &amp; services</a:t>
            </a:r>
          </a:p>
          <a:p>
            <a:r>
              <a:rPr lang="en-US" sz="2000" dirty="0"/>
              <a:t>Inform outreach &amp; continuing education activities</a:t>
            </a:r>
          </a:p>
        </p:txBody>
      </p:sp>
    </p:spTree>
    <p:extLst>
      <p:ext uri="{BB962C8B-B14F-4D97-AF65-F5344CB8AC3E}">
        <p14:creationId xmlns:p14="http://schemas.microsoft.com/office/powerpoint/2010/main" val="2648931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dirty="0">
                <a:solidFill>
                  <a:schemeClr val="tx2">
                    <a:lumMod val="75000"/>
                  </a:schemeClr>
                </a:solidFill>
              </a:rPr>
              <a:t>General Findings</a:t>
            </a:r>
          </a:p>
        </p:txBody>
      </p:sp>
      <p:sp>
        <p:nvSpPr>
          <p:cNvPr id="7" name="Content Placeholder 6"/>
          <p:cNvSpPr>
            <a:spLocks noGrp="1"/>
          </p:cNvSpPr>
          <p:nvPr>
            <p:ph idx="1"/>
          </p:nvPr>
        </p:nvSpPr>
        <p:spPr/>
        <p:txBody>
          <a:bodyPr/>
          <a:lstStyle/>
          <a:p>
            <a:r>
              <a:rPr lang="en-US" sz="2200" dirty="0"/>
              <a:t>85% of respondents </a:t>
            </a:r>
            <a:r>
              <a:rPr lang="en-US" sz="2200" i="1" dirty="0"/>
              <a:t>do </a:t>
            </a:r>
            <a:r>
              <a:rPr lang="en-US" sz="2200" dirty="0"/>
              <a:t>require traditional research-based assignments </a:t>
            </a:r>
          </a:p>
          <a:p>
            <a:r>
              <a:rPr lang="en-US" sz="2200" dirty="0"/>
              <a:t>68% believe ILI is within </a:t>
            </a:r>
            <a:r>
              <a:rPr lang="en-US" sz="2200" i="1" dirty="0"/>
              <a:t>their </a:t>
            </a:r>
            <a:r>
              <a:rPr lang="en-US" sz="2200" dirty="0"/>
              <a:t>teaching responsibility </a:t>
            </a:r>
          </a:p>
          <a:p>
            <a:r>
              <a:rPr lang="en-US" sz="2200" dirty="0"/>
              <a:t>40% of respondents have </a:t>
            </a:r>
            <a:r>
              <a:rPr lang="en-US" sz="2200" i="1" dirty="0"/>
              <a:t>never </a:t>
            </a:r>
            <a:r>
              <a:rPr lang="en-US" sz="2200" dirty="0"/>
              <a:t>had a librarian present in their class </a:t>
            </a:r>
          </a:p>
          <a:p>
            <a:r>
              <a:rPr lang="en-US" sz="2200" dirty="0"/>
              <a:t>89% have not taken any coursework or professional development in IL this year</a:t>
            </a:r>
          </a:p>
          <a:p>
            <a:r>
              <a:rPr lang="en-US" sz="2200" dirty="0"/>
              <a:t>67% did not know that BC offered IL professional development &amp; continuing education </a:t>
            </a:r>
          </a:p>
          <a:p>
            <a:endParaRPr lang="en-US" dirty="0"/>
          </a:p>
          <a:p>
            <a:endParaRPr lang="en-US" dirty="0"/>
          </a:p>
          <a:p>
            <a:endParaRPr lang="en-US" dirty="0"/>
          </a:p>
        </p:txBody>
      </p:sp>
    </p:spTree>
    <p:extLst>
      <p:ext uri="{BB962C8B-B14F-4D97-AF65-F5344CB8AC3E}">
        <p14:creationId xmlns:p14="http://schemas.microsoft.com/office/powerpoint/2010/main" val="2340644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912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85800" y="1828800"/>
            <a:ext cx="7772400" cy="1362456"/>
          </a:xfrm>
        </p:spPr>
        <p:txBody>
          <a:bodyPr/>
          <a:lstStyle/>
          <a:p>
            <a:r>
              <a:rPr lang="en-US" dirty="0"/>
              <a:t>The Disconnects</a:t>
            </a:r>
          </a:p>
        </p:txBody>
      </p:sp>
    </p:spTree>
    <p:extLst>
      <p:ext uri="{BB962C8B-B14F-4D97-AF65-F5344CB8AC3E}">
        <p14:creationId xmlns:p14="http://schemas.microsoft.com/office/powerpoint/2010/main" val="14549391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219</TotalTime>
  <Words>645</Words>
  <Application>Microsoft Office PowerPoint</Application>
  <PresentationFormat>On-screen Show (4:3)</PresentationFormat>
  <Paragraphs>113</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Calibri</vt:lpstr>
      <vt:lpstr>Constantia</vt:lpstr>
      <vt:lpstr>Wingdings 2</vt:lpstr>
      <vt:lpstr>Flow</vt:lpstr>
      <vt:lpstr>The Times They Are A-Changin’:</vt:lpstr>
      <vt:lpstr>Outcomes</vt:lpstr>
      <vt:lpstr>Institutional Overview</vt:lpstr>
      <vt:lpstr>Information literacy is the set of integrated abilities encompassing the reflective discovery of information, the understanding of how information is produced and valued, and the use of information in creating new knowledge and participating ethically in communities of learning. </vt:lpstr>
      <vt:lpstr>IL Across the Curriculum </vt:lpstr>
      <vt:lpstr>Library Instruction @ BC</vt:lpstr>
      <vt:lpstr>PowerPoint Presentation</vt:lpstr>
      <vt:lpstr>General Findings</vt:lpstr>
      <vt:lpstr>The Disconnects</vt:lpstr>
      <vt:lpstr>Disconnect 1:  Conflict over responsibility to teach IL </vt:lpstr>
      <vt:lpstr>IL is a core competency for Gen Ed Assessment in these disciplines…</vt:lpstr>
      <vt:lpstr>Disconnect 2: Perspectives on Student Competencies</vt:lpstr>
      <vt:lpstr>What students say…</vt:lpstr>
      <vt:lpstr>Disconnect 3: Conflicting responses activities and attitudes</vt:lpstr>
      <vt:lpstr>Percentage of Faculty Who Rated Students “Inadequate” Who NEVER Invite Librarians for Instruction </vt:lpstr>
      <vt:lpstr>What the librarians are doing now</vt:lpstr>
      <vt:lpstr>What’s Planned</vt:lpstr>
      <vt:lpstr>Cristy Moran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Marsha Kiner</dc:creator>
  <cp:lastModifiedBy>Cristy Moran</cp:lastModifiedBy>
  <cp:revision>19</cp:revision>
  <dcterms:created xsi:type="dcterms:W3CDTF">2018-10-24T21:39:07Z</dcterms:created>
  <dcterms:modified xsi:type="dcterms:W3CDTF">2018-11-06T13:03:21Z</dcterms:modified>
</cp:coreProperties>
</file>