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6798c528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6798c528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67b6ae7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67b6ae7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7b6ae78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7b6ae78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67b6ae7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67b6ae7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7b6ae78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7b6ae78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7b6ae78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7b6ae7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7b6ae78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7b6ae78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b7951e0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b7951e0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7b6ae78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7b6ae78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948e962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948e962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66798c528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66798c528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948e96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948e96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67b6ae78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67b6ae78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48e96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948e96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6798c528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6798c528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b7951e0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b7951e0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7bdcce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7bdcce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95b990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95b990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Advisor's Edict: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Caring is a Core Value</a:t>
            </a:r>
            <a:r>
              <a:rPr lang="en" sz="6000"/>
              <a:t> 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Mark Duslak, M. Ed.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Lake-Sumter State College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 to Advisors Creating Caring Relationships: 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Caseloads are high: 441 at 2-year institutions (Robbins, 2013).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Program changes misalign the purpose of the advising program (Brigen, 2017).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Advisor burnout  (91% of advisors for athletes report knowing someone experiencing burnout) (Rubin, 2017).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r>
              <a:rPr lang="en"/>
              <a:t> 1: Caseloads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Symptoms: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becomes less personal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Difficulty</a:t>
            </a:r>
            <a:r>
              <a:rPr lang="en"/>
              <a:t> meeting student demands for individual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Solutions: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Leverage student information 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Psychological attunement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LSSC Response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 Rostering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Advisor Canvas Pages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2: Program Alignment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Symptoms: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funding stresses retention and completion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Programs are designed to serve a volume of students quickly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Solutions: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Engage administration in dialogue about the normative roles and values of advisors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 the mission of the advising program with the institutional mission in a way that allows for caring relationships to be forged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LSSC Response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Admin support for advising (Asst. Dir. Stud. Dev.)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Meetings that are cross divisional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Presence at Planning Council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3: Burnout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Symptoms: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Stress from “processing” large numbers of students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Overload of duties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Solutions: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Huebner (2011), provides some great suggestions to combat burnout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Promote positive responses to stress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Engage in goal-directed behavior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Strengthen social resources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Create new meanings from work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McClellan’s </a:t>
            </a:r>
            <a:r>
              <a:rPr lang="en" sz="1400">
                <a:solidFill>
                  <a:srgbClr val="000000"/>
                </a:solidFill>
              </a:rPr>
              <a:t>(2007) P</a:t>
            </a:r>
            <a:r>
              <a:rPr lang="en" sz="1400">
                <a:solidFill>
                  <a:srgbClr val="000000"/>
                </a:solidFill>
              </a:rPr>
              <a:t>ersonal component of advisor training components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LSSC Response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creativity alive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Feed and celebrate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Check-In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 Assessment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4294967295" type="body"/>
          </p:nvPr>
        </p:nvSpPr>
        <p:spPr>
          <a:xfrm>
            <a:off x="311700" y="353900"/>
            <a:ext cx="8520600" cy="42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Caseloads -</a:t>
            </a:r>
            <a:r>
              <a:rPr lang="en"/>
              <a:t> What approaches maintain caring for large student workloads?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Program Alignment - </a:t>
            </a:r>
            <a:r>
              <a:rPr lang="en"/>
              <a:t>How are program mission/vision communicated to administration?  How are conflicts addressed?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Burnout - </a:t>
            </a:r>
            <a:r>
              <a:rPr lang="en"/>
              <a:t>What is being done to support advisors approaching burnout in the profession?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Which of these three is the greatest threat to creating caring relationships with students?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some ideas for mitigating these threats?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Barnes, B.J.,  Williams, E.A., &amp; Archer, S.A. (2010).  Characteristics that matter most: Doctoral students' perceptions of positive and negative advisor attributes. </a:t>
            </a:r>
            <a:r>
              <a:rPr i="1"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NACADA Journal. 30</a:t>
            </a: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(1), 34-46. 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Bridgen, S. (2017). Using systems theory to understand the identity of academic advising: A case study. NACADA Journal, 37(2), 9–20. https://doi.org/10.12930/NACADA-15-038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Huebner, C. (2011). Caring for the Caregivers: Strategies to overcome the effects of job burnout. Retrieved from NACADA Clearinghouse of Academic Advising Resources website http://www.nacada.ksu.edu/Resources/Clearinghouse/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Mottarella, K. E., Fritzsche, B. A., &amp; Cerabino, K. C. (2004). What do students want in advising? A policy capturing study. NACADA Journal, (1-2). 48-61. https://doi.org/10.12930/0271-9517-24.1-2.48 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Kot, F. C. (2014). The impact of centralized advising on first-year academic performance and second-year enrollment behavior. Research in Higher Education, 55(6), 527-563. doi:10.1007/s11162-013-9325-4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Jordan, P., (2016) Theory as the foundation of advising. In Grites, T. J., Miller, M. A., &amp; Voller, J. G., (Eds.). Beyond foundations: Developing as a master academic advisor. (pp. 21-42). Hoboken, NJ: John Wiley &amp; Sons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Lowe, A., &amp; Toney, M. (2000). Academic Advising: Views of the Givers and Takers. Journal of College Student Retention: Research, Theory &amp; Practice, 2(2), 93–108. https://doi.org/10.2190/D5FD-D0P8-N7Q2-7DQ1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McClellan, J.L. (2007). Content Components for Advisor Training: Revisited. Retrieved from NACADA Clearinghouse of Academic Advising Resources Web site: http://www.nacada.ksu.edu/Resources/Clearinghouse/View-Articles/Advisor-Training-Components.aspx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NACADA: The Global Community for Academic Advising. (2006). NACADA concept of academic advising. Retrieved from https://www.nacada.ksu.edu/Resources/Pillars/Concept.aspx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NACADA: The Global Community for Academic Advising. (2017). NACADA academic advising core competencies model. Retrieved from https://www.nacada.ksu.edu/Resources/Pillars/CoreCompetencies.aspx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Rubin, L.M. (2017). Who are athletic advisors? State of the profession. NACADA Journal </a:t>
            </a:r>
            <a:r>
              <a:rPr i="1"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37</a:t>
            </a: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(1), 37-50.  https://doi.org/10.12930/NACADA-15-046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Robbins, R. (2013). Implications of advising load. In Carlstrom, A., </a:t>
            </a:r>
            <a:r>
              <a:rPr i="1"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2011 national survey of academic advising.</a:t>
            </a: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(Monograph No.  25). Manhattan, KS: National Academic Advising Association. Retrieved from the NACADA </a:t>
            </a:r>
            <a:r>
              <a:rPr i="1"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Clearinghouse of Academic Advising Resources</a:t>
            </a: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website http://www.nacada.ksu.edu/tabid/3318/articleType/ArticleView/articleId/94/article.aspx.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Vianden, J., &amp; Barlow, P. J. (2015). Strengthen the Bond: Relationships Between Academic Advising Quality and Undergraduate Student Loyalty. NACADA Journal, 35(2), 15–27. https://doi.org/10.12930/NACADA-15-026</a:t>
            </a:r>
            <a:endParaRPr sz="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 to the person next to you: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 you work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Job Title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Number of students you serve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New programs in your service area that impacted your ability to build relationships with students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Academic Advising?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Core Competencies of Academic Advising - Knowledge, Skills, and Dispositions of Advisors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highlight>
                  <a:schemeClr val="dk1"/>
                </a:highlight>
              </a:rPr>
              <a:t>Relational </a:t>
            </a:r>
            <a:endParaRPr>
              <a:highlight>
                <a:schemeClr val="dk1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Conceptual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Core Values - Professional Guidance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highlight>
                  <a:schemeClr val="dk1"/>
                </a:highlight>
              </a:rPr>
              <a:t>Caring</a:t>
            </a:r>
            <a:endParaRPr>
              <a:highlight>
                <a:schemeClr val="dk1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Commitment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Empowerment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Inclusivity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Professionalism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Concept of Academic Advising - Goals of Advising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1" lang="en" sz="1400"/>
              <a:t>CAS Standards - Development, Assessment, and Improvement of Advising Programs</a:t>
            </a:r>
            <a:endParaRPr b="1" sz="1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Values Task Force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individuals across the world in a variety of settings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Reworked the previous core values and established new core values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Stakeholder input from every NACADA Regional conference and the annual conference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Over a year to develop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088" y="152400"/>
            <a:ext cx="53678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650" y="881063"/>
            <a:ext cx="40767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Matter?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cademic advising positively impacts student academic outcomes (e.g. Kot, 2014)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positive relationship with an academic advisor leads to increased student loyalty to the institution (Vianden &amp; Barlow, 2015)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favored a relationship with an advisor more than a specific advising approach (Mottarella, Fritzsche, &amp; Cerabino, 2004)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out of 5 of Jordan’s (2016) Common Tasks and Skills for </a:t>
            </a:r>
            <a:r>
              <a:rPr lang="en"/>
              <a:t>advisors</a:t>
            </a:r>
            <a:r>
              <a:rPr lang="en"/>
              <a:t> are linked to building relationships with students.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Caring Advisor?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“[A caring adv</a:t>
            </a:r>
            <a:r>
              <a:rPr lang="en">
                <a:solidFill>
                  <a:srgbClr val="000000"/>
                </a:solidFill>
              </a:rPr>
              <a:t>isor] d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</a:rPr>
              <a:t>emonstrates an interest in a student holistically; goes beyond helping and socializing to being interested in students’ academic progress and personal well-being</a:t>
            </a:r>
            <a:r>
              <a:rPr lang="en">
                <a:solidFill>
                  <a:srgbClr val="000000"/>
                </a:solidFill>
              </a:rPr>
              <a:t>” (B</a:t>
            </a:r>
            <a:r>
              <a:rPr lang="en"/>
              <a:t>arnes, Williams, and Archer, 2010, p. 41)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Ideas to Consider: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Psychological attunement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Tuned-in to the academic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Interest “hacks”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is a time you felt cared for as a student?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some potential barriers to a caring relationship?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