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922" r:id="rId2"/>
  </p:sldMasterIdLst>
  <p:notesMasterIdLst>
    <p:notesMasterId r:id="rId41"/>
  </p:notesMasterIdLst>
  <p:handoutMasterIdLst>
    <p:handoutMasterId r:id="rId42"/>
  </p:handoutMasterIdLst>
  <p:sldIdLst>
    <p:sldId id="257" r:id="rId3"/>
    <p:sldId id="464" r:id="rId4"/>
    <p:sldId id="408" r:id="rId5"/>
    <p:sldId id="409" r:id="rId6"/>
    <p:sldId id="410" r:id="rId7"/>
    <p:sldId id="412" r:id="rId8"/>
    <p:sldId id="411" r:id="rId9"/>
    <p:sldId id="340" r:id="rId10"/>
    <p:sldId id="413" r:id="rId11"/>
    <p:sldId id="425" r:id="rId12"/>
    <p:sldId id="373" r:id="rId13"/>
    <p:sldId id="445" r:id="rId14"/>
    <p:sldId id="449" r:id="rId15"/>
    <p:sldId id="450" r:id="rId16"/>
    <p:sldId id="465" r:id="rId17"/>
    <p:sldId id="417" r:id="rId18"/>
    <p:sldId id="426" r:id="rId19"/>
    <p:sldId id="427" r:id="rId20"/>
    <p:sldId id="428" r:id="rId21"/>
    <p:sldId id="429" r:id="rId22"/>
    <p:sldId id="455" r:id="rId23"/>
    <p:sldId id="454" r:id="rId24"/>
    <p:sldId id="438" r:id="rId25"/>
    <p:sldId id="456" r:id="rId26"/>
    <p:sldId id="457" r:id="rId27"/>
    <p:sldId id="458" r:id="rId28"/>
    <p:sldId id="439" r:id="rId29"/>
    <p:sldId id="440" r:id="rId30"/>
    <p:sldId id="420" r:id="rId31"/>
    <p:sldId id="459" r:id="rId32"/>
    <p:sldId id="460" r:id="rId33"/>
    <p:sldId id="431" r:id="rId34"/>
    <p:sldId id="432" r:id="rId35"/>
    <p:sldId id="434" r:id="rId36"/>
    <p:sldId id="461" r:id="rId37"/>
    <p:sldId id="442" r:id="rId38"/>
    <p:sldId id="463" r:id="rId39"/>
    <p:sldId id="462" r:id="rId4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ainhour, Fritz" initials="SF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33B"/>
    <a:srgbClr val="D1CCBD"/>
    <a:srgbClr val="410E5C"/>
    <a:srgbClr val="470A68"/>
    <a:srgbClr val="4E1772"/>
    <a:srgbClr val="F1C400"/>
    <a:srgbClr val="D6C400"/>
    <a:srgbClr val="3E1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69364" autoAdjust="0"/>
  </p:normalViewPr>
  <p:slideViewPr>
    <p:cSldViewPr snapToGrid="0" snapToObjects="1">
      <p:cViewPr>
        <p:scale>
          <a:sx n="81" d="100"/>
          <a:sy n="81" d="100"/>
        </p:scale>
        <p:origin x="-2400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C4427F-BA18-4FF1-A629-F9D0573519D1}" type="datetime1">
              <a:rPr lang="en-US" altLang="en-US"/>
              <a:pPr>
                <a:defRPr/>
              </a:pPr>
              <a:t>11/30/2018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2BC906-6302-4AFF-B5FC-D8E1A12FCA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3696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7B322F-9E28-4F86-B099-AD628FA0290B}" type="datetime1">
              <a:rPr lang="en-US" altLang="en-US"/>
              <a:pPr>
                <a:defRPr/>
              </a:pPr>
              <a:t>11/30/2018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AE866-0207-4B56-81A2-638407C511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5716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D633B9-E62B-42E0-A495-720522408990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943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382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384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6078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893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895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885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to corporate</a:t>
            </a:r>
            <a:r>
              <a:rPr lang="en-US" baseline="0" dirty="0" smtClean="0"/>
              <a:t> compliance hotlines.</a:t>
            </a:r>
          </a:p>
          <a:p>
            <a:r>
              <a:rPr lang="en-US" baseline="0" dirty="0" smtClean="0"/>
              <a:t>Less important WHAT the outlet is and more important that students and employees know about it and can access it with 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9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6747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046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533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7991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Criminal background checks</a:t>
            </a:r>
          </a:p>
          <a:p>
            <a:r>
              <a:rPr lang="en-US" dirty="0" smtClean="0"/>
              <a:t>References</a:t>
            </a:r>
          </a:p>
          <a:p>
            <a:r>
              <a:rPr lang="en-US" dirty="0" smtClean="0"/>
              <a:t>Follow up</a:t>
            </a:r>
          </a:p>
          <a:p>
            <a:r>
              <a:rPr lang="en-US" dirty="0" smtClean="0"/>
              <a:t>Specific questions re: sexual misconduct allegations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7626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1238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2850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0392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440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7042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451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2452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647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317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9863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86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5448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the case of child abuse (or other significant misconduct), law enforcement (or child protective services) will take the lead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Less severe conduct can be handled in-house; outside counsel should investigate serious misconduct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Critical that school investigation not interfere with law enforcement efforts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What about overlapping “jurisdiction”? E.g., Title IX?</a:t>
            </a:r>
            <a:r>
              <a:rPr lang="en-US" sz="1200" baseline="0" dirty="0" smtClean="0"/>
              <a:t>  (parallel; initial delay to allow LE to proceed; MOUs and relationships with local LE important)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5964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24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043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complicated</a:t>
            </a:r>
            <a:r>
              <a:rPr lang="en-US" baseline="0" dirty="0" smtClean="0"/>
              <a:t> out there. Competing issues, laws, etc.</a:t>
            </a:r>
          </a:p>
          <a:p>
            <a:r>
              <a:rPr lang="en-US" baseline="0" dirty="0" smtClean="0"/>
              <a:t>But it’s manageable with a little foresight and planning.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71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643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457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51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237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purpose</a:t>
            </a:r>
            <a:r>
              <a:rPr lang="en-US" baseline="0" dirty="0" smtClean="0"/>
              <a:t> is to help you </a:t>
            </a:r>
            <a:r>
              <a:rPr lang="en-US" u="sng" baseline="0" dirty="0" smtClean="0"/>
              <a:t>avoid</a:t>
            </a:r>
            <a:r>
              <a:rPr lang="en-US" baseline="0" dirty="0" smtClean="0"/>
              <a:t> misconduct (compliance); </a:t>
            </a:r>
            <a:r>
              <a:rPr lang="en-US" u="sng" baseline="0" dirty="0" smtClean="0"/>
              <a:t>respond</a:t>
            </a:r>
            <a:r>
              <a:rPr lang="en-US" baseline="0" dirty="0" smtClean="0"/>
              <a:t> effectively; </a:t>
            </a:r>
            <a:r>
              <a:rPr lang="en-US" u="sng" baseline="0" dirty="0" smtClean="0"/>
              <a:t>investigate</a:t>
            </a:r>
            <a:r>
              <a:rPr lang="en-US" baseline="0" dirty="0" smtClean="0"/>
              <a:t> thoroughly and properly; and then incorporate investigative findings into improved compliance procedures and policies.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41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definition of serious misconduct</a:t>
            </a:r>
            <a:r>
              <a:rPr lang="en-US" baseline="0" dirty="0" smtClean="0"/>
              <a:t> for purposes of this presentation: abusive conduct committed against a student by anyone in the school community (e.g., administrators, teachers, coaches, staff, contractors, volunteers).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100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AE866-0207-4B56-81A2-638407C5118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21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TitlePageHe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228138" cy="6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34925" y="0"/>
            <a:ext cx="590550" cy="6908800"/>
            <a:chOff x="590550" y="0"/>
            <a:chExt cx="590550" cy="6908228"/>
          </a:xfrm>
        </p:grpSpPr>
        <p:sp>
          <p:nvSpPr>
            <p:cNvPr id="8" name="Rectangle 7"/>
            <p:cNvSpPr/>
            <p:nvPr userDrawn="1"/>
          </p:nvSpPr>
          <p:spPr>
            <a:xfrm>
              <a:off x="590550" y="0"/>
              <a:ext cx="590550" cy="16635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90550" y="1695310"/>
              <a:ext cx="590550" cy="34477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0550" y="5179584"/>
              <a:ext cx="590550" cy="17286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590550" y="6448425"/>
            <a:ext cx="85534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aseline="0" dirty="0" smtClean="0"/>
              <a:t>© </a:t>
            </a:r>
            <a:r>
              <a:rPr lang="en-US" altLang="en-US" sz="1200" dirty="0" smtClean="0"/>
              <a:t>Bradley Arant Boult Cummings LLP</a:t>
            </a:r>
          </a:p>
        </p:txBody>
      </p:sp>
      <p:pic>
        <p:nvPicPr>
          <p:cNvPr id="12" name="Picture 19" descr="BAC15016-logo_RGB_FINA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25425"/>
            <a:ext cx="2946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65200" y="1847145"/>
            <a:ext cx="5410200" cy="444500"/>
          </a:xfrm>
        </p:spPr>
        <p:txBody>
          <a:bodyPr lIns="0" tIns="0" rIns="0" bIns="0">
            <a:normAutofit/>
          </a:bodyPr>
          <a:lstStyle>
            <a:lvl1pPr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65200" y="2291645"/>
            <a:ext cx="5410200" cy="2166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4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965200" y="4525433"/>
            <a:ext cx="5410200" cy="444500"/>
          </a:xfrm>
        </p:spPr>
        <p:txBody>
          <a:bodyPr lIns="0" tIns="0" rIns="0" bIns="0">
            <a:normAutofit/>
          </a:bodyPr>
          <a:lstStyle>
            <a:lvl1pPr>
              <a:buNone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65200" y="5094289"/>
            <a:ext cx="5410200" cy="444500"/>
          </a:xfrm>
        </p:spPr>
        <p:txBody>
          <a:bodyPr lIns="0" tIns="0" rIns="0" bIns="0">
            <a:normAutofit/>
          </a:bodyPr>
          <a:lstStyle>
            <a:lvl1pPr>
              <a:buNone/>
              <a:defRPr sz="2400" i="1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0" cy="5130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7852"/>
            <a:ext cx="3008313" cy="3968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6167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78501C-53E0-411C-B61E-C559830473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08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6167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9CC423-18C5-4413-A182-F9D6593377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11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2179-F20A-4B6B-9484-04CF87AC0728}" type="datetimeFigureOut">
              <a:rPr lang="en-US"/>
              <a:pPr>
                <a:defRPr/>
              </a:pPr>
              <a:t>11/30/2018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726D2-8B78-400F-9D3E-20144EE51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308A-A3AE-4A83-BA49-8EEB1821DA49}" type="datetimeFigureOut">
              <a:rPr lang="en-US"/>
              <a:pPr>
                <a:defRPr/>
              </a:pPr>
              <a:t>11/30/2018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001F-470D-4426-A818-A8B2022F2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4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BED6-6E00-43EF-885A-94AE26BE8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98AD-C227-47E7-9881-F52E0F62DF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1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455E-CB98-48DD-9444-F46254211A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1440-D384-4746-B630-7ED7219FB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9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4F08-191C-43C1-87AA-03F76E821B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363F-844D-41E6-901B-EB2213F321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3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F2AA-441B-4891-BC8C-FD8B1C3353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5B6A-9746-4925-8C27-0B52468BD9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4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D7B7-7C6B-448D-849B-23AB627143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1D13-6F3E-4550-95A7-D8001E4022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83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308A-A3AE-4A83-BA49-8EEB1821DA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001F-470D-4426-A818-A8B2022F26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9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150" y="677332"/>
            <a:ext cx="7280275" cy="93080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46150" y="1608138"/>
            <a:ext cx="7280275" cy="3852862"/>
          </a:xfrm>
        </p:spPr>
        <p:txBody>
          <a:bodyPr/>
          <a:lstStyle>
            <a:lvl1pPr>
              <a:buNone/>
              <a:defRPr sz="2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5200" y="6167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59893F-2525-42CA-83B2-821D3E64DF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51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2179-F20A-4B6B-9484-04CF87AC07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26D2-8B78-400F-9D3E-20144EE51B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7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9CF9-847E-46BE-A3EC-B3E5384948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BF9E-610E-4285-B71B-FE741B11A1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6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CC0A-6281-4498-B6A0-6832096F5C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2837-5524-4FA0-A4EB-941600A030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19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32D5-315B-4E7A-AD32-F607567795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E7C5-51BE-4812-8750-8CB18F1E84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37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5CA2-791C-4747-ACDC-B75505CA7A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2DEF-034D-400C-9538-06FA902E8E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63050" cy="6904038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12" descr="BAC15016-logo_White_FIN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5872163"/>
            <a:ext cx="18288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691444"/>
            <a:ext cx="7772400" cy="5418667"/>
          </a:xfr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9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63050" cy="6904038"/>
          </a:xfrm>
          <a:prstGeom prst="rect">
            <a:avLst/>
          </a:prstGeom>
          <a:solidFill>
            <a:srgbClr val="CB33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12" descr="BAC15016-logo_White_FIN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5872163"/>
            <a:ext cx="18288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91444"/>
            <a:ext cx="7772400" cy="5418667"/>
          </a:xfr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63050" cy="6904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12" descr="BAC15016-logo_White_FIN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5872163"/>
            <a:ext cx="18288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91444"/>
            <a:ext cx="7772400" cy="5418667"/>
          </a:xfr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4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6167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533052-8BBA-42C7-9398-BFB0F59AF5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668337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993900"/>
            <a:ext cx="7315200" cy="386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6167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CA5BC1-B5CD-45AF-8C0E-A3064DBC6C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744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04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5962"/>
            <a:ext cx="3581400" cy="416560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5963"/>
            <a:ext cx="3581400" cy="4165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6167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1817C3-0C2D-443A-950C-A98B280757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742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673100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933575"/>
            <a:ext cx="35702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100" y="2573337"/>
            <a:ext cx="3570288" cy="32988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33575"/>
            <a:ext cx="35972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3337"/>
            <a:ext cx="3597275" cy="32988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6167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E7CBEA-FD62-4F4A-AC6C-5BEDBAB258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893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720725"/>
            <a:ext cx="7327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046288"/>
            <a:ext cx="73279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6"/>
          <p:cNvGrpSpPr>
            <a:grpSpLocks/>
          </p:cNvGrpSpPr>
          <p:nvPr userDrawn="1"/>
        </p:nvGrpSpPr>
        <p:grpSpPr bwMode="auto">
          <a:xfrm rot="-5400000">
            <a:off x="4461669" y="2134394"/>
            <a:ext cx="246063" cy="9166225"/>
            <a:chOff x="605986" y="-16715"/>
            <a:chExt cx="598274" cy="6894336"/>
          </a:xfrm>
        </p:grpSpPr>
        <p:sp>
          <p:nvSpPr>
            <p:cNvPr id="8" name="Rectangle 7"/>
            <p:cNvSpPr/>
            <p:nvPr userDrawn="1"/>
          </p:nvSpPr>
          <p:spPr>
            <a:xfrm>
              <a:off x="613706" y="-16715"/>
              <a:ext cx="590554" cy="16704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13707" y="1678810"/>
              <a:ext cx="590554" cy="34734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05986" y="5172544"/>
              <a:ext cx="590554" cy="17050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029" name="Picture 11" descr="BAC15016-logo_RGB_FINAL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762625"/>
            <a:ext cx="18272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CB333B"/>
          </a:solidFill>
          <a:latin typeface="+mj-lt"/>
          <a:ea typeface="ＭＳ Ｐゴシック" pitchFamily="-101" charset="-128"/>
          <a:cs typeface="ＭＳ Ｐゴシック" pitchFamily="-101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CB333B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CB333B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CB333B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CB333B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B333B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B333B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B333B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B333B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ＭＳ Ｐゴシック" pitchFamily="-101" charset="-128"/>
          <a:cs typeface="ＭＳ Ｐゴシック" pitchFamily="-101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1E670CFE-E588-40D2-B2F7-99EE52862CD7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AE8B4CC2-8E07-40EE-8798-7C7F9AE38A08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24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ing.com/images/search?q=red+check+mark&amp;id=5C153B043628939EB4F7BAB67E2119142337B1C3&amp;FORM=IQFRBA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red+check+mark&amp;id=5C153B043628939EB4F7BAB67E2119142337B1C3&amp;FORM=IQFR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red+check+mark&amp;id=5C153B043628939EB4F7BAB67E2119142337B1C3&amp;FORM=IQFRB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3723" y="2178050"/>
            <a:ext cx="8370277" cy="301178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US" altLang="en-US" sz="4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erious Misconduct at School: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Compliance, Response, and Investigation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Presenters: Lee Bentley and Ty Howard</a:t>
            </a:r>
          </a:p>
        </p:txBody>
      </p:sp>
      <p:sp>
        <p:nvSpPr>
          <p:cNvPr id="1638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65200" y="1733550"/>
            <a:ext cx="6584778" cy="4445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Association of Florida Colleges: Annual Meeting 2018</a:t>
            </a:r>
          </a:p>
        </p:txBody>
      </p:sp>
      <p:sp>
        <p:nvSpPr>
          <p:cNvPr id="1638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27186" y="5607407"/>
            <a:ext cx="4296427" cy="444501"/>
          </a:xfrm>
        </p:spPr>
        <p:txBody>
          <a:bodyPr>
            <a:normAutofit/>
          </a:bodyPr>
          <a:lstStyle/>
          <a:p>
            <a:pPr algn="ctr">
              <a:tabLst>
                <a:tab pos="2003425" algn="l"/>
              </a:tabLst>
            </a:pPr>
            <a:r>
              <a:rPr lang="en-US" altLang="en-US" sz="2000" b="1" i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November 8,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661390"/>
            <a:ext cx="7315200" cy="3860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Compliance and Policy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Initial Response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Investigation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89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Policy and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442720"/>
            <a:ext cx="7315200" cy="44119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single biggest problem in the case study?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Based on your experience, does this story seem far fetched or unlikely to occur in reality?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compliance policies could have been in place to help someone in the assistant’s position navigate?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0" y="1"/>
            <a:ext cx="9144000" cy="828135"/>
          </a:xfrm>
          <a:prstGeom prst="rect">
            <a:avLst/>
          </a:prstGeom>
          <a:solidFill>
            <a:srgbClr val="CB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B333B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Case study questions</a:t>
            </a:r>
          </a:p>
        </p:txBody>
      </p:sp>
    </p:spTree>
    <p:extLst>
      <p:ext uri="{BB962C8B-B14F-4D97-AF65-F5344CB8AC3E}">
        <p14:creationId xmlns:p14="http://schemas.microsoft.com/office/powerpoint/2010/main" val="5421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Compliance: Key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EAYABgAAD/4QAwRXhpZgAATU0AKgAAAAgAAUACAAIAAAAOAAAAGgAAAABjb2xvdXJib3guY29tAP/bAEMACgcHCQcGCgkICQsLCgwPGRAPDg4PHhYXEhkkICYlIyAjIigtOTAoKjYrIiMyRDI2Oz1AQEAmMEZLRT5KOT9APf/bAEMBCwsLDw0PHRAQHT0pIyk9PT09PT09PT09PT09PT09PT09PT09PT09PT09PT09PT09PT09PT09PT09PT09PT09Pf/AABEIAM8Azw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ZqKKKACiiigAooooAKKKKACiiigAooooAKKKKACiiigAooooAKKKKACikpCxFADqKyo/Eeny6wdMiuFkuVQu4TkIB6n15rTU5pJp7DlFx+JWHUUUUxBRRRQAUUUUAFFFFABRRRQAUUUUAFFFFABRRRQAUUUUAFFFFABSEgUtZuta3aaFZNdXj4UcKo+859AKTdldlQhKclGKu2WL6/t9PtHuLuZYoU5LseK8v8TeObzVw9tpnmWtmeC/SST/Ae1UtW1e98TXfm3R8uBD+6gB+VPc+p96gkthHH0rhrV3LSOx9Vl+VQoWnXV5dui/zGeCy8HiL5eCVwfzFe2Qf6lc9cV4/4Ph3+ImPoB/OvYouEA9q6MMrU0ePnM+bGS+X5D6KKK3PLCiiigAooooAKKKKACiiigAooooAKKKKACiiigAooooAKSgnFVNT1O30qwlu7t9kUYyT3PsPeh6DjFyait2V9b1q20LT3urt8AcIgPzO3YCvKb6+vPEOoG8vj04jiH3Yx6D/GnanqVz4j1M3dzlY1yIYu0a/4+tWYIAigYrz6tV1HZbH12AwMcHHmlrN/h5L9RIYAgHFRXnCGruMCqF+cKazex3Qd5F7wFHv1aZ+uCBXq68CvMfh0gN1M3+2a9PFehR/ho+PzGXNi6nqLRRRWhxBRRRQAUUUUAFFFFABRRRQAUUUUAFFFFABRRRQAUlLTT34oAbNKkUbSO4VFBLMegFeS+Jdfk8T6mFhJGnwNiJf75/vn+la/j3xGbmU6LZP8g/4+XXuf7n+Nc/Z24VRXFXq3fJE+mynA+yisTUWr28vMltoNijirYFIoA6U6sUrHpyk2xDWff/dNaFUb1coaTKpv3jZ+HH+sm/66GvSxXmHw8k23lwmf4816evSvQpfw0fIZhFrFVL9xaKKK0OMKKKKACiiigAooooAKKKKACiiigAooooAKKKQ9KACud8ZeIxoGlExEG8nykK+h7sfYf4VuXdzFaW0lxO4SKNSzMewHWvF9U1WXxHrct9LkR52wof4E7f41hXqckbLdnq5VgfrNXmn8Md/8hljAxYvISzsSzMepJ6mtaMYFV4E2KBVkGuFH1NR8zJBS0wGnA1RiLVW6XKGrDMAKq3MqhDSZUN9CTwbcC28QtH2kUEfhXriHKg+teE2l+LPXLabOAHw30PFe3afMJrRHBzxXZhZXhY+ezyi4Ynn/AJkmWqKKK6DxgooooAKKKQkDqaAFopu9fUUtAC0UlRSzJDGzyMFRRksTgCgCaiore4iuYEmgkWSNxuVlOQR61LQAUUUUAFI3Q0GszxDrMWhaNPeykFkXCL/eY9BSbsrsqEJVJKMd2cV8SfEBkkj0S3b0e5I/Rf6muWsoQijiqMLy3t3LdXDFpZmLsT6mtWP5VFeXOftJOR97h8NHCUFSjv19S0hp+ahB6U4Gi4micNSF8VEX2iqVzeCNTk4obsJQcnoWZ7oIDzWTNeSXMvlW6l2PHFJbQ3Ws3AjgDbM8sB1+lejeG/BkNnGrzIC3Xmt6VBz96Wx5mOzOGHfs6Osu/RHJaJ4Lub2VZblcjOcHpXq+mWptLRYiegxU8MCQqFRQBUtdkYqK0R81Wr1K0uapJthRRRVGQUUUUAFQqN7nPbtUtRA7HOelAD9qjsKYSXbCnAFEk8UUbPJIqooyWY4AFee+JPiUsLSWuhhXk6G5YfKP90dz7nionUjBXkdOFwlbFS5aUb/kjq9f8S2Hh2Dfdz7pSPkhTl2/D+pryjxJ4v1HxGWWQ+TaZ+WBDwf9496zJGmvp3nuZXllc5Z3OSacbcCLGK8+piJVNFoj7HA5RRwnvS96f4L0O3+HHiFkgOmTNnyuYgf7p/wNekqrED5q+fdPvH0zUYblDzG2SPUd6930rUIr6ximRwQyg11YWpzwt2PAz3B+wxHPHaWvz6lxSVfaTnNCk+awzxSffkBHQUA7ZTnoa6TxBZSQBg4ryT4i66dU1lNPgfNvaHDEHhpO/wCXSvQPF+uJoegTXSsPOPyRD1c9Py614rArSSF3JZmOST3Pc1x4upZciPpMgwfNJ4mWy0XqaFtHsUYJ4q3k7RUMfAqRm4FcaPo5q7J1JI60vm4yD1qHzQo5NVJ7vbk07kKF3ZEl1eYB+bAFV7DTbrWrgCPPlA85H3qZpmnzaxeiPBEeeuOteuaBoMGmWo4Bcj0rqoUb+9I8LNcyVP8AcUXr1f6Ib4f8ORabbxyAfNjkV0G7IASjOxAvc0D92QT3rtPmCUDAxS0lLQAUUUUAFFFIaAA9KxPEHijT/D8Ba7k3Sn7kKcu3+A9zWV448Ravo1tt06zYow+a6OGCfRf6mvIpriW6uGnuJXllc5Z2OSa5q+I9nolqe5leUfW/3lSXu9lv/wAA3Nf8Vaj4llKyHybQH5YEPH/Aj3NZsVsB1FOgC4qxkAcV50pOTu2fYUqVOhH2dJWQgQDoBSPzxSlqYzUi0ilcrhsivRPhrrSvA1hKQWiPy57r2rgJxuFSaHqTaTrEFyDhFOH/AN2tKFTkmcea4P61hWlutUfQIAxx0pD05AqtYXK3VpHIrZBGapeJ9YXQ9BubzP7xV2xD1c8D/PtXrNpK5+fQhKpNQjuzzX4i65/amuizhbMFn8uB0Lnqfw6Vz9smFFVAWllLuSzsSWJ7nvV6PgV48588nI/SsPh44ahGlHoWVNPLDFQBsVFNOEBpXHy3H3FwFHWq9laTaveLFGCVzzj+VQxxy39ysUYJJP5V6t4P8LpYW6yyJ83vXVh6PO+aWx4ecZj9Wj7Ck/ee/kv8y74Y8NxadaIXQbsdxXSqoA4AFAUAAY6U6vQPjhMDOcc0EZ60tFACDiloooAKKKKACkIzS0UAU77To76Io9efeIPh9jdLZfI/XgcGvTaayhhgjI96mUVJWZrRr1KEuem7M+ebm2udOnMdwhVuxPQ06O53YB617Nrnha11WBg0a5PtXlOv+GLrRJWbazwf3u6/WvPq4Zw1jsfYZdncMRanX0l36P8A4JU35pCappKR9KmEmRXLc+gURz81VYcmrBPFQv1pFpaHp/w41z7RY/Y5WzJD8vPcdqx/ihrP2nU4dMib5LYb5Md3PT8h/OuY8P6s2jaqlwMlCMOPUVUvbqS+vZ7qY5kmcux+tdU8Reio9T5/DZR7PMJVre7uvV/5DIBg5q4Diq0YwKez4FcqPekrj3mwKqMzSuFGSx6D1pJH3ZPaus8GeG3vrhbiZTjtnsK3o03UfkeXmePjgqV18T2RteCPCuwLcTrljySa9GjjEaBVAwKjtLZLWFUQAYFT16qSSsj8/nOU5OUtWwooopkhRRRQAUUUUAFFFFABRRRQAUUUUAFUdQ02G+hKSKDkelXqTGaAPHPFPgybTHa4s0LQ9WQDp9K5MHFfRF1aR3URRwCD615Z4w8GPZSPd2UZK9XRR+orhxGGv70D6nKM6cWqGIenR/5nGh80NzUdOrzz7FWewYpVFApRxSGPBwKids0Mc063t3urhYYwct+gq4wcnZHPXrQoU3UnsjQ0DSJNVvkAUmNT+de1aLpcenWiKqgHHNYvg7w8mn2aOyjdj0rrAMCvYp01TjZH5vjcXPF1nUl8vJC0UUVocgUUUUAFFFFABRRRQAUUUUAFFFFABRRRQAUUUUAIeahuLZLiNkdQQR3qeigDyPxp4Pexle9skJjPLoB+orihX0Td2qXURSQZzXkHjPwq+k3LXVun+jscuoH3T6/SuDE4f7cT6vJM3s1h6z9H+n+Ry4pWNNoNcB9fcQn8673wJ4bMji5nXJPPIrmPDukvqmooNuUU/ma9s0qwSxtUjUAEDtXpYSlyrnZ8Rn+Ye2qewg/dW/m/+AXI4xHGFUYAp9FFdh84FFFFABRRRQAUUUUAFFFFABRRRQAUUUUAFFFFABRRRQAUUUUAJVPUtPiv7V4pFBDDFXaQjNAbHhPifw/JoV+ygH7M5/dn09qxo0aaRY0GWY4Fe6+I9Ch1jT5IpFBJHB7g+tef+HvBlzb6qxugDtbCkdx6/jXDPCr2l1sfT0M9ccHKMn760Xn5/I6jwRoC2VmkjL82O9dlioraFYIVReAKmrutbQ+Zbbd2FFFFAgooooAKKKKACiiigAooooAKKKKACiiigAooooAKKKKACiiigAooooATrUYhRW3BcGpaKAEFLRRQAUUUUAFFFFABRRRQAUUUUAFFFFABRRRQ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00425" y="-935038"/>
            <a:ext cx="19716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150" name="Title 6"/>
          <p:cNvSpPr>
            <a:spLocks noGrp="1"/>
          </p:cNvSpPr>
          <p:nvPr>
            <p:ph type="title"/>
          </p:nvPr>
        </p:nvSpPr>
        <p:spPr>
          <a:xfrm>
            <a:off x="0" y="50800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Remember</a:t>
            </a:r>
            <a:r>
              <a:rPr lang="en-US" altLang="en-US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  <a:endParaRPr lang="en-US" alt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1036638"/>
            <a:ext cx="9024079" cy="54609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9705" y="1331892"/>
            <a:ext cx="4922395" cy="1696121"/>
          </a:xfrm>
          <a:prstGeom prst="ellipse">
            <a:avLst/>
          </a:prstGeom>
          <a:solidFill>
            <a:srgbClr val="CB33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Compliance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703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208975"/>
            <a:ext cx="7315200" cy="3860800"/>
          </a:xfrm>
        </p:spPr>
        <p:txBody>
          <a:bodyPr/>
          <a:lstStyle/>
          <a:p>
            <a:r>
              <a:rPr lang="en-US" sz="2800" dirty="0" smtClean="0"/>
              <a:t>Must have a robust plan (a/k/a policy or code of conduct)</a:t>
            </a:r>
          </a:p>
          <a:p>
            <a:r>
              <a:rPr lang="en-US" sz="2800" dirty="0" smtClean="0"/>
              <a:t>Should reflect institution’s values and mission </a:t>
            </a:r>
            <a:r>
              <a:rPr lang="en-US" sz="2800" u="sng" dirty="0" smtClean="0"/>
              <a:t>and</a:t>
            </a:r>
            <a:r>
              <a:rPr lang="en-US" sz="2800" dirty="0" smtClean="0"/>
              <a:t> incorporate (at a minimum) requirements under state and federal law</a:t>
            </a:r>
          </a:p>
          <a:p>
            <a:r>
              <a:rPr lang="en-US" sz="2800" dirty="0"/>
              <a:t>Plan must be regularly reviewed, amended, and </a:t>
            </a:r>
            <a:r>
              <a:rPr lang="en-US" sz="2800" dirty="0" smtClean="0"/>
              <a:t>updated</a:t>
            </a:r>
          </a:p>
          <a:p>
            <a:r>
              <a:rPr lang="en-US" sz="2800" dirty="0" smtClean="0"/>
              <a:t>Should be signed by employees, volunteers, contractors, etc., and incorporated into orientation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0" y="1"/>
            <a:ext cx="9144000" cy="828135"/>
          </a:xfrm>
          <a:prstGeom prst="rect">
            <a:avLst/>
          </a:prstGeom>
          <a:solidFill>
            <a:srgbClr val="CB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B333B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8859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294787"/>
            <a:ext cx="7315200" cy="3860800"/>
          </a:xfrm>
        </p:spPr>
        <p:txBody>
          <a:bodyPr/>
          <a:lstStyle/>
          <a:p>
            <a:r>
              <a:rPr lang="en-US" sz="2800" dirty="0" smtClean="0"/>
              <a:t>Regular, consistent training is key </a:t>
            </a:r>
          </a:p>
          <a:p>
            <a:r>
              <a:rPr lang="en-US" sz="2800" dirty="0" smtClean="0"/>
              <a:t>The best plan is of no use if employees do not know about it, use it, and comply with it</a:t>
            </a:r>
          </a:p>
          <a:p>
            <a:r>
              <a:rPr lang="en-US" sz="2800" dirty="0" smtClean="0"/>
              <a:t>Use of scenarios and role playing is important—shows the gaps in understanding and practical issues</a:t>
            </a:r>
          </a:p>
          <a:p>
            <a:r>
              <a:rPr lang="en-US" sz="2800" dirty="0" smtClean="0"/>
              <a:t>Memorialize training sessions and individuals’ participation (and maintain these records)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4415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4560" y="1331952"/>
            <a:ext cx="5628639" cy="44389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Outlets to report</a:t>
            </a:r>
          </a:p>
        </p:txBody>
      </p:sp>
    </p:spTree>
    <p:extLst>
      <p:ext uri="{BB962C8B-B14F-4D97-AF65-F5344CB8AC3E}">
        <p14:creationId xmlns:p14="http://schemas.microsoft.com/office/powerpoint/2010/main" val="42387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410854"/>
            <a:ext cx="7315200" cy="3860800"/>
          </a:xfrm>
        </p:spPr>
        <p:txBody>
          <a:bodyPr/>
          <a:lstStyle/>
          <a:p>
            <a:r>
              <a:rPr lang="en-US" sz="3200" dirty="0" smtClean="0"/>
              <a:t>Cannot just be a plan on a shelf</a:t>
            </a:r>
          </a:p>
          <a:p>
            <a:r>
              <a:rPr lang="en-US" sz="3200" dirty="0" smtClean="0"/>
              <a:t>Tone at the top</a:t>
            </a:r>
          </a:p>
          <a:p>
            <a:r>
              <a:rPr lang="en-US" sz="3200" dirty="0" smtClean="0"/>
              <a:t>Communicating values and importance</a:t>
            </a:r>
            <a:endParaRPr lang="en-US" sz="3200" dirty="0"/>
          </a:p>
          <a:p>
            <a:r>
              <a:rPr lang="en-US" sz="3200" dirty="0" smtClean="0"/>
              <a:t>Be proactive and address issues immediately; documentation is critical; use in-house or outside counsel 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Culture is Key</a:t>
            </a:r>
          </a:p>
        </p:txBody>
      </p:sp>
    </p:spTree>
    <p:extLst>
      <p:ext uri="{BB962C8B-B14F-4D97-AF65-F5344CB8AC3E}">
        <p14:creationId xmlns:p14="http://schemas.microsoft.com/office/powerpoint/2010/main" val="38802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726D2-8B78-400F-9D3E-20144EE51B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58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1835253"/>
            <a:ext cx="3688080" cy="3325067"/>
          </a:xfr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Special Issues: Sexual Misconduct</a:t>
            </a:r>
          </a:p>
        </p:txBody>
      </p:sp>
      <p:sp>
        <p:nvSpPr>
          <p:cNvPr id="3" name="Oval 2"/>
          <p:cNvSpPr/>
          <p:nvPr/>
        </p:nvSpPr>
        <p:spPr>
          <a:xfrm>
            <a:off x="10160" y="1043539"/>
            <a:ext cx="3901440" cy="1117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Potential law enforcement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1920" y="4774590"/>
            <a:ext cx="3901440" cy="1117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Title IX issues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42560" y="1148204"/>
            <a:ext cx="3901440" cy="1117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Other distinctions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20640" y="4729769"/>
            <a:ext cx="3901440" cy="1117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E.g., minor, state law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7C3-0C2D-443A-950C-A98B28075738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8136"/>
            <a:ext cx="9144000" cy="602986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1440" y="2859267"/>
            <a:ext cx="5445760" cy="230566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2" y="3274281"/>
            <a:ext cx="4348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Title IX is a separate track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Don’t Forget</a:t>
            </a:r>
          </a:p>
        </p:txBody>
      </p:sp>
    </p:spTree>
    <p:extLst>
      <p:ext uri="{BB962C8B-B14F-4D97-AF65-F5344CB8AC3E}">
        <p14:creationId xmlns:p14="http://schemas.microsoft.com/office/powerpoint/2010/main" val="28968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Screening applicants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7C3-0C2D-443A-950C-A98B28075738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761" y="1440808"/>
            <a:ext cx="8224519" cy="509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Initial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442720"/>
            <a:ext cx="7315200" cy="44119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D</a:t>
            </a:r>
            <a:r>
              <a:rPr lang="en-US" sz="3200" dirty="0" smtClean="0"/>
              <a:t>id the staffer act appropriately?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other initial responses could or should have been taken?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Do the answers change because someone outside of the University appears to have knowledge of some problem?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Case Study Questions</a:t>
            </a:r>
          </a:p>
        </p:txBody>
      </p:sp>
    </p:spTree>
    <p:extLst>
      <p:ext uri="{BB962C8B-B14F-4D97-AF65-F5344CB8AC3E}">
        <p14:creationId xmlns:p14="http://schemas.microsoft.com/office/powerpoint/2010/main" val="23884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Response: Key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80" y="1219200"/>
            <a:ext cx="7965440" cy="44064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Follow all reporting obligations (failure to do so can lead to civil and criminal liability)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Preserve documents (including notes) related to the allegations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If applicable, coordinate and cooperate with law enforcement so as not to interfere with their investigation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Consult with counsel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Comply with legal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5942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406092"/>
            <a:ext cx="7315200" cy="4761346"/>
          </a:xfrm>
        </p:spPr>
        <p:txBody>
          <a:bodyPr/>
          <a:lstStyle/>
          <a:p>
            <a:r>
              <a:rPr lang="en-US" sz="2800" dirty="0" smtClean="0"/>
              <a:t>Be compassionate toward the victim-  complainant</a:t>
            </a:r>
          </a:p>
          <a:p>
            <a:r>
              <a:rPr lang="en-US" sz="2800" dirty="0" smtClean="0"/>
              <a:t>Response team (if applicable) should take action</a:t>
            </a:r>
          </a:p>
          <a:p>
            <a:r>
              <a:rPr lang="en-US" sz="2800" dirty="0" smtClean="0"/>
              <a:t>Obtain legal counsel and advice</a:t>
            </a:r>
          </a:p>
          <a:p>
            <a:r>
              <a:rPr lang="en-US" sz="2800" dirty="0" smtClean="0"/>
              <a:t>Conduct internal investigation if appropriate</a:t>
            </a:r>
          </a:p>
          <a:p>
            <a:r>
              <a:rPr lang="en-US" sz="2800" dirty="0" smtClean="0"/>
              <a:t>Contact insurance carriers</a:t>
            </a:r>
          </a:p>
          <a:p>
            <a:r>
              <a:rPr lang="en-US" sz="2800" dirty="0" smtClean="0"/>
              <a:t>Communicate with school community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Responding Expeditiously</a:t>
            </a:r>
          </a:p>
        </p:txBody>
      </p:sp>
    </p:spTree>
    <p:extLst>
      <p:ext uri="{BB962C8B-B14F-4D97-AF65-F5344CB8AC3E}">
        <p14:creationId xmlns:p14="http://schemas.microsoft.com/office/powerpoint/2010/main" val="16601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Internal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81000" y="1600200"/>
            <a:ext cx="3886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A college administrator who learns of serious misconduct at school is potentially responsible for:</a:t>
            </a:r>
            <a:endParaRPr lang="en-US" altLang="en-US" dirty="0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4495800" y="1447800"/>
            <a:ext cx="41148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/>
              <a:t>  </a:t>
            </a:r>
            <a:r>
              <a:rPr lang="en-US" altLang="en-US" sz="2400" dirty="0"/>
              <a:t>A.	</a:t>
            </a:r>
            <a:r>
              <a:rPr lang="en-US" altLang="en-US" sz="2400" dirty="0" smtClean="0"/>
              <a:t>Enforcing school 		policy.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400" dirty="0"/>
              <a:t>  B.	</a:t>
            </a:r>
            <a:r>
              <a:rPr lang="en-US" altLang="en-US" sz="2400" dirty="0" smtClean="0"/>
              <a:t>Providing mandatory 	disclosures under state 	and federal law.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400" dirty="0"/>
              <a:t>  C.	</a:t>
            </a:r>
            <a:r>
              <a:rPr lang="en-US" altLang="en-US" sz="2400" dirty="0" smtClean="0"/>
              <a:t>Conducting a civil 	rights investigation.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D.	Contacting law 	enforcement.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E.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All of the above.</a:t>
            </a:r>
            <a:endParaRPr lang="en-US" altLang="en-US" sz="2400" dirty="0"/>
          </a:p>
        </p:txBody>
      </p:sp>
      <p:sp>
        <p:nvSpPr>
          <p:cNvPr id="6148" name="AutoShape 4" descr="data:image/jpeg;base64,/9j/4AAQSkZJRgABAQEAYABgAAD/4QAwRXhpZgAATU0AKgAAAAgAAUACAAIAAAAOAAAAGgAAAABjb2xvdXJib3guY29tAP/bAEMACgcHCQcGCgkICQsLCgwPGRAPDg4PHhYXEhkkICYlIyAjIigtOTAoKjYrIiMyRDI2Oz1AQEAmMEZLRT5KOT9APf/bAEMBCwsLDw0PHRAQHT0pIyk9PT09PT09PT09PT09PT09PT09PT09PT09PT09PT09PT09PT09PT09PT09PT09PT09Pf/AABEIAM8Azw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ZqKKKACiiigAooooAKKKKACiiigAooooAKKKKACiiigAooooAKKKKACikpCxFADqKyo/Eeny6wdMiuFkuVQu4TkIB6n15rTU5pJp7DlFx+JWHUUUUxBRRRQAUUUUAFFFFABRRRQAUUUUAFFFFABRRRQAUUUUAFFFFABSEgUtZuta3aaFZNdXj4UcKo+859AKTdldlQhKclGKu2WL6/t9PtHuLuZYoU5LseK8v8TeObzVw9tpnmWtmeC/SST/Ae1UtW1e98TXfm3R8uBD+6gB+VPc+p96gkthHH0rhrV3LSOx9Vl+VQoWnXV5dui/zGeCy8HiL5eCVwfzFe2Qf6lc9cV4/4Ph3+ImPoB/OvYouEA9q6MMrU0ePnM+bGS+X5D6KKK3PLCiiigAooooAKKKKACiiigAooooAKKKKACiiigAooooAKSgnFVNT1O30qwlu7t9kUYyT3PsPeh6DjFyait2V9b1q20LT3urt8AcIgPzO3YCvKb6+vPEOoG8vj04jiH3Yx6D/GnanqVz4j1M3dzlY1yIYu0a/4+tWYIAigYrz6tV1HZbH12AwMcHHmlrN/h5L9RIYAgHFRXnCGruMCqF+cKazex3Qd5F7wFHv1aZ+uCBXq68CvMfh0gN1M3+2a9PFehR/ho+PzGXNi6nqLRRRWhxBRRRQAUUUUAFFFFABRRRQAUUUUAFFFFABRRRQAUlLTT34oAbNKkUbSO4VFBLMegFeS+Jdfk8T6mFhJGnwNiJf75/vn+la/j3xGbmU6LZP8g/4+XXuf7n+Nc/Z24VRXFXq3fJE+mynA+yisTUWr28vMltoNijirYFIoA6U6sUrHpyk2xDWff/dNaFUb1coaTKpv3jZ+HH+sm/66GvSxXmHw8k23lwmf4816evSvQpfw0fIZhFrFVL9xaKKK0OMKKKKACiiigAooooAKKKKACiiigAooooAKKKQ9KACud8ZeIxoGlExEG8nykK+h7sfYf4VuXdzFaW0lxO4SKNSzMewHWvF9U1WXxHrct9LkR52wof4E7f41hXqckbLdnq5VgfrNXmn8Md/8hljAxYvISzsSzMepJ6mtaMYFV4E2KBVkGuFH1NR8zJBS0wGnA1RiLVW6XKGrDMAKq3MqhDSZUN9CTwbcC28QtH2kUEfhXriHKg+teE2l+LPXLabOAHw30PFe3afMJrRHBzxXZhZXhY+ezyi4Ynn/AJkmWqKKK6DxgooooAKKKQkDqaAFopu9fUUtAC0UlRSzJDGzyMFRRksTgCgCaiore4iuYEmgkWSNxuVlOQR61LQAUUUUAFI3Q0GszxDrMWhaNPeykFkXCL/eY9BSbsrsqEJVJKMd2cV8SfEBkkj0S3b0e5I/Rf6muWsoQijiqMLy3t3LdXDFpZmLsT6mtWP5VFeXOftJOR97h8NHCUFSjv19S0hp+ahB6U4Gi4micNSF8VEX2iqVzeCNTk4obsJQcnoWZ7oIDzWTNeSXMvlW6l2PHFJbQ3Ws3AjgDbM8sB1+lejeG/BkNnGrzIC3Xmt6VBz96Wx5mOzOGHfs6Osu/RHJaJ4Lub2VZblcjOcHpXq+mWptLRYiegxU8MCQqFRQBUtdkYqK0R81Wr1K0uapJthRRRVGQUUUUAFQqN7nPbtUtRA7HOelAD9qjsKYSXbCnAFEk8UUbPJIqooyWY4AFee+JPiUsLSWuhhXk6G5YfKP90dz7nionUjBXkdOFwlbFS5aUb/kjq9f8S2Hh2Dfdz7pSPkhTl2/D+pryjxJ4v1HxGWWQ+TaZ+WBDwf9496zJGmvp3nuZXllc5Z3OSacbcCLGK8+piJVNFoj7HA5RRwnvS96f4L0O3+HHiFkgOmTNnyuYgf7p/wNekqrED5q+fdPvH0zUYblDzG2SPUd6930rUIr6ximRwQyg11YWpzwt2PAz3B+wxHPHaWvz6lxSVfaTnNCk+awzxSffkBHQUA7ZTnoa6TxBZSQBg4ryT4i66dU1lNPgfNvaHDEHhpO/wCXSvQPF+uJoegTXSsPOPyRD1c9Py614rArSSF3JZmOST3Pc1x4upZciPpMgwfNJ4mWy0XqaFtHsUYJ4q3k7RUMfAqRm4FcaPo5q7J1JI60vm4yD1qHzQo5NVJ7vbk07kKF3ZEl1eYB+bAFV7DTbrWrgCPPlA85H3qZpmnzaxeiPBEeeuOteuaBoMGmWo4Bcj0rqoUb+9I8LNcyVP8AcUXr1f6Ib4f8ORabbxyAfNjkV0G7IASjOxAvc0D92QT3rtPmCUDAxS0lLQAUUUUAFFFIaAA9KxPEHijT/D8Ba7k3Sn7kKcu3+A9zWV448Ravo1tt06zYow+a6OGCfRf6mvIpriW6uGnuJXllc5Z2OSa5q+I9nolqe5leUfW/3lSXu9lv/wAA3Nf8Vaj4llKyHybQH5YEPH/Aj3NZsVsB1FOgC4qxkAcV50pOTu2fYUqVOhH2dJWQgQDoBSPzxSlqYzUi0ilcrhsivRPhrrSvA1hKQWiPy57r2rgJxuFSaHqTaTrEFyDhFOH/AN2tKFTkmcea4P61hWlutUfQIAxx0pD05AqtYXK3VpHIrZBGapeJ9YXQ9BubzP7xV2xD1c8D/PtXrNpK5+fQhKpNQjuzzX4i65/amuizhbMFn8uB0Lnqfw6Vz9smFFVAWllLuSzsSWJ7nvV6PgV48588nI/SsPh44ahGlHoWVNPLDFQBsVFNOEBpXHy3H3FwFHWq9laTaveLFGCVzzj+VQxxy39ysUYJJP5V6t4P8LpYW6yyJ83vXVh6PO+aWx4ecZj9Wj7Ck/ee/kv8y74Y8NxadaIXQbsdxXSqoA4AFAUAAY6U6vQPjhMDOcc0EZ60tFACDiloooAKKKKACkIzS0UAU77To76Io9efeIPh9jdLZfI/XgcGvTaayhhgjI96mUVJWZrRr1KEuem7M+ebm2udOnMdwhVuxPQ06O53YB617Nrnha11WBg0a5PtXlOv+GLrRJWbazwf3u6/WvPq4Zw1jsfYZdncMRanX0l36P8A4JU35pCappKR9KmEmRXLc+gURz81VYcmrBPFQv1pFpaHp/w41z7RY/Y5WzJD8vPcdqx/ihrP2nU4dMib5LYb5Md3PT8h/OuY8P6s2jaqlwMlCMOPUVUvbqS+vZ7qY5kmcux+tdU8Reio9T5/DZR7PMJVre7uvV/5DIBg5q4Diq0YwKez4FcqPekrj3mwKqMzSuFGSx6D1pJH3ZPaus8GeG3vrhbiZTjtnsK3o03UfkeXmePjgqV18T2RteCPCuwLcTrljySa9GjjEaBVAwKjtLZLWFUQAYFT16qSSsj8/nOU5OUtWwooopkhRRRQAUUUUAFFFFABRRRQAUUUUAFUdQ02G+hKSKDkelXqTGaAPHPFPgybTHa4s0LQ9WQDp9K5MHFfRF1aR3URRwCD615Z4w8GPZSPd2UZK9XRR+orhxGGv70D6nKM6cWqGIenR/5nGh80NzUdOrzz7FWewYpVFApRxSGPBwKids0Mc063t3urhYYwct+gq4wcnZHPXrQoU3UnsjQ0DSJNVvkAUmNT+de1aLpcenWiKqgHHNYvg7w8mn2aOyjdj0rrAMCvYp01TjZH5vjcXPF1nUl8vJC0UUVocgUUUUAFFFFABRRRQAUUUUAFFFFABRRRQAUUUUAIeahuLZLiNkdQQR3qeigDyPxp4Pexle9skJjPLoB+orihX0Td2qXURSQZzXkHjPwq+k3LXVun+jscuoH3T6/SuDE4f7cT6vJM3s1h6z9H+n+Ry4pWNNoNcB9fcQn8673wJ4bMji5nXJPPIrmPDukvqmooNuUU/ma9s0qwSxtUjUAEDtXpYSlyrnZ8Rn+Ye2qewg/dW/m/+AXI4xHGFUYAp9FFdh84FFFFABRRRQAUUUUAFFFFABRRRQAUUUUAFFFFABRRRQAUUUUAJVPUtPiv7V4pFBDDFXaQjNAbHhPifw/JoV+ygH7M5/dn09qxo0aaRY0GWY4Fe6+I9Ch1jT5IpFBJHB7g+tef+HvBlzb6qxugDtbCkdx6/jXDPCr2l1sfT0M9ccHKMn760Xn5/I6jwRoC2VmkjL82O9dlioraFYIVReAKmrutbQ+Zbbd2FFFFAgooooAKKKKACiiigAooooAKKKKACiiigAooooAKKKKACiiigAooooATrUYhRW3BcGpaKAEFLRRQAUUUUAFFFFABRRRQAUUUUAFFFFABRRRQ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00425" y="-935038"/>
            <a:ext cx="19716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4479561" y="5181600"/>
            <a:ext cx="5661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X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0" y="1"/>
            <a:ext cx="9144000" cy="828135"/>
          </a:xfrm>
          <a:prstGeom prst="rect">
            <a:avLst/>
          </a:prstGeom>
          <a:solidFill>
            <a:srgbClr val="CB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B333B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Quiz 1</a:t>
            </a:r>
          </a:p>
        </p:txBody>
      </p:sp>
    </p:spTree>
    <p:extLst>
      <p:ext uri="{BB962C8B-B14F-4D97-AF65-F5344CB8AC3E}">
        <p14:creationId xmlns:p14="http://schemas.microsoft.com/office/powerpoint/2010/main" val="10871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442720"/>
            <a:ext cx="7315200" cy="4411980"/>
          </a:xfrm>
        </p:spPr>
        <p:txBody>
          <a:bodyPr/>
          <a:lstStyle/>
          <a:p>
            <a:r>
              <a:rPr lang="en-US" sz="2800" dirty="0" smtClean="0"/>
              <a:t>Does the controller have a duty to report his suspicions or findings to law enforcement? To anyone else? </a:t>
            </a:r>
          </a:p>
          <a:p>
            <a:r>
              <a:rPr lang="en-US" sz="2800" dirty="0" smtClean="0"/>
              <a:t>Should the controller confront the vice provost?</a:t>
            </a:r>
          </a:p>
          <a:p>
            <a:r>
              <a:rPr lang="en-US" sz="2800" dirty="0" smtClean="0"/>
              <a:t>If the school’s attorneys conduct an investigation, are there notes and findings protected by the attorney client privilege?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Case Study Questions</a:t>
            </a:r>
          </a:p>
        </p:txBody>
      </p:sp>
    </p:spTree>
    <p:extLst>
      <p:ext uri="{BB962C8B-B14F-4D97-AF65-F5344CB8AC3E}">
        <p14:creationId xmlns:p14="http://schemas.microsoft.com/office/powerpoint/2010/main" val="35961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526329"/>
            <a:ext cx="7315200" cy="4356101"/>
          </a:xfrm>
        </p:spPr>
        <p:txBody>
          <a:bodyPr/>
          <a:lstStyle/>
          <a:p>
            <a:r>
              <a:rPr lang="en-US" sz="2800" dirty="0" smtClean="0"/>
              <a:t>Risk drives nearly every other decision in an investigation</a:t>
            </a:r>
          </a:p>
          <a:p>
            <a:r>
              <a:rPr lang="en-US" sz="2800" dirty="0" smtClean="0"/>
              <a:t>Risk to whom? Victim, institution, others</a:t>
            </a:r>
          </a:p>
          <a:p>
            <a:r>
              <a:rPr lang="en-US" sz="2800" dirty="0" smtClean="0"/>
              <a:t>Needs to be done initially and on ongoing basis as facts are learned</a:t>
            </a:r>
          </a:p>
          <a:p>
            <a:r>
              <a:rPr lang="en-US" sz="2800" dirty="0" smtClean="0"/>
              <a:t>Initial assessment driven by how issue comes to light</a:t>
            </a:r>
          </a:p>
          <a:p>
            <a:pPr lvl="1"/>
            <a:r>
              <a:rPr lang="en-US" sz="2600" dirty="0" smtClean="0"/>
              <a:t>Sexual misconduct involving a child vs. financial irregularities shown in audit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4091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312572"/>
            <a:ext cx="7315200" cy="4702147"/>
          </a:xfrm>
        </p:spPr>
        <p:txBody>
          <a:bodyPr/>
          <a:lstStyle/>
          <a:p>
            <a:r>
              <a:rPr lang="en-US" sz="2800" dirty="0" smtClean="0"/>
              <a:t>Depends on type of misconduct at issue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one to ascertain the reach and extent of investigation</a:t>
            </a:r>
          </a:p>
          <a:p>
            <a:r>
              <a:rPr lang="en-US" sz="2800" dirty="0" smtClean="0"/>
              <a:t>Risks of being too broad or too narrow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3721099"/>
            <a:ext cx="5892800" cy="229362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Purpose and Scope of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8317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Who conducts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67" y="1111774"/>
            <a:ext cx="4772025" cy="47720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13038" y="1144796"/>
            <a:ext cx="4295553" cy="133970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Law Enforcement?</a:t>
            </a:r>
            <a:endParaRPr lang="en-US" sz="3200" b="1" dirty="0"/>
          </a:p>
        </p:txBody>
      </p:sp>
      <p:sp>
        <p:nvSpPr>
          <p:cNvPr id="8" name="Oval 7"/>
          <p:cNvSpPr/>
          <p:nvPr/>
        </p:nvSpPr>
        <p:spPr>
          <a:xfrm>
            <a:off x="3976576" y="3097234"/>
            <a:ext cx="4423144" cy="133970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In-house?</a:t>
            </a:r>
            <a:endParaRPr lang="en-US" sz="3200" b="1" dirty="0"/>
          </a:p>
        </p:txBody>
      </p:sp>
      <p:sp>
        <p:nvSpPr>
          <p:cNvPr id="9" name="Oval 8"/>
          <p:cNvSpPr/>
          <p:nvPr/>
        </p:nvSpPr>
        <p:spPr>
          <a:xfrm>
            <a:off x="2987815" y="5082694"/>
            <a:ext cx="4600353" cy="133970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Outside counsel?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57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53787"/>
            <a:ext cx="8168640" cy="46609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Privilege overview—(1) client/attorney, (2) confidential, (3) for the purpose of legal advice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Potential tension between privilege and crisis management and public relations. E.g., Baylor; Penn State</a:t>
            </a:r>
            <a:endParaRPr lang="en-US" sz="26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Special care with written findings, reports, or summaries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Confidentiality, Privilege, PR</a:t>
            </a:r>
          </a:p>
        </p:txBody>
      </p:sp>
    </p:spTree>
    <p:extLst>
      <p:ext uri="{BB962C8B-B14F-4D97-AF65-F5344CB8AC3E}">
        <p14:creationId xmlns:p14="http://schemas.microsoft.com/office/powerpoint/2010/main" val="41734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435759"/>
            <a:ext cx="7315200" cy="3860800"/>
          </a:xfrm>
        </p:spPr>
        <p:txBody>
          <a:bodyPr/>
          <a:lstStyle/>
          <a:p>
            <a:r>
              <a:rPr lang="en-US" sz="2800" dirty="0" smtClean="0"/>
              <a:t>Assess investigative findings and incorporate into compliance plan or code of conduct</a:t>
            </a:r>
          </a:p>
          <a:p>
            <a:r>
              <a:rPr lang="en-US" sz="2800" dirty="0" smtClean="0"/>
              <a:t>Train community members on amended plan and code of conduct</a:t>
            </a:r>
          </a:p>
          <a:p>
            <a:r>
              <a:rPr lang="en-US" sz="2800" dirty="0" smtClean="0"/>
              <a:t>Communicate with school community about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Post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0293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33052-8BBA-42C7-9398-BFB0F59AF5A1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135"/>
          </a:xfrm>
          <a:solidFill>
            <a:srgbClr val="CB333B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989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977"/>
            <a:ext cx="9144000" cy="765913"/>
          </a:xfrm>
        </p:spPr>
        <p:txBody>
          <a:bodyPr/>
          <a:lstStyle/>
          <a:p>
            <a:pPr algn="ctr"/>
            <a:r>
              <a:rPr lang="en-US" sz="4000" dirty="0" smtClean="0"/>
              <a:t>Questions?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720" y="1988503"/>
            <a:ext cx="4287520" cy="416560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Ty Howard</a:t>
            </a:r>
          </a:p>
          <a:p>
            <a:pPr marL="0" indent="0">
              <a:buNone/>
            </a:pPr>
            <a:r>
              <a:rPr lang="en-US" sz="3200" dirty="0" smtClean="0"/>
              <a:t>(615) 252-2376</a:t>
            </a:r>
          </a:p>
          <a:p>
            <a:pPr marL="0" indent="0">
              <a:buNone/>
            </a:pPr>
            <a:r>
              <a:rPr lang="en-US" sz="3200" dirty="0" smtClean="0"/>
              <a:t>thoward@bradley.com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" y="1985963"/>
            <a:ext cx="4292600" cy="4165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Lee Bentley</a:t>
            </a:r>
          </a:p>
          <a:p>
            <a:pPr marL="0" indent="0">
              <a:buNone/>
            </a:pPr>
            <a:r>
              <a:rPr lang="en-US" sz="3200" dirty="0" smtClean="0"/>
              <a:t>(813</a:t>
            </a:r>
            <a:r>
              <a:rPr lang="en-US" sz="3200" dirty="0"/>
              <a:t>) </a:t>
            </a:r>
            <a:r>
              <a:rPr lang="en-US" sz="3200" dirty="0" smtClean="0"/>
              <a:t>559-5524</a:t>
            </a:r>
          </a:p>
          <a:p>
            <a:pPr marL="0" indent="0">
              <a:buNone/>
            </a:pPr>
            <a:r>
              <a:rPr lang="en-US" sz="3200" dirty="0" smtClean="0"/>
              <a:t>lbentley@bradley.com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06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81000" y="1600200"/>
            <a:ext cx="3886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When investigating misconduct, the investigator’s analysis and conclusions provided to administrators are:</a:t>
            </a: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4267200" y="1447800"/>
            <a:ext cx="43434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/>
              <a:t>  </a:t>
            </a:r>
            <a:r>
              <a:rPr lang="en-US" altLang="en-US" sz="2400" dirty="0"/>
              <a:t>A.	Protected </a:t>
            </a:r>
            <a:r>
              <a:rPr lang="en-US" altLang="en-US" sz="2400" dirty="0" smtClean="0"/>
              <a:t>from 	disclosures by the 	investigator privilege.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400" dirty="0"/>
              <a:t>  B.	</a:t>
            </a:r>
            <a:r>
              <a:rPr lang="en-US" altLang="en-US" sz="2400" dirty="0" smtClean="0"/>
              <a:t>Potentially protected 	from disclosure by the 	attorney-client privilege 	if attorneys handled.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400" dirty="0"/>
              <a:t>  C.	</a:t>
            </a:r>
            <a:r>
              <a:rPr lang="en-US" altLang="en-US" sz="2400" dirty="0" smtClean="0"/>
              <a:t>Not protected if the 			subject-matter involves 	a minor.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400" dirty="0"/>
              <a:t>  D.	</a:t>
            </a:r>
            <a:r>
              <a:rPr lang="en-US" altLang="en-US" sz="2400" dirty="0" smtClean="0"/>
              <a:t>Never protected.</a:t>
            </a:r>
            <a:endParaRPr lang="en-US" altLang="en-US" sz="2400" dirty="0"/>
          </a:p>
        </p:txBody>
      </p:sp>
      <p:sp>
        <p:nvSpPr>
          <p:cNvPr id="7172" name="AutoShape 4" descr="data:image/jpeg;base64,/9j/4AAQSkZJRgABAQEAYABgAAD/4QAwRXhpZgAATU0AKgAAAAgAAUACAAIAAAAOAAAAGgAAAABjb2xvdXJib3guY29tAP/bAEMACgcHCQcGCgkICQsLCgwPGRAPDg4PHhYXEhkkICYlIyAjIigtOTAoKjYrIiMyRDI2Oz1AQEAmMEZLRT5KOT9APf/bAEMBCwsLDw0PHRAQHT0pIyk9PT09PT09PT09PT09PT09PT09PT09PT09PT09PT09PT09PT09PT09PT09PT09PT09Pf/AABEIAM8Azw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ZqKKKACiiigAooooAKKKKACiiigAooooAKKKKACiiigAooooAKKKKACikpCxFADqKyo/Eeny6wdMiuFkuVQu4TkIB6n15rTU5pJp7DlFx+JWHUUUUxBRRRQAUUUUAFFFFABRRRQAUUUUAFFFFABRRRQAUUUUAFFFFABSEgUtZuta3aaFZNdXj4UcKo+859AKTdldlQhKclGKu2WL6/t9PtHuLuZYoU5LseK8v8TeObzVw9tpnmWtmeC/SST/Ae1UtW1e98TXfm3R8uBD+6gB+VPc+p96gkthHH0rhrV3LSOx9Vl+VQoWnXV5dui/zGeCy8HiL5eCVwfzFe2Qf6lc9cV4/4Ph3+ImPoB/OvYouEA9q6MMrU0ePnM+bGS+X5D6KKK3PLCiiigAooooAKKKKACiiigAooooAKKKKACiiigAooooAKSgnFVNT1O30qwlu7t9kUYyT3PsPeh6DjFyait2V9b1q20LT3urt8AcIgPzO3YCvKb6+vPEOoG8vj04jiH3Yx6D/GnanqVz4j1M3dzlY1yIYu0a/4+tWYIAigYrz6tV1HZbH12AwMcHHmlrN/h5L9RIYAgHFRXnCGruMCqF+cKazex3Qd5F7wFHv1aZ+uCBXq68CvMfh0gN1M3+2a9PFehR/ho+PzGXNi6nqLRRRWhxBRRRQAUUUUAFFFFABRRRQAUUUUAFFFFABRRRQAUlLTT34oAbNKkUbSO4VFBLMegFeS+Jdfk8T6mFhJGnwNiJf75/vn+la/j3xGbmU6LZP8g/4+XXuf7n+Nc/Z24VRXFXq3fJE+mynA+yisTUWr28vMltoNijirYFIoA6U6sUrHpyk2xDWff/dNaFUb1coaTKpv3jZ+HH+sm/66GvSxXmHw8k23lwmf4816evSvQpfw0fIZhFrFVL9xaKKK0OMKKKKACiiigAooooAKKKKACiiigAooooAKKKQ9KACud8ZeIxoGlExEG8nykK+h7sfYf4VuXdzFaW0lxO4SKNSzMewHWvF9U1WXxHrct9LkR52wof4E7f41hXqckbLdnq5VgfrNXmn8Md/8hljAxYvISzsSzMepJ6mtaMYFV4E2KBVkGuFH1NR8zJBS0wGnA1RiLVW6XKGrDMAKq3MqhDSZUN9CTwbcC28QtH2kUEfhXriHKg+teE2l+LPXLabOAHw30PFe3afMJrRHBzxXZhZXhY+ezyi4Ynn/AJkmWqKKK6DxgooooAKKKQkDqaAFopu9fUUtAC0UlRSzJDGzyMFRRksTgCgCaiore4iuYEmgkWSNxuVlOQR61LQAUUUUAFI3Q0GszxDrMWhaNPeykFkXCL/eY9BSbsrsqEJVJKMd2cV8SfEBkkj0S3b0e5I/Rf6muWsoQijiqMLy3t3LdXDFpZmLsT6mtWP5VFeXOftJOR97h8NHCUFSjv19S0hp+ahB6U4Gi4micNSF8VEX2iqVzeCNTk4obsJQcnoWZ7oIDzWTNeSXMvlW6l2PHFJbQ3Ws3AjgDbM8sB1+lejeG/BkNnGrzIC3Xmt6VBz96Wx5mOzOGHfs6Osu/RHJaJ4Lub2VZblcjOcHpXq+mWptLRYiegxU8MCQqFRQBUtdkYqK0R81Wr1K0uapJthRRRVGQUUUUAFQqN7nPbtUtRA7HOelAD9qjsKYSXbCnAFEk8UUbPJIqooyWY4AFee+JPiUsLSWuhhXk6G5YfKP90dz7nionUjBXkdOFwlbFS5aUb/kjq9f8S2Hh2Dfdz7pSPkhTl2/D+pryjxJ4v1HxGWWQ+TaZ+WBDwf9496zJGmvp3nuZXllc5Z3OSacbcCLGK8+piJVNFoj7HA5RRwnvS96f4L0O3+HHiFkgOmTNnyuYgf7p/wNekqrED5q+fdPvH0zUYblDzG2SPUd6930rUIr6ximRwQyg11YWpzwt2PAz3B+wxHPHaWvz6lxSVfaTnNCk+awzxSffkBHQUA7ZTnoa6TxBZSQBg4ryT4i66dU1lNPgfNvaHDEHhpO/wCXSvQPF+uJoegTXSsPOPyRD1c9Py614rArSSF3JZmOST3Pc1x4upZciPpMgwfNJ4mWy0XqaFtHsUYJ4q3k7RUMfAqRm4FcaPo5q7J1JI60vm4yD1qHzQo5NVJ7vbk07kKF3ZEl1eYB+bAFV7DTbrWrgCPPlA85H3qZpmnzaxeiPBEeeuOteuaBoMGmWo4Bcj0rqoUb+9I8LNcyVP8AcUXr1f6Ib4f8ORabbxyAfNjkV0G7IASjOxAvc0D92QT3rtPmCUDAxS0lLQAUUUUAFFFIaAA9KxPEHijT/D8Ba7k3Sn7kKcu3+A9zWV448Ravo1tt06zYow+a6OGCfRf6mvIpriW6uGnuJXllc5Z2OSa5q+I9nolqe5leUfW/3lSXu9lv/wAA3Nf8Vaj4llKyHybQH5YEPH/Aj3NZsVsB1FOgC4qxkAcV50pOTu2fYUqVOhH2dJWQgQDoBSPzxSlqYzUi0ilcrhsivRPhrrSvA1hKQWiPy57r2rgJxuFSaHqTaTrEFyDhFOH/AN2tKFTkmcea4P61hWlutUfQIAxx0pD05AqtYXK3VpHIrZBGapeJ9YXQ9BubzP7xV2xD1c8D/PtXrNpK5+fQhKpNQjuzzX4i65/amuizhbMFn8uB0Lnqfw6Vz9smFFVAWllLuSzsSWJ7nvV6PgV48588nI/SsPh44ahGlHoWVNPLDFQBsVFNOEBpXHy3H3FwFHWq9laTaveLFGCVzzj+VQxxy39ysUYJJP5V6t4P8LpYW6yyJ83vXVh6PO+aWx4ecZj9Wj7Ck/ee/kv8y74Y8NxadaIXQbsdxXSqoA4AFAUAAY6U6vQPjhMDOcc0EZ60tFACDiloooAKKKKACkIzS0UAU77To76Io9efeIPh9jdLZfI/XgcGvTaayhhgjI96mUVJWZrRr1KEuem7M+ebm2udOnMdwhVuxPQ06O53YB617Nrnha11WBg0a5PtXlOv+GLrRJWbazwf3u6/WvPq4Zw1jsfYZdncMRanX0l36P8A4JU35pCappKR9KmEmRXLc+gURz81VYcmrBPFQv1pFpaHp/w41z7RY/Y5WzJD8vPcdqx/ihrP2nU4dMib5LYb5Md3PT8h/OuY8P6s2jaqlwMlCMOPUVUvbqS+vZ7qY5kmcux+tdU8Reio9T5/DZR7PMJVre7uvV/5DIBg5q4Diq0YwKez4FcqPekrj3mwKqMzSuFGSx6D1pJH3ZPaus8GeG3vrhbiZTjtnsK3o03UfkeXmePjgqV18T2RteCPCuwLcTrljySa9GjjEaBVAwKjtLZLWFUQAYFT16qSSsj8/nOU5OUtWwooopkhRRRQAUUUUAFFFFABRRRQAUUUUAFUdQ02G+hKSKDkelXqTGaAPHPFPgybTHa4s0LQ9WQDp9K5MHFfRF1aR3URRwCD615Z4w8GPZSPd2UZK9XRR+orhxGGv70D6nKM6cWqGIenR/5nGh80NzUdOrzz7FWewYpVFApRxSGPBwKids0Mc063t3urhYYwct+gq4wcnZHPXrQoU3UnsjQ0DSJNVvkAUmNT+de1aLpcenWiKqgHHNYvg7w8mn2aOyjdj0rrAMCvYp01TjZH5vjcXPF1nUl8vJC0UUVocgUUUUAFFFFABRRRQAUUUUAFFFFABRRRQAUUUUAIeahuLZLiNkdQQR3qeigDyPxp4Pexle9skJjPLoB+orihX0Td2qXURSQZzXkHjPwq+k3LXVun+jscuoH3T6/SuDE4f7cT6vJM3s1h6z9H+n+Ry4pWNNoNcB9fcQn8673wJ4bMji5nXJPPIrmPDukvqmooNuUU/ma9s0qwSxtUjUAEDtXpYSlyrnZ8Rn+Ye2qewg/dW/m/+AXI4xHGFUYAp9FFdh84FFFFABRRRQAUUUUAFFFFABRRRQAUUUUAFFFFABRRRQAUUUUAJVPUtPiv7V4pFBDDFXaQjNAbHhPifw/JoV+ygH7M5/dn09qxo0aaRY0GWY4Fe6+I9Ch1jT5IpFBJHB7g+tef+HvBlzb6qxugDtbCkdx6/jXDPCr2l1sfT0M9ccHKMn760Xn5/I6jwRoC2VmkjL82O9dlioraFYIVReAKmrutbQ+Zbbd2FFFFAgooooAKKKKACiiigAooooAKKKKACiiigAooooAKKKKACiiigAooooATrUYhRW3BcGpaKAEFLRRQAUUUUAFFFFABRRRQAUUUUAFFFFABRRRQ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00425" y="-935038"/>
            <a:ext cx="19716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4196470" y="2641898"/>
            <a:ext cx="5661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X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0" y="1"/>
            <a:ext cx="9144000" cy="828135"/>
          </a:xfrm>
          <a:prstGeom prst="rect">
            <a:avLst/>
          </a:prstGeom>
          <a:solidFill>
            <a:srgbClr val="CB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B333B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Quiz 2</a:t>
            </a:r>
          </a:p>
        </p:txBody>
      </p:sp>
    </p:spTree>
    <p:extLst>
      <p:ext uri="{BB962C8B-B14F-4D97-AF65-F5344CB8AC3E}">
        <p14:creationId xmlns:p14="http://schemas.microsoft.com/office/powerpoint/2010/main" val="6851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33400" y="1524000"/>
            <a:ext cx="350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Which school-related officials are at risk for being sued related to failing to stop or to appropriately handle misconduct?</a:t>
            </a:r>
            <a:endParaRPr lang="en-US" altLang="en-US" dirty="0"/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4529054" y="1524000"/>
            <a:ext cx="44958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b="1" dirty="0"/>
              <a:t>  </a:t>
            </a:r>
            <a:r>
              <a:rPr lang="en-US" altLang="en-US" dirty="0" smtClean="0"/>
              <a:t>A. Only </a:t>
            </a:r>
            <a:r>
              <a:rPr lang="en-US" altLang="en-US" dirty="0"/>
              <a:t>top </a:t>
            </a:r>
            <a:r>
              <a:rPr lang="en-US" altLang="en-US" dirty="0" smtClean="0"/>
              <a:t>	administrators. </a:t>
            </a:r>
            <a:endParaRPr lang="en-US" altLang="en-US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dirty="0" smtClean="0"/>
              <a:t>B. Any staff or 	teacher directly 	involved.</a:t>
            </a:r>
            <a:endParaRPr lang="en-US" altLang="en-US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dirty="0" smtClean="0"/>
              <a:t>C. The chartering 	body.</a:t>
            </a:r>
            <a:endParaRPr lang="en-US" altLang="en-US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dirty="0" smtClean="0"/>
              <a:t>D. It depends.</a:t>
            </a: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4529054" y="5094208"/>
            <a:ext cx="5661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X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0" y="1"/>
            <a:ext cx="9144000" cy="828135"/>
          </a:xfrm>
          <a:prstGeom prst="rect">
            <a:avLst/>
          </a:prstGeom>
          <a:solidFill>
            <a:srgbClr val="CB3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B333B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Quiz 3</a:t>
            </a:r>
          </a:p>
        </p:txBody>
      </p:sp>
    </p:spTree>
    <p:extLst>
      <p:ext uri="{BB962C8B-B14F-4D97-AF65-F5344CB8AC3E}">
        <p14:creationId xmlns:p14="http://schemas.microsoft.com/office/powerpoint/2010/main" val="15610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(complicated) landscape: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5800" y="1371600"/>
            <a:ext cx="259080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</a:rPr>
              <a:t>Compliance and policy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3048000"/>
            <a:ext cx="251460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</a:rPr>
              <a:t>Mandatory reporting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685800"/>
            <a:ext cx="259080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</a:rPr>
              <a:t>Investigation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4953000"/>
            <a:ext cx="259080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</a:rPr>
              <a:t>Collateral litigation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4800600"/>
            <a:ext cx="259080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</a:rPr>
              <a:t>Title IX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23285" y="3276600"/>
            <a:ext cx="259080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</a:rPr>
              <a:t>Law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e</a:t>
            </a:r>
            <a:r>
              <a:rPr lang="en-US" b="1" dirty="0" smtClean="0">
                <a:solidFill>
                  <a:prstClr val="black"/>
                </a:solidFill>
              </a:rPr>
              <a:t>nforcement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08557" y="1409700"/>
            <a:ext cx="289560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</a:rPr>
              <a:t>Response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1400" y="2590800"/>
            <a:ext cx="2362200" cy="1828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</a:rPr>
              <a:t>Serious school-related misconduct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71800" y="2438400"/>
            <a:ext cx="8382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48000" y="35814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3800" y="4267200"/>
            <a:ext cx="3810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  <a:endCxn id="5" idx="4"/>
          </p:cNvCxnSpPr>
          <p:nvPr/>
        </p:nvCxnSpPr>
        <p:spPr>
          <a:xfrm flipH="1" flipV="1">
            <a:off x="4724400" y="1981200"/>
            <a:ext cx="381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15000" y="2590800"/>
            <a:ext cx="6858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10200" y="4267200"/>
            <a:ext cx="3810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8" idx="2"/>
          </p:cNvCxnSpPr>
          <p:nvPr/>
        </p:nvCxnSpPr>
        <p:spPr>
          <a:xfrm>
            <a:off x="6042285" y="3810000"/>
            <a:ext cx="381000" cy="1143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333B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333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33052-8BBA-42C7-9398-BFB0F59AF5A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" y="1"/>
            <a:ext cx="9106425" cy="6858000"/>
          </a:xfrm>
        </p:spPr>
      </p:pic>
    </p:spTree>
    <p:extLst>
      <p:ext uri="{BB962C8B-B14F-4D97-AF65-F5344CB8AC3E}">
        <p14:creationId xmlns:p14="http://schemas.microsoft.com/office/powerpoint/2010/main" val="14474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A5BC1-B5CD-45AF-8C0E-A3064DBC6CC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dley Theme">
  <a:themeElements>
    <a:clrScheme name="Bradle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B333B"/>
      </a:accent1>
      <a:accent2>
        <a:srgbClr val="008C95"/>
      </a:accent2>
      <a:accent3>
        <a:srgbClr val="F1C400"/>
      </a:accent3>
      <a:accent4>
        <a:srgbClr val="3E1258"/>
      </a:accent4>
      <a:accent5>
        <a:srgbClr val="D1CCBD"/>
      </a:accent5>
      <a:accent6>
        <a:srgbClr val="000000"/>
      </a:accent6>
      <a:hlink>
        <a:srgbClr val="CB333B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radley_PowerPoint_Template-Black_Red.PPTX.PPT [Compatibility Mode]" id="{65F145EF-1EF0-4AE0-943C-7EEF8AB381C3}" vid="{42A53790-0D94-4D39-B8D5-882746FF89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Bradley Black Red</Template>
  <TotalTime>6026</TotalTime>
  <Words>1040</Words>
  <Application>Microsoft Office PowerPoint</Application>
  <PresentationFormat>On-screen Show (4:3)</PresentationFormat>
  <Paragraphs>204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Bradley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(complicated) landscape:</vt:lpstr>
      <vt:lpstr>PowerPoint Presentation</vt:lpstr>
      <vt:lpstr>PowerPoint Presentation</vt:lpstr>
      <vt:lpstr>PowerPoint Presentation</vt:lpstr>
      <vt:lpstr>Agenda</vt:lpstr>
      <vt:lpstr>1. Policy and Compliance</vt:lpstr>
      <vt:lpstr>Case Study No. 1</vt:lpstr>
      <vt:lpstr>PowerPoint Presentation</vt:lpstr>
      <vt:lpstr>Compliance: Key Points</vt:lpstr>
      <vt:lpstr>Remember!</vt:lpstr>
      <vt:lpstr>PowerPoint Presentation</vt:lpstr>
      <vt:lpstr>Training</vt:lpstr>
      <vt:lpstr>Outlets to report</vt:lpstr>
      <vt:lpstr>Culture is Key</vt:lpstr>
      <vt:lpstr>Special Issues: Sexual Misconduct</vt:lpstr>
      <vt:lpstr>Don’t Forget</vt:lpstr>
      <vt:lpstr>Screening applicants</vt:lpstr>
      <vt:lpstr>2. Initial Response</vt:lpstr>
      <vt:lpstr>Case Study No. 2</vt:lpstr>
      <vt:lpstr>Case Study Questions</vt:lpstr>
      <vt:lpstr>Initial Response: Key Points</vt:lpstr>
      <vt:lpstr>Comply with legal requirements</vt:lpstr>
      <vt:lpstr>Responding Expeditiously</vt:lpstr>
      <vt:lpstr>3. Internal Investigation</vt:lpstr>
      <vt:lpstr>Case Study No. 3</vt:lpstr>
      <vt:lpstr>Case Study Questions</vt:lpstr>
      <vt:lpstr>Risk Assessment</vt:lpstr>
      <vt:lpstr>Purpose and Scope of Investigation</vt:lpstr>
      <vt:lpstr>Who conducts</vt:lpstr>
      <vt:lpstr>Confidentiality, Privilege, PR</vt:lpstr>
      <vt:lpstr>Post Investigation</vt:lpstr>
      <vt:lpstr>Conclusion</vt:lpstr>
      <vt:lpstr>Questions? </vt:lpstr>
    </vt:vector>
  </TitlesOfParts>
  <Company>BABC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Galbreath, Katherine L.</dc:creator>
  <cp:lastModifiedBy>Lucia Fishburne</cp:lastModifiedBy>
  <cp:revision>272</cp:revision>
  <cp:lastPrinted>2018-06-18T15:02:10Z</cp:lastPrinted>
  <dcterms:created xsi:type="dcterms:W3CDTF">2017-03-08T16:58:52Z</dcterms:created>
  <dcterms:modified xsi:type="dcterms:W3CDTF">2018-11-30T16:16:28Z</dcterms:modified>
</cp:coreProperties>
</file>