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64" r:id="rId2"/>
    <p:sldId id="302" r:id="rId3"/>
    <p:sldId id="265" r:id="rId4"/>
    <p:sldId id="266" r:id="rId5"/>
    <p:sldId id="267" r:id="rId6"/>
    <p:sldId id="268" r:id="rId7"/>
    <p:sldId id="269" r:id="rId8"/>
    <p:sldId id="270" r:id="rId9"/>
    <p:sldId id="303" r:id="rId10"/>
    <p:sldId id="272" r:id="rId11"/>
    <p:sldId id="275" r:id="rId12"/>
    <p:sldId id="277" r:id="rId13"/>
    <p:sldId id="278" r:id="rId14"/>
    <p:sldId id="279" r:id="rId15"/>
    <p:sldId id="281" r:id="rId16"/>
    <p:sldId id="282" r:id="rId17"/>
    <p:sldId id="283" r:id="rId18"/>
    <p:sldId id="284" r:id="rId19"/>
    <p:sldId id="274" r:id="rId20"/>
    <p:sldId id="285" r:id="rId21"/>
    <p:sldId id="286" r:id="rId22"/>
    <p:sldId id="287" r:id="rId23"/>
    <p:sldId id="288" r:id="rId24"/>
    <p:sldId id="289" r:id="rId25"/>
    <p:sldId id="295" r:id="rId26"/>
    <p:sldId id="292" r:id="rId27"/>
    <p:sldId id="294" r:id="rId28"/>
    <p:sldId id="290" r:id="rId29"/>
    <p:sldId id="297" r:id="rId30"/>
    <p:sldId id="298" r:id="rId31"/>
    <p:sldId id="299" r:id="rId32"/>
    <p:sldId id="300" r:id="rId33"/>
    <p:sldId id="30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0" d="100"/>
          <a:sy n="90" d="100"/>
        </p:scale>
        <p:origin x="52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31568B-FB8A-4749-A640-45C5DDB6B475}" type="datetimeFigureOut">
              <a:rPr lang="en-US" smtClean="0"/>
              <a:t>11/5/2019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63E69F-EFBD-45FB-8A76-094DD39722B2}" type="slidenum">
              <a:rPr lang="en-US" smtClean="0"/>
              <a:t>‹#›</a:t>
            </a:fld>
            <a:endParaRPr lang="en-US"/>
          </a:p>
        </p:txBody>
      </p:sp>
    </p:spTree>
    <p:extLst>
      <p:ext uri="{BB962C8B-B14F-4D97-AF65-F5344CB8AC3E}">
        <p14:creationId xmlns:p14="http://schemas.microsoft.com/office/powerpoint/2010/main" val="3923802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507762555e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507762555e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4978E0-5C33-44F1-8382-B759701E8071}" type="datetimeFigureOut">
              <a:rPr lang="en-US" smtClean="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5C3A2D-768B-499E-A26D-420FC753BBC4}" type="slidenum">
              <a:rPr lang="en-US" smtClean="0"/>
              <a:t>‹#›</a:t>
            </a:fld>
            <a:endParaRPr lang="en-US" dirty="0"/>
          </a:p>
        </p:txBody>
      </p:sp>
    </p:spTree>
    <p:extLst>
      <p:ext uri="{BB962C8B-B14F-4D97-AF65-F5344CB8AC3E}">
        <p14:creationId xmlns:p14="http://schemas.microsoft.com/office/powerpoint/2010/main" val="3458940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4978E0-5C33-44F1-8382-B759701E8071}" type="datetimeFigureOut">
              <a:rPr lang="en-US" smtClean="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5C3A2D-768B-499E-A26D-420FC753BBC4}" type="slidenum">
              <a:rPr lang="en-US" smtClean="0"/>
              <a:t>‹#›</a:t>
            </a:fld>
            <a:endParaRPr lang="en-US" dirty="0"/>
          </a:p>
        </p:txBody>
      </p:sp>
    </p:spTree>
    <p:extLst>
      <p:ext uri="{BB962C8B-B14F-4D97-AF65-F5344CB8AC3E}">
        <p14:creationId xmlns:p14="http://schemas.microsoft.com/office/powerpoint/2010/main" val="2470562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4978E0-5C33-44F1-8382-B759701E8071}" type="datetimeFigureOut">
              <a:rPr lang="en-US" smtClean="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5C3A2D-768B-499E-A26D-420FC753BBC4}"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20545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4978E0-5C33-44F1-8382-B759701E8071}" type="datetimeFigureOut">
              <a:rPr lang="en-US" smtClean="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5C3A2D-768B-499E-A26D-420FC753BBC4}" type="slidenum">
              <a:rPr lang="en-US" smtClean="0"/>
              <a:t>‹#›</a:t>
            </a:fld>
            <a:endParaRPr lang="en-US" dirty="0"/>
          </a:p>
        </p:txBody>
      </p:sp>
    </p:spTree>
    <p:extLst>
      <p:ext uri="{BB962C8B-B14F-4D97-AF65-F5344CB8AC3E}">
        <p14:creationId xmlns:p14="http://schemas.microsoft.com/office/powerpoint/2010/main" val="1588056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4978E0-5C33-44F1-8382-B759701E8071}" type="datetimeFigureOut">
              <a:rPr lang="en-US" smtClean="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5C3A2D-768B-499E-A26D-420FC753BBC4}"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27917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4978E0-5C33-44F1-8382-B759701E8071}" type="datetimeFigureOut">
              <a:rPr lang="en-US" smtClean="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5C3A2D-768B-499E-A26D-420FC753BBC4}" type="slidenum">
              <a:rPr lang="en-US" smtClean="0"/>
              <a:t>‹#›</a:t>
            </a:fld>
            <a:endParaRPr lang="en-US" dirty="0"/>
          </a:p>
        </p:txBody>
      </p:sp>
    </p:spTree>
    <p:extLst>
      <p:ext uri="{BB962C8B-B14F-4D97-AF65-F5344CB8AC3E}">
        <p14:creationId xmlns:p14="http://schemas.microsoft.com/office/powerpoint/2010/main" val="4076570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4978E0-5C33-44F1-8382-B759701E8071}" type="datetimeFigureOut">
              <a:rPr lang="en-US" smtClean="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5C3A2D-768B-499E-A26D-420FC753BBC4}" type="slidenum">
              <a:rPr lang="en-US" smtClean="0"/>
              <a:t>‹#›</a:t>
            </a:fld>
            <a:endParaRPr lang="en-US" dirty="0"/>
          </a:p>
        </p:txBody>
      </p:sp>
    </p:spTree>
    <p:extLst>
      <p:ext uri="{BB962C8B-B14F-4D97-AF65-F5344CB8AC3E}">
        <p14:creationId xmlns:p14="http://schemas.microsoft.com/office/powerpoint/2010/main" val="2228726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4978E0-5C33-44F1-8382-B759701E8071}" type="datetimeFigureOut">
              <a:rPr lang="en-US" smtClean="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5C3A2D-768B-499E-A26D-420FC753BBC4}" type="slidenum">
              <a:rPr lang="en-US" smtClean="0"/>
              <a:t>‹#›</a:t>
            </a:fld>
            <a:endParaRPr lang="en-US" dirty="0"/>
          </a:p>
        </p:txBody>
      </p:sp>
    </p:spTree>
    <p:extLst>
      <p:ext uri="{BB962C8B-B14F-4D97-AF65-F5344CB8AC3E}">
        <p14:creationId xmlns:p14="http://schemas.microsoft.com/office/powerpoint/2010/main" val="3817719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p:nvPr/>
        </p:nvSpPr>
        <p:spPr>
          <a:xfrm>
            <a:off x="0" y="6727600"/>
            <a:ext cx="12192000" cy="13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4"/>
          <p:cNvSpPr txBox="1">
            <a:spLocks noGrp="1"/>
          </p:cNvSpPr>
          <p:nvPr>
            <p:ph type="title"/>
          </p:nvPr>
        </p:nvSpPr>
        <p:spPr>
          <a:xfrm>
            <a:off x="415600" y="593367"/>
            <a:ext cx="11360800" cy="8175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415600" y="1562133"/>
            <a:ext cx="11360800" cy="45297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68694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4978E0-5C33-44F1-8382-B759701E8071}" type="datetimeFigureOut">
              <a:rPr lang="en-US" smtClean="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5C3A2D-768B-499E-A26D-420FC753BBC4}" type="slidenum">
              <a:rPr lang="en-US" smtClean="0"/>
              <a:t>‹#›</a:t>
            </a:fld>
            <a:endParaRPr lang="en-US" dirty="0"/>
          </a:p>
        </p:txBody>
      </p:sp>
    </p:spTree>
    <p:extLst>
      <p:ext uri="{BB962C8B-B14F-4D97-AF65-F5344CB8AC3E}">
        <p14:creationId xmlns:p14="http://schemas.microsoft.com/office/powerpoint/2010/main" val="281028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4978E0-5C33-44F1-8382-B759701E8071}" type="datetimeFigureOut">
              <a:rPr lang="en-US" smtClean="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5C3A2D-768B-499E-A26D-420FC753BBC4}" type="slidenum">
              <a:rPr lang="en-US" smtClean="0"/>
              <a:t>‹#›</a:t>
            </a:fld>
            <a:endParaRPr lang="en-US" dirty="0"/>
          </a:p>
        </p:txBody>
      </p:sp>
    </p:spTree>
    <p:extLst>
      <p:ext uri="{BB962C8B-B14F-4D97-AF65-F5344CB8AC3E}">
        <p14:creationId xmlns:p14="http://schemas.microsoft.com/office/powerpoint/2010/main" val="1629110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4978E0-5C33-44F1-8382-B759701E8071}" type="datetimeFigureOut">
              <a:rPr lang="en-US" smtClean="0"/>
              <a:t>11/5/2019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5C3A2D-768B-499E-A26D-420FC753BBC4}" type="slidenum">
              <a:rPr lang="en-US" smtClean="0"/>
              <a:t>‹#›</a:t>
            </a:fld>
            <a:endParaRPr lang="en-US" dirty="0"/>
          </a:p>
        </p:txBody>
      </p:sp>
    </p:spTree>
    <p:extLst>
      <p:ext uri="{BB962C8B-B14F-4D97-AF65-F5344CB8AC3E}">
        <p14:creationId xmlns:p14="http://schemas.microsoft.com/office/powerpoint/2010/main" val="2656982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4978E0-5C33-44F1-8382-B759701E8071}" type="datetimeFigureOut">
              <a:rPr lang="en-US" smtClean="0"/>
              <a:t>11/5/2019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5C3A2D-768B-499E-A26D-420FC753BBC4}" type="slidenum">
              <a:rPr lang="en-US" smtClean="0"/>
              <a:t>‹#›</a:t>
            </a:fld>
            <a:endParaRPr lang="en-US" dirty="0"/>
          </a:p>
        </p:txBody>
      </p:sp>
    </p:spTree>
    <p:extLst>
      <p:ext uri="{BB962C8B-B14F-4D97-AF65-F5344CB8AC3E}">
        <p14:creationId xmlns:p14="http://schemas.microsoft.com/office/powerpoint/2010/main" val="374685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4978E0-5C33-44F1-8382-B759701E8071}" type="datetimeFigureOut">
              <a:rPr lang="en-US" smtClean="0"/>
              <a:t>11/5/2019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5C3A2D-768B-499E-A26D-420FC753BBC4}" type="slidenum">
              <a:rPr lang="en-US" smtClean="0"/>
              <a:t>‹#›</a:t>
            </a:fld>
            <a:endParaRPr lang="en-US" dirty="0"/>
          </a:p>
        </p:txBody>
      </p:sp>
    </p:spTree>
    <p:extLst>
      <p:ext uri="{BB962C8B-B14F-4D97-AF65-F5344CB8AC3E}">
        <p14:creationId xmlns:p14="http://schemas.microsoft.com/office/powerpoint/2010/main" val="540985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4978E0-5C33-44F1-8382-B759701E8071}" type="datetimeFigureOut">
              <a:rPr lang="en-US" smtClean="0"/>
              <a:t>11/5/2019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5C3A2D-768B-499E-A26D-420FC753BBC4}" type="slidenum">
              <a:rPr lang="en-US" smtClean="0"/>
              <a:t>‹#›</a:t>
            </a:fld>
            <a:endParaRPr lang="en-US" dirty="0"/>
          </a:p>
        </p:txBody>
      </p:sp>
    </p:spTree>
    <p:extLst>
      <p:ext uri="{BB962C8B-B14F-4D97-AF65-F5344CB8AC3E}">
        <p14:creationId xmlns:p14="http://schemas.microsoft.com/office/powerpoint/2010/main" val="4093077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4978E0-5C33-44F1-8382-B759701E8071}" type="datetimeFigureOut">
              <a:rPr lang="en-US" smtClean="0"/>
              <a:t>11/5/2019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5C3A2D-768B-499E-A26D-420FC753BBC4}" type="slidenum">
              <a:rPr lang="en-US" smtClean="0"/>
              <a:t>‹#›</a:t>
            </a:fld>
            <a:endParaRPr lang="en-US" dirty="0"/>
          </a:p>
        </p:txBody>
      </p:sp>
    </p:spTree>
    <p:extLst>
      <p:ext uri="{BB962C8B-B14F-4D97-AF65-F5344CB8AC3E}">
        <p14:creationId xmlns:p14="http://schemas.microsoft.com/office/powerpoint/2010/main" val="3651676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5C3A2D-768B-499E-A26D-420FC753BBC4}" type="slidenum">
              <a:rPr lang="en-US" smtClean="0"/>
              <a:t>‹#›</a:t>
            </a:fld>
            <a:endParaRPr lang="en-US" dirty="0"/>
          </a:p>
        </p:txBody>
      </p:sp>
      <p:sp>
        <p:nvSpPr>
          <p:cNvPr id="5" name="Date Placeholder 4"/>
          <p:cNvSpPr>
            <a:spLocks noGrp="1"/>
          </p:cNvSpPr>
          <p:nvPr>
            <p:ph type="dt" sz="half" idx="10"/>
          </p:nvPr>
        </p:nvSpPr>
        <p:spPr/>
        <p:txBody>
          <a:bodyPr/>
          <a:lstStyle/>
          <a:p>
            <a:fld id="{934978E0-5C33-44F1-8382-B759701E8071}" type="datetimeFigureOut">
              <a:rPr lang="en-US" smtClean="0"/>
              <a:t>11/5/2019</a:t>
            </a:fld>
            <a:endParaRPr lang="en-US" dirty="0"/>
          </a:p>
        </p:txBody>
      </p:sp>
    </p:spTree>
    <p:extLst>
      <p:ext uri="{BB962C8B-B14F-4D97-AF65-F5344CB8AC3E}">
        <p14:creationId xmlns:p14="http://schemas.microsoft.com/office/powerpoint/2010/main" val="528156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34978E0-5C33-44F1-8382-B759701E8071}" type="datetimeFigureOut">
              <a:rPr lang="en-US" smtClean="0"/>
              <a:t>11/5/2019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35C3A2D-768B-499E-A26D-420FC753BBC4}" type="slidenum">
              <a:rPr lang="en-US" smtClean="0"/>
              <a:t>‹#›</a:t>
            </a:fld>
            <a:endParaRPr lang="en-US" dirty="0"/>
          </a:p>
        </p:txBody>
      </p:sp>
    </p:spTree>
    <p:extLst>
      <p:ext uri="{BB962C8B-B14F-4D97-AF65-F5344CB8AC3E}">
        <p14:creationId xmlns:p14="http://schemas.microsoft.com/office/powerpoint/2010/main" val="2987112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09C2A3A7-014A-4C26-AEC1-84A0F5BE8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755"/>
            <a:ext cx="3076231" cy="1828800"/>
          </a:xfrm>
          <a:prstGeom prst="rect">
            <a:avLst/>
          </a:prstGeom>
        </p:spPr>
      </p:pic>
      <p:sp>
        <p:nvSpPr>
          <p:cNvPr id="6" name="Google Shape;59;p13">
            <a:extLst>
              <a:ext uri="{FF2B5EF4-FFF2-40B4-BE49-F238E27FC236}">
                <a16:creationId xmlns:a16="http://schemas.microsoft.com/office/drawing/2014/main" id="{505C8CCC-C55C-4F12-B2B6-D7FBA3822CAF}"/>
              </a:ext>
            </a:extLst>
          </p:cNvPr>
          <p:cNvSpPr txBox="1">
            <a:spLocks/>
          </p:cNvSpPr>
          <p:nvPr/>
        </p:nvSpPr>
        <p:spPr>
          <a:xfrm>
            <a:off x="512700" y="2524400"/>
            <a:ext cx="8118600" cy="2030400"/>
          </a:xfrm>
          <a:prstGeom prst="rect">
            <a:avLst/>
          </a:prstGeom>
        </p:spPr>
        <p:txBody>
          <a:bodyPr spcFirstLastPara="1" wrap="square" lIns="91425" tIns="91425" rIns="91425" bIns="91425" anchor="b" anchorCtr="0">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US"/>
              <a:t>IRSC and the Digital Archive: Digitizing Local History</a:t>
            </a:r>
            <a:endParaRPr lang="en-US" dirty="0"/>
          </a:p>
        </p:txBody>
      </p:sp>
      <p:sp>
        <p:nvSpPr>
          <p:cNvPr id="7" name="Google Shape;60;p13">
            <a:extLst>
              <a:ext uri="{FF2B5EF4-FFF2-40B4-BE49-F238E27FC236}">
                <a16:creationId xmlns:a16="http://schemas.microsoft.com/office/drawing/2014/main" id="{5165CADB-C346-4954-8A3E-0F4993E88A43}"/>
              </a:ext>
            </a:extLst>
          </p:cNvPr>
          <p:cNvSpPr txBox="1">
            <a:spLocks/>
          </p:cNvSpPr>
          <p:nvPr/>
        </p:nvSpPr>
        <p:spPr>
          <a:xfrm>
            <a:off x="512700" y="5120850"/>
            <a:ext cx="8118600" cy="1276800"/>
          </a:xfrm>
          <a:prstGeom prst="rect">
            <a:avLst/>
          </a:prstGeom>
        </p:spPr>
        <p:txBody>
          <a:bodyPr spcFirstLastPara="1" wrap="square" lIns="91425" tIns="91425" rIns="91425" bIns="91425" anchor="t" anchorCtr="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buFont typeface="Wingdings 3" charset="2"/>
              <a:buNone/>
            </a:pPr>
            <a:r>
              <a:rPr lang="en-US" b="1"/>
              <a:t>Mia Tignor</a:t>
            </a:r>
          </a:p>
          <a:p>
            <a:pPr marL="0" indent="0">
              <a:spcBef>
                <a:spcPts val="0"/>
              </a:spcBef>
              <a:buFont typeface="Wingdings 3" charset="2"/>
              <a:buNone/>
            </a:pPr>
            <a:r>
              <a:rPr lang="en-US"/>
              <a:t>Emerging Technologies Librarian/Assistant Professor </a:t>
            </a:r>
          </a:p>
          <a:p>
            <a:pPr marL="0" indent="0">
              <a:spcBef>
                <a:spcPts val="0"/>
              </a:spcBef>
              <a:buFont typeface="Wingdings 3" charset="2"/>
              <a:buNone/>
            </a:pPr>
            <a:r>
              <a:rPr lang="en-US"/>
              <a:t>Indian River State College </a:t>
            </a:r>
          </a:p>
        </p:txBody>
      </p:sp>
    </p:spTree>
    <p:extLst>
      <p:ext uri="{BB962C8B-B14F-4D97-AF65-F5344CB8AC3E}">
        <p14:creationId xmlns:p14="http://schemas.microsoft.com/office/powerpoint/2010/main" val="3587902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2A83B46E-4B9D-41E7-AEA4-D49D0E7D87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6" name="Straight Connector 25">
              <a:extLst>
                <a:ext uri="{FF2B5EF4-FFF2-40B4-BE49-F238E27FC236}">
                  <a16:creationId xmlns:a16="http://schemas.microsoft.com/office/drawing/2014/main" id="{396A8005-E9F4-4EB9-8920-B40570B4AA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0635935-0E19-45AE-833C-28B82B087F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3F51BFFB-86E2-4C0F-A3E6-9EB854CA4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5">
              <a:extLst>
                <a:ext uri="{FF2B5EF4-FFF2-40B4-BE49-F238E27FC236}">
                  <a16:creationId xmlns:a16="http://schemas.microsoft.com/office/drawing/2014/main" id="{BC377650-A34B-4F5C-9CF6-357C1AE1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8EDFD6E0-0A92-4B6A-8B1C-6DD83E6294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A1D08E0A-48F2-475F-933A-7D65C5B04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8">
              <a:extLst>
                <a:ext uri="{FF2B5EF4-FFF2-40B4-BE49-F238E27FC236}">
                  <a16:creationId xmlns:a16="http://schemas.microsoft.com/office/drawing/2014/main" id="{43F7D684-BFDD-4685-8195-32F1ABE31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9">
              <a:extLst>
                <a:ext uri="{FF2B5EF4-FFF2-40B4-BE49-F238E27FC236}">
                  <a16:creationId xmlns:a16="http://schemas.microsoft.com/office/drawing/2014/main" id="{4A0E8712-3D59-4F13-9FD3-F8889E3C54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D99F7967-C64D-482A-A1B6-896D7EC22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7CE53433-52BD-4F44-80A5-B57F4B53A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37" name="Rectangle 36">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07;p22">
            <a:extLst>
              <a:ext uri="{FF2B5EF4-FFF2-40B4-BE49-F238E27FC236}">
                <a16:creationId xmlns:a16="http://schemas.microsoft.com/office/drawing/2014/main" id="{22A8D730-133F-44B3-9AEE-4F9F8089F939}"/>
              </a:ext>
            </a:extLst>
          </p:cNvPr>
          <p:cNvSpPr txBox="1">
            <a:spLocks/>
          </p:cNvSpPr>
          <p:nvPr/>
        </p:nvSpPr>
        <p:spPr>
          <a:xfrm>
            <a:off x="1043950" y="1179151"/>
            <a:ext cx="3300646" cy="4463889"/>
          </a:xfrm>
          <a:prstGeom prst="rect">
            <a:avLst/>
          </a:prstGeom>
        </p:spPr>
        <p:txBody>
          <a:bodyPr spcFirstLastPara="1" vert="horz" lIns="91440" tIns="45720" rIns="91440" bIns="45720" rtlCol="0" anchor="ctr" anchorCtr="0">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a:t>Florida College System Mission</a:t>
            </a:r>
          </a:p>
        </p:txBody>
      </p:sp>
      <p:sp>
        <p:nvSpPr>
          <p:cNvPr id="39" name="Isosceles Triangle 38">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41" name="Straight Connector 40">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Google Shape;108;p22">
            <a:extLst>
              <a:ext uri="{FF2B5EF4-FFF2-40B4-BE49-F238E27FC236}">
                <a16:creationId xmlns:a16="http://schemas.microsoft.com/office/drawing/2014/main" id="{206BF0AA-92D4-4E86-9324-E7FB5610B1AB}"/>
              </a:ext>
            </a:extLst>
          </p:cNvPr>
          <p:cNvSpPr txBox="1">
            <a:spLocks/>
          </p:cNvSpPr>
          <p:nvPr/>
        </p:nvSpPr>
        <p:spPr>
          <a:xfrm>
            <a:off x="4978918" y="1109145"/>
            <a:ext cx="6341016" cy="4603900"/>
          </a:xfrm>
          <a:prstGeom prst="rect">
            <a:avLst/>
          </a:prstGeom>
        </p:spPr>
        <p:txBody>
          <a:bodyPr spcFirstLastPara="1" vert="horz" lIns="91440" tIns="45720" rIns="91440" bIns="45720" rtlCol="0" anchor="ctr" anchorCtr="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000" dirty="0"/>
              <a:t>The mission of the Florida College System is to provide access to high-quality, affordable academic and career educational programs that maximize student learning and success, develop a globally competitive workforce and respond rapidly to diverse state and community needs.</a:t>
            </a:r>
          </a:p>
        </p:txBody>
      </p:sp>
      <p:sp>
        <p:nvSpPr>
          <p:cNvPr id="43" name="Isosceles Triangle 42">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36" name="Picture 35" descr="A picture containing text, map&#10;&#10;Description automatically generated">
            <a:extLst>
              <a:ext uri="{FF2B5EF4-FFF2-40B4-BE49-F238E27FC236}">
                <a16:creationId xmlns:a16="http://schemas.microsoft.com/office/drawing/2014/main" id="{B1C9088D-40AB-40E4-86F2-FD71F6395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65" y="5287108"/>
            <a:ext cx="2307173" cy="1371600"/>
          </a:xfrm>
          <a:prstGeom prst="rect">
            <a:avLst/>
          </a:prstGeom>
        </p:spPr>
      </p:pic>
    </p:spTree>
    <p:extLst>
      <p:ext uri="{BB962C8B-B14F-4D97-AF65-F5344CB8AC3E}">
        <p14:creationId xmlns:p14="http://schemas.microsoft.com/office/powerpoint/2010/main" val="754945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2A83B46E-4B9D-41E7-AEA4-D49D0E7D87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6" name="Straight Connector 25">
              <a:extLst>
                <a:ext uri="{FF2B5EF4-FFF2-40B4-BE49-F238E27FC236}">
                  <a16:creationId xmlns:a16="http://schemas.microsoft.com/office/drawing/2014/main" id="{396A8005-E9F4-4EB9-8920-B40570B4AA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0635935-0E19-45AE-833C-28B82B087F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3F51BFFB-86E2-4C0F-A3E6-9EB854CA4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5">
              <a:extLst>
                <a:ext uri="{FF2B5EF4-FFF2-40B4-BE49-F238E27FC236}">
                  <a16:creationId xmlns:a16="http://schemas.microsoft.com/office/drawing/2014/main" id="{BC377650-A34B-4F5C-9CF6-357C1AE1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8EDFD6E0-0A92-4B6A-8B1C-6DD83E6294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A1D08E0A-48F2-475F-933A-7D65C5B04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8">
              <a:extLst>
                <a:ext uri="{FF2B5EF4-FFF2-40B4-BE49-F238E27FC236}">
                  <a16:creationId xmlns:a16="http://schemas.microsoft.com/office/drawing/2014/main" id="{43F7D684-BFDD-4685-8195-32F1ABE31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9">
              <a:extLst>
                <a:ext uri="{FF2B5EF4-FFF2-40B4-BE49-F238E27FC236}">
                  <a16:creationId xmlns:a16="http://schemas.microsoft.com/office/drawing/2014/main" id="{4A0E8712-3D59-4F13-9FD3-F8889E3C54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D99F7967-C64D-482A-A1B6-896D7EC22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7CE53433-52BD-4F44-80A5-B57F4B53A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37" name="Rectangle 36">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07;p22">
            <a:extLst>
              <a:ext uri="{FF2B5EF4-FFF2-40B4-BE49-F238E27FC236}">
                <a16:creationId xmlns:a16="http://schemas.microsoft.com/office/drawing/2014/main" id="{22A8D730-133F-44B3-9AEE-4F9F8089F939}"/>
              </a:ext>
            </a:extLst>
          </p:cNvPr>
          <p:cNvSpPr txBox="1">
            <a:spLocks/>
          </p:cNvSpPr>
          <p:nvPr/>
        </p:nvSpPr>
        <p:spPr>
          <a:xfrm>
            <a:off x="1043950" y="1179151"/>
            <a:ext cx="3300646" cy="4463889"/>
          </a:xfrm>
          <a:prstGeom prst="rect">
            <a:avLst/>
          </a:prstGeom>
        </p:spPr>
        <p:txBody>
          <a:bodyPr spcFirstLastPara="1" vert="horz" lIns="91440" tIns="45720" rIns="91440" bIns="45720" rtlCol="0" anchor="ctr" anchorCtr="0">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0"/>
              </a:spcBef>
            </a:pPr>
            <a:r>
              <a:rPr lang="en-US" dirty="0"/>
              <a:t>Purpose</a:t>
            </a:r>
          </a:p>
        </p:txBody>
      </p:sp>
      <p:sp>
        <p:nvSpPr>
          <p:cNvPr id="39" name="Isosceles Triangle 38">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41" name="Straight Connector 40">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Google Shape;108;p22">
            <a:extLst>
              <a:ext uri="{FF2B5EF4-FFF2-40B4-BE49-F238E27FC236}">
                <a16:creationId xmlns:a16="http://schemas.microsoft.com/office/drawing/2014/main" id="{206BF0AA-92D4-4E86-9324-E7FB5610B1AB}"/>
              </a:ext>
            </a:extLst>
          </p:cNvPr>
          <p:cNvSpPr txBox="1">
            <a:spLocks/>
          </p:cNvSpPr>
          <p:nvPr/>
        </p:nvSpPr>
        <p:spPr>
          <a:xfrm>
            <a:off x="4978918" y="1109145"/>
            <a:ext cx="6341016" cy="4603900"/>
          </a:xfrm>
          <a:prstGeom prst="rect">
            <a:avLst/>
          </a:prstGeom>
        </p:spPr>
        <p:txBody>
          <a:bodyPr spcFirstLastPara="1" vert="horz" lIns="91440" tIns="45720" rIns="91440" bIns="45720" rtlCol="0" anchor="ctr" anchorCtr="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spcAft>
                <a:spcPts val="1600"/>
              </a:spcAft>
              <a:buNone/>
            </a:pPr>
            <a:r>
              <a:rPr lang="en-US" sz="2000" dirty="0"/>
              <a:t>Conducting archival research and cataloguing primary sources provides first-hand experience in historical research. It shows how historians find evidence for the narratives that they write and the significance of time and place - context.</a:t>
            </a:r>
          </a:p>
        </p:txBody>
      </p:sp>
      <p:sp>
        <p:nvSpPr>
          <p:cNvPr id="43" name="Isosceles Triangle 42">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36" name="Picture 35" descr="A picture containing text, map&#10;&#10;Description automatically generated">
            <a:extLst>
              <a:ext uri="{FF2B5EF4-FFF2-40B4-BE49-F238E27FC236}">
                <a16:creationId xmlns:a16="http://schemas.microsoft.com/office/drawing/2014/main" id="{B1C9088D-40AB-40E4-86F2-FD71F6395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65" y="5287108"/>
            <a:ext cx="2307173" cy="1371600"/>
          </a:xfrm>
          <a:prstGeom prst="rect">
            <a:avLst/>
          </a:prstGeom>
        </p:spPr>
      </p:pic>
    </p:spTree>
    <p:extLst>
      <p:ext uri="{BB962C8B-B14F-4D97-AF65-F5344CB8AC3E}">
        <p14:creationId xmlns:p14="http://schemas.microsoft.com/office/powerpoint/2010/main" val="106109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2A83B46E-4B9D-41E7-AEA4-D49D0E7D87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6" name="Straight Connector 25">
              <a:extLst>
                <a:ext uri="{FF2B5EF4-FFF2-40B4-BE49-F238E27FC236}">
                  <a16:creationId xmlns:a16="http://schemas.microsoft.com/office/drawing/2014/main" id="{396A8005-E9F4-4EB9-8920-B40570B4AA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0635935-0E19-45AE-833C-28B82B087F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3F51BFFB-86E2-4C0F-A3E6-9EB854CA4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5">
              <a:extLst>
                <a:ext uri="{FF2B5EF4-FFF2-40B4-BE49-F238E27FC236}">
                  <a16:creationId xmlns:a16="http://schemas.microsoft.com/office/drawing/2014/main" id="{BC377650-A34B-4F5C-9CF6-357C1AE1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8EDFD6E0-0A92-4B6A-8B1C-6DD83E6294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A1D08E0A-48F2-475F-933A-7D65C5B04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8">
              <a:extLst>
                <a:ext uri="{FF2B5EF4-FFF2-40B4-BE49-F238E27FC236}">
                  <a16:creationId xmlns:a16="http://schemas.microsoft.com/office/drawing/2014/main" id="{43F7D684-BFDD-4685-8195-32F1ABE31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9">
              <a:extLst>
                <a:ext uri="{FF2B5EF4-FFF2-40B4-BE49-F238E27FC236}">
                  <a16:creationId xmlns:a16="http://schemas.microsoft.com/office/drawing/2014/main" id="{4A0E8712-3D59-4F13-9FD3-F8889E3C54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D99F7967-C64D-482A-A1B6-896D7EC22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7CE53433-52BD-4F44-80A5-B57F4B53A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37" name="Rectangle 36">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07;p22">
            <a:extLst>
              <a:ext uri="{FF2B5EF4-FFF2-40B4-BE49-F238E27FC236}">
                <a16:creationId xmlns:a16="http://schemas.microsoft.com/office/drawing/2014/main" id="{22A8D730-133F-44B3-9AEE-4F9F8089F939}"/>
              </a:ext>
            </a:extLst>
          </p:cNvPr>
          <p:cNvSpPr txBox="1">
            <a:spLocks/>
          </p:cNvSpPr>
          <p:nvPr/>
        </p:nvSpPr>
        <p:spPr>
          <a:xfrm>
            <a:off x="1043950" y="1179151"/>
            <a:ext cx="3300646" cy="4463889"/>
          </a:xfrm>
          <a:prstGeom prst="rect">
            <a:avLst/>
          </a:prstGeom>
        </p:spPr>
        <p:txBody>
          <a:bodyPr spcFirstLastPara="1" vert="horz" lIns="91440" tIns="45720" rIns="91440" bIns="45720" rtlCol="0" anchor="ctr" anchorCtr="0">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0"/>
              </a:spcBef>
            </a:pPr>
            <a:r>
              <a:rPr lang="en" dirty="0"/>
              <a:t>Outcomes</a:t>
            </a:r>
            <a:endParaRPr lang="en-US" dirty="0"/>
          </a:p>
        </p:txBody>
      </p:sp>
      <p:sp>
        <p:nvSpPr>
          <p:cNvPr id="39" name="Isosceles Triangle 38">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41" name="Straight Connector 40">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Google Shape;108;p22">
            <a:extLst>
              <a:ext uri="{FF2B5EF4-FFF2-40B4-BE49-F238E27FC236}">
                <a16:creationId xmlns:a16="http://schemas.microsoft.com/office/drawing/2014/main" id="{206BF0AA-92D4-4E86-9324-E7FB5610B1AB}"/>
              </a:ext>
            </a:extLst>
          </p:cNvPr>
          <p:cNvSpPr txBox="1">
            <a:spLocks/>
          </p:cNvSpPr>
          <p:nvPr/>
        </p:nvSpPr>
        <p:spPr>
          <a:xfrm>
            <a:off x="4978918" y="1109145"/>
            <a:ext cx="6341016" cy="4603900"/>
          </a:xfrm>
          <a:prstGeom prst="rect">
            <a:avLst/>
          </a:prstGeom>
        </p:spPr>
        <p:txBody>
          <a:bodyPr spcFirstLastPara="1" vert="horz" lIns="91440" tIns="45720" rIns="91440" bIns="45720" rtlCol="0" anchor="ctr" anchorCtr="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31800">
              <a:lnSpc>
                <a:spcPct val="150000"/>
              </a:lnSpc>
              <a:spcBef>
                <a:spcPts val="0"/>
              </a:spcBef>
              <a:buSzPts val="2200"/>
            </a:pPr>
            <a:r>
              <a:rPr lang="en-US" sz="2000" dirty="0"/>
              <a:t>Develop historical thinking skills</a:t>
            </a:r>
          </a:p>
          <a:p>
            <a:pPr marL="431800">
              <a:lnSpc>
                <a:spcPct val="150000"/>
              </a:lnSpc>
              <a:spcBef>
                <a:spcPts val="0"/>
              </a:spcBef>
              <a:buSzPts val="2200"/>
            </a:pPr>
            <a:r>
              <a:rPr lang="en-US" sz="2000" dirty="0"/>
              <a:t>Increase information literacy</a:t>
            </a:r>
          </a:p>
          <a:p>
            <a:pPr marL="431800">
              <a:lnSpc>
                <a:spcPct val="150000"/>
              </a:lnSpc>
              <a:spcBef>
                <a:spcPts val="0"/>
              </a:spcBef>
              <a:buSzPts val="2200"/>
            </a:pPr>
            <a:r>
              <a:rPr lang="en-US" sz="2000" dirty="0"/>
              <a:t>Strengthen organization and communication skills</a:t>
            </a:r>
          </a:p>
          <a:p>
            <a:pPr marL="431800">
              <a:lnSpc>
                <a:spcPct val="150000"/>
              </a:lnSpc>
              <a:spcBef>
                <a:spcPts val="0"/>
              </a:spcBef>
              <a:buSzPts val="2200"/>
            </a:pPr>
            <a:r>
              <a:rPr lang="en-US" sz="2000" dirty="0"/>
              <a:t>Gain experience in the digital humanities by creating digital resources</a:t>
            </a:r>
          </a:p>
        </p:txBody>
      </p:sp>
      <p:sp>
        <p:nvSpPr>
          <p:cNvPr id="43" name="Isosceles Triangle 42">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36" name="Picture 35" descr="A picture containing text, map&#10;&#10;Description automatically generated">
            <a:extLst>
              <a:ext uri="{FF2B5EF4-FFF2-40B4-BE49-F238E27FC236}">
                <a16:creationId xmlns:a16="http://schemas.microsoft.com/office/drawing/2014/main" id="{B1C9088D-40AB-40E4-86F2-FD71F6395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65" y="5287108"/>
            <a:ext cx="2307173" cy="1371600"/>
          </a:xfrm>
          <a:prstGeom prst="rect">
            <a:avLst/>
          </a:prstGeom>
        </p:spPr>
      </p:pic>
    </p:spTree>
    <p:extLst>
      <p:ext uri="{BB962C8B-B14F-4D97-AF65-F5344CB8AC3E}">
        <p14:creationId xmlns:p14="http://schemas.microsoft.com/office/powerpoint/2010/main" val="1835340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2;p21">
            <a:extLst>
              <a:ext uri="{FF2B5EF4-FFF2-40B4-BE49-F238E27FC236}">
                <a16:creationId xmlns:a16="http://schemas.microsoft.com/office/drawing/2014/main" id="{F1683DE1-C48A-4016-9BFB-D3072B862F0C}"/>
              </a:ext>
            </a:extLst>
          </p:cNvPr>
          <p:cNvSpPr txBox="1">
            <a:spLocks/>
          </p:cNvSpPr>
          <p:nvPr/>
        </p:nvSpPr>
        <p:spPr>
          <a:xfrm>
            <a:off x="490250" y="701800"/>
            <a:ext cx="5604000" cy="5454300"/>
          </a:xfrm>
          <a:prstGeom prst="rect">
            <a:avLst/>
          </a:prstGeom>
        </p:spPr>
        <p:txBody>
          <a:bodyPr spcFirstLastPara="1" wrap="square" lIns="91425" tIns="91425" rIns="91425" bIns="91425" anchor="ctr" anchorCtr="0">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 sz="6600" dirty="0"/>
              <a:t>Class Sessions</a:t>
            </a:r>
            <a:endParaRPr lang="en-US" sz="6600" dirty="0"/>
          </a:p>
        </p:txBody>
      </p:sp>
      <p:pic>
        <p:nvPicPr>
          <p:cNvPr id="3" name="Picture 2" descr="A picture containing text, map&#10;&#10;Description automatically generated">
            <a:extLst>
              <a:ext uri="{FF2B5EF4-FFF2-40B4-BE49-F238E27FC236}">
                <a16:creationId xmlns:a16="http://schemas.microsoft.com/office/drawing/2014/main" id="{D760C37A-E944-48B8-8ADD-565A620255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65" y="5287108"/>
            <a:ext cx="2307173" cy="1371600"/>
          </a:xfrm>
          <a:prstGeom prst="rect">
            <a:avLst/>
          </a:prstGeom>
        </p:spPr>
      </p:pic>
    </p:spTree>
    <p:extLst>
      <p:ext uri="{BB962C8B-B14F-4D97-AF65-F5344CB8AC3E}">
        <p14:creationId xmlns:p14="http://schemas.microsoft.com/office/powerpoint/2010/main" val="3611777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2A83B46E-4B9D-41E7-AEA4-D49D0E7D87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6" name="Straight Connector 25">
              <a:extLst>
                <a:ext uri="{FF2B5EF4-FFF2-40B4-BE49-F238E27FC236}">
                  <a16:creationId xmlns:a16="http://schemas.microsoft.com/office/drawing/2014/main" id="{396A8005-E9F4-4EB9-8920-B40570B4AA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0635935-0E19-45AE-833C-28B82B087F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3F51BFFB-86E2-4C0F-A3E6-9EB854CA4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5">
              <a:extLst>
                <a:ext uri="{FF2B5EF4-FFF2-40B4-BE49-F238E27FC236}">
                  <a16:creationId xmlns:a16="http://schemas.microsoft.com/office/drawing/2014/main" id="{BC377650-A34B-4F5C-9CF6-357C1AE1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8EDFD6E0-0A92-4B6A-8B1C-6DD83E6294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A1D08E0A-48F2-475F-933A-7D65C5B04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8">
              <a:extLst>
                <a:ext uri="{FF2B5EF4-FFF2-40B4-BE49-F238E27FC236}">
                  <a16:creationId xmlns:a16="http://schemas.microsoft.com/office/drawing/2014/main" id="{43F7D684-BFDD-4685-8195-32F1ABE31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9">
              <a:extLst>
                <a:ext uri="{FF2B5EF4-FFF2-40B4-BE49-F238E27FC236}">
                  <a16:creationId xmlns:a16="http://schemas.microsoft.com/office/drawing/2014/main" id="{4A0E8712-3D59-4F13-9FD3-F8889E3C54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D99F7967-C64D-482A-A1B6-896D7EC22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7CE53433-52BD-4F44-80A5-B57F4B53A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37" name="Rectangle 36">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07;p22">
            <a:extLst>
              <a:ext uri="{FF2B5EF4-FFF2-40B4-BE49-F238E27FC236}">
                <a16:creationId xmlns:a16="http://schemas.microsoft.com/office/drawing/2014/main" id="{22A8D730-133F-44B3-9AEE-4F9F8089F939}"/>
              </a:ext>
            </a:extLst>
          </p:cNvPr>
          <p:cNvSpPr txBox="1">
            <a:spLocks/>
          </p:cNvSpPr>
          <p:nvPr/>
        </p:nvSpPr>
        <p:spPr>
          <a:xfrm>
            <a:off x="1043950" y="1179151"/>
            <a:ext cx="3300646" cy="4463889"/>
          </a:xfrm>
          <a:prstGeom prst="rect">
            <a:avLst/>
          </a:prstGeom>
        </p:spPr>
        <p:txBody>
          <a:bodyPr spcFirstLastPara="1" vert="horz" lIns="91440" tIns="45720" rIns="91440" bIns="45720" rtlCol="0" anchor="ctr" anchorCtr="0">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 dirty="0"/>
              <a:t>Critical Cataloging Presentation</a:t>
            </a:r>
            <a:endParaRPr lang="en-US" dirty="0"/>
          </a:p>
        </p:txBody>
      </p:sp>
      <p:sp>
        <p:nvSpPr>
          <p:cNvPr id="39" name="Isosceles Triangle 38">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41" name="Straight Connector 40">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Google Shape;108;p22">
            <a:extLst>
              <a:ext uri="{FF2B5EF4-FFF2-40B4-BE49-F238E27FC236}">
                <a16:creationId xmlns:a16="http://schemas.microsoft.com/office/drawing/2014/main" id="{206BF0AA-92D4-4E86-9324-E7FB5610B1AB}"/>
              </a:ext>
            </a:extLst>
          </p:cNvPr>
          <p:cNvSpPr txBox="1">
            <a:spLocks/>
          </p:cNvSpPr>
          <p:nvPr/>
        </p:nvSpPr>
        <p:spPr>
          <a:xfrm>
            <a:off x="4978918" y="1109145"/>
            <a:ext cx="6341016" cy="4603900"/>
          </a:xfrm>
          <a:prstGeom prst="rect">
            <a:avLst/>
          </a:prstGeom>
        </p:spPr>
        <p:txBody>
          <a:bodyPr spcFirstLastPara="1" vert="horz" lIns="91440" tIns="45720" rIns="91440" bIns="45720" rtlCol="0" anchor="ctr" anchorCtr="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31800">
              <a:lnSpc>
                <a:spcPct val="150000"/>
              </a:lnSpc>
              <a:spcBef>
                <a:spcPts val="0"/>
              </a:spcBef>
              <a:buSzPts val="2200"/>
            </a:pPr>
            <a:r>
              <a:rPr lang="en-US" sz="2000" dirty="0"/>
              <a:t>What do librarians do, anyway? </a:t>
            </a:r>
          </a:p>
          <a:p>
            <a:pPr marL="431800">
              <a:lnSpc>
                <a:spcPct val="150000"/>
              </a:lnSpc>
              <a:spcBef>
                <a:spcPts val="0"/>
              </a:spcBef>
              <a:buSzPts val="2200"/>
            </a:pPr>
            <a:r>
              <a:rPr lang="en-US" sz="2000" dirty="0"/>
              <a:t>Why is it important to mindfully catalog and describe items? </a:t>
            </a:r>
          </a:p>
          <a:p>
            <a:pPr marL="431800">
              <a:lnSpc>
                <a:spcPct val="150000"/>
              </a:lnSpc>
              <a:spcBef>
                <a:spcPts val="0"/>
              </a:spcBef>
              <a:buSzPts val="2200"/>
            </a:pPr>
            <a:r>
              <a:rPr lang="en-US" sz="2000" dirty="0"/>
              <a:t>How are digital collections created? </a:t>
            </a:r>
          </a:p>
        </p:txBody>
      </p:sp>
      <p:sp>
        <p:nvSpPr>
          <p:cNvPr id="43" name="Isosceles Triangle 42">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36" name="Picture 35" descr="A picture containing text, map&#10;&#10;Description automatically generated">
            <a:extLst>
              <a:ext uri="{FF2B5EF4-FFF2-40B4-BE49-F238E27FC236}">
                <a16:creationId xmlns:a16="http://schemas.microsoft.com/office/drawing/2014/main" id="{B1C9088D-40AB-40E4-86F2-FD71F6395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65" y="5287108"/>
            <a:ext cx="2307173" cy="1371600"/>
          </a:xfrm>
          <a:prstGeom prst="rect">
            <a:avLst/>
          </a:prstGeom>
        </p:spPr>
      </p:pic>
    </p:spTree>
    <p:extLst>
      <p:ext uri="{BB962C8B-B14F-4D97-AF65-F5344CB8AC3E}">
        <p14:creationId xmlns:p14="http://schemas.microsoft.com/office/powerpoint/2010/main" val="1623022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2A83B46E-4B9D-41E7-AEA4-D49D0E7D87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6" name="Straight Connector 25">
              <a:extLst>
                <a:ext uri="{FF2B5EF4-FFF2-40B4-BE49-F238E27FC236}">
                  <a16:creationId xmlns:a16="http://schemas.microsoft.com/office/drawing/2014/main" id="{396A8005-E9F4-4EB9-8920-B40570B4AA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0635935-0E19-45AE-833C-28B82B087F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3F51BFFB-86E2-4C0F-A3E6-9EB854CA4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5">
              <a:extLst>
                <a:ext uri="{FF2B5EF4-FFF2-40B4-BE49-F238E27FC236}">
                  <a16:creationId xmlns:a16="http://schemas.microsoft.com/office/drawing/2014/main" id="{BC377650-A34B-4F5C-9CF6-357C1AE1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8EDFD6E0-0A92-4B6A-8B1C-6DD83E6294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A1D08E0A-48F2-475F-933A-7D65C5B04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8">
              <a:extLst>
                <a:ext uri="{FF2B5EF4-FFF2-40B4-BE49-F238E27FC236}">
                  <a16:creationId xmlns:a16="http://schemas.microsoft.com/office/drawing/2014/main" id="{43F7D684-BFDD-4685-8195-32F1ABE31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9">
              <a:extLst>
                <a:ext uri="{FF2B5EF4-FFF2-40B4-BE49-F238E27FC236}">
                  <a16:creationId xmlns:a16="http://schemas.microsoft.com/office/drawing/2014/main" id="{4A0E8712-3D59-4F13-9FD3-F8889E3C54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D99F7967-C64D-482A-A1B6-896D7EC22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7CE53433-52BD-4F44-80A5-B57F4B53A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37" name="Rectangle 36">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07;p22">
            <a:extLst>
              <a:ext uri="{FF2B5EF4-FFF2-40B4-BE49-F238E27FC236}">
                <a16:creationId xmlns:a16="http://schemas.microsoft.com/office/drawing/2014/main" id="{22A8D730-133F-44B3-9AEE-4F9F8089F939}"/>
              </a:ext>
            </a:extLst>
          </p:cNvPr>
          <p:cNvSpPr txBox="1">
            <a:spLocks/>
          </p:cNvSpPr>
          <p:nvPr/>
        </p:nvSpPr>
        <p:spPr>
          <a:xfrm>
            <a:off x="1043950" y="1179151"/>
            <a:ext cx="3300646" cy="4463889"/>
          </a:xfrm>
          <a:prstGeom prst="rect">
            <a:avLst/>
          </a:prstGeom>
        </p:spPr>
        <p:txBody>
          <a:bodyPr spcFirstLastPara="1" vert="horz" lIns="91440" tIns="45720" rIns="91440" bIns="45720" rtlCol="0" anchor="ctr" anchorCtr="0">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 dirty="0"/>
              <a:t>Critical Cataloging Presentation</a:t>
            </a:r>
            <a:endParaRPr lang="en-US" dirty="0"/>
          </a:p>
        </p:txBody>
      </p:sp>
      <p:sp>
        <p:nvSpPr>
          <p:cNvPr id="39" name="Isosceles Triangle 38">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41" name="Straight Connector 40">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Google Shape;108;p22">
            <a:extLst>
              <a:ext uri="{FF2B5EF4-FFF2-40B4-BE49-F238E27FC236}">
                <a16:creationId xmlns:a16="http://schemas.microsoft.com/office/drawing/2014/main" id="{206BF0AA-92D4-4E86-9324-E7FB5610B1AB}"/>
              </a:ext>
            </a:extLst>
          </p:cNvPr>
          <p:cNvSpPr txBox="1">
            <a:spLocks/>
          </p:cNvSpPr>
          <p:nvPr/>
        </p:nvSpPr>
        <p:spPr>
          <a:xfrm>
            <a:off x="4978918" y="1109145"/>
            <a:ext cx="6341016" cy="4603900"/>
          </a:xfrm>
          <a:prstGeom prst="rect">
            <a:avLst/>
          </a:prstGeom>
        </p:spPr>
        <p:txBody>
          <a:bodyPr spcFirstLastPara="1" vert="horz" lIns="91440" tIns="45720" rIns="91440" bIns="45720" rtlCol="0" anchor="ctr" anchorCtr="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lvl="0" indent="0">
              <a:spcBef>
                <a:spcPts val="0"/>
              </a:spcBef>
              <a:buNone/>
            </a:pPr>
            <a:r>
              <a:rPr lang="en-US" sz="2000" dirty="0"/>
              <a:t>Based on the ACRL Frame </a:t>
            </a:r>
            <a:r>
              <a:rPr lang="en-US" sz="2000" i="1" dirty="0"/>
              <a:t>Information Has Value</a:t>
            </a:r>
          </a:p>
          <a:p>
            <a:pPr marL="88900" lvl="0" indent="0">
              <a:spcBef>
                <a:spcPts val="1600"/>
              </a:spcBef>
              <a:buSzPts val="2200"/>
              <a:buNone/>
            </a:pPr>
            <a:r>
              <a:rPr lang="en-US" sz="2000" dirty="0"/>
              <a:t>“...understand how and why some individuals or groups of individuals may be underrepresented or systematically marginalized within the systems that produce and disseminate information” (ACRL 2016).</a:t>
            </a:r>
          </a:p>
        </p:txBody>
      </p:sp>
      <p:sp>
        <p:nvSpPr>
          <p:cNvPr id="43" name="Isosceles Triangle 42">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36" name="Picture 35" descr="A picture containing text, map&#10;&#10;Description automatically generated">
            <a:extLst>
              <a:ext uri="{FF2B5EF4-FFF2-40B4-BE49-F238E27FC236}">
                <a16:creationId xmlns:a16="http://schemas.microsoft.com/office/drawing/2014/main" id="{B1C9088D-40AB-40E4-86F2-FD71F6395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65" y="5287108"/>
            <a:ext cx="2307173" cy="1371600"/>
          </a:xfrm>
          <a:prstGeom prst="rect">
            <a:avLst/>
          </a:prstGeom>
        </p:spPr>
      </p:pic>
    </p:spTree>
    <p:extLst>
      <p:ext uri="{BB962C8B-B14F-4D97-AF65-F5344CB8AC3E}">
        <p14:creationId xmlns:p14="http://schemas.microsoft.com/office/powerpoint/2010/main" val="3652697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0" name="Rectangle 19">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143;p28">
            <a:extLst>
              <a:ext uri="{FF2B5EF4-FFF2-40B4-BE49-F238E27FC236}">
                <a16:creationId xmlns:a16="http://schemas.microsoft.com/office/drawing/2014/main" id="{31B46666-53E4-49DE-88C4-ED7B172D4E8C}"/>
              </a:ext>
            </a:extLst>
          </p:cNvPr>
          <p:cNvPicPr preferRelativeResize="0"/>
          <p:nvPr/>
        </p:nvPicPr>
        <p:blipFill rotWithShape="1">
          <a:blip r:embed="rId2"/>
          <a:srcRect r="1" b="17288"/>
          <a:stretch/>
        </p:blipFill>
        <p:spPr>
          <a:xfrm>
            <a:off x="568452" y="571500"/>
            <a:ext cx="11055096" cy="5715000"/>
          </a:xfrm>
          <a:prstGeom prst="rect">
            <a:avLst/>
          </a:prstGeom>
          <a:noFill/>
        </p:spPr>
      </p:pic>
    </p:spTree>
    <p:extLst>
      <p:ext uri="{BB962C8B-B14F-4D97-AF65-F5344CB8AC3E}">
        <p14:creationId xmlns:p14="http://schemas.microsoft.com/office/powerpoint/2010/main" val="1145155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8" name="Straight Connector 27">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8" name="Rectangle 37">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149;p29">
            <a:extLst>
              <a:ext uri="{FF2B5EF4-FFF2-40B4-BE49-F238E27FC236}">
                <a16:creationId xmlns:a16="http://schemas.microsoft.com/office/drawing/2014/main" id="{860F31DC-F96E-433E-9B2B-2EBE65C11A44}"/>
              </a:ext>
            </a:extLst>
          </p:cNvPr>
          <p:cNvPicPr preferRelativeResize="0"/>
          <p:nvPr/>
        </p:nvPicPr>
        <p:blipFill rotWithShape="1">
          <a:blip r:embed="rId2"/>
          <a:srcRect t="6744" r="1" b="23867"/>
          <a:stretch/>
        </p:blipFill>
        <p:spPr>
          <a:xfrm>
            <a:off x="568452" y="571500"/>
            <a:ext cx="11055096" cy="5715000"/>
          </a:xfrm>
          <a:prstGeom prst="rect">
            <a:avLst/>
          </a:prstGeom>
          <a:noFill/>
        </p:spPr>
      </p:pic>
    </p:spTree>
    <p:extLst>
      <p:ext uri="{BB962C8B-B14F-4D97-AF65-F5344CB8AC3E}">
        <p14:creationId xmlns:p14="http://schemas.microsoft.com/office/powerpoint/2010/main" val="2190075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A83B46E-4B9D-41E7-AEA4-D49D0E7D87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7" name="Straight Connector 26">
              <a:extLst>
                <a:ext uri="{FF2B5EF4-FFF2-40B4-BE49-F238E27FC236}">
                  <a16:creationId xmlns:a16="http://schemas.microsoft.com/office/drawing/2014/main" id="{396A8005-E9F4-4EB9-8920-B40570B4AA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90635935-0E19-45AE-833C-28B82B087F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3F51BFFB-86E2-4C0F-A3E6-9EB854CA4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a16="http://schemas.microsoft.com/office/drawing/2014/main" id="{BC377650-A34B-4F5C-9CF6-357C1AE1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8EDFD6E0-0A92-4B6A-8B1C-6DD83E6294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A1D08E0A-48F2-475F-933A-7D65C5B04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43F7D684-BFDD-4685-8195-32F1ABE31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id="{4A0E8712-3D59-4F13-9FD3-F8889E3C54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D99F7967-C64D-482A-A1B6-896D7EC22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7CE53433-52BD-4F44-80A5-B57F4B53A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38" name="Rectangle 3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54;p30">
            <a:extLst>
              <a:ext uri="{FF2B5EF4-FFF2-40B4-BE49-F238E27FC236}">
                <a16:creationId xmlns:a16="http://schemas.microsoft.com/office/drawing/2014/main" id="{B995811C-267F-4CFE-8B4A-B7F29626D533}"/>
              </a:ext>
            </a:extLst>
          </p:cNvPr>
          <p:cNvSpPr txBox="1">
            <a:spLocks/>
          </p:cNvSpPr>
          <p:nvPr/>
        </p:nvSpPr>
        <p:spPr>
          <a:xfrm>
            <a:off x="1043950" y="1179151"/>
            <a:ext cx="3300646" cy="4463889"/>
          </a:xfrm>
          <a:prstGeom prst="rect">
            <a:avLst/>
          </a:prstGeom>
        </p:spPr>
        <p:txBody>
          <a:bodyPr spcFirstLastPara="1" vert="horz" lIns="91440" tIns="45720" rIns="91440" bIns="45720" rtlCol="0" anchor="ctr" anchorCtr="0">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a:t>Item Selection &amp; Digitization</a:t>
            </a:r>
          </a:p>
        </p:txBody>
      </p:sp>
      <p:sp>
        <p:nvSpPr>
          <p:cNvPr id="40" name="Isosceles Triangle 3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42" name="Straight Connector 4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4" name="Google Shape;155;p30">
            <a:extLst>
              <a:ext uri="{FF2B5EF4-FFF2-40B4-BE49-F238E27FC236}">
                <a16:creationId xmlns:a16="http://schemas.microsoft.com/office/drawing/2014/main" id="{7AD5147A-BFF8-4C38-92AB-793DB09AAEF3}"/>
              </a:ext>
            </a:extLst>
          </p:cNvPr>
          <p:cNvSpPr txBox="1">
            <a:spLocks/>
          </p:cNvSpPr>
          <p:nvPr/>
        </p:nvSpPr>
        <p:spPr>
          <a:xfrm>
            <a:off x="4978918" y="1109145"/>
            <a:ext cx="6341016" cy="4603900"/>
          </a:xfrm>
          <a:prstGeom prst="rect">
            <a:avLst/>
          </a:prstGeom>
        </p:spPr>
        <p:txBody>
          <a:bodyPr spcFirstLastPara="1" vert="horz" lIns="91440" tIns="45720" rIns="91440" bIns="45720" rtlCol="0" anchor="ctr" anchorCtr="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000" dirty="0"/>
              <a:t>Two groups of students:</a:t>
            </a:r>
          </a:p>
          <a:p>
            <a:pPr marL="457200" indent="-368300"/>
            <a:r>
              <a:rPr lang="en-US" sz="2000" dirty="0"/>
              <a:t>Pioneer Press (IRSC Collection)</a:t>
            </a:r>
          </a:p>
          <a:p>
            <a:pPr marL="457200" indent="-368300"/>
            <a:r>
              <a:rPr lang="en-US" sz="2000" dirty="0"/>
              <a:t>Hallstrom House (Indian River Historical Society)</a:t>
            </a:r>
          </a:p>
        </p:txBody>
      </p:sp>
      <p:sp>
        <p:nvSpPr>
          <p:cNvPr id="44" name="Isosceles Triangle 4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45619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9"/>
        <p:cNvGrpSpPr/>
        <p:nvPr/>
      </p:nvGrpSpPr>
      <p:grpSpPr>
        <a:xfrm>
          <a:off x="0" y="0"/>
          <a:ext cx="0" cy="0"/>
          <a:chOff x="0" y="0"/>
          <a:chExt cx="0" cy="0"/>
        </a:xfrm>
      </p:grpSpPr>
      <p:grpSp>
        <p:nvGrpSpPr>
          <p:cNvPr id="101" name="Group 100">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2" name="Straight Connector 101">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4"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5"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6" name="Isosceles Triangle 105">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7"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9"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0" name="Isosceles Triangle 109">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1" name="Isosceles Triangle 110">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13" name="Rectangle 112">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6" name="Straight Connector 115">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7"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8"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9" name="Isosceles Triangle 118">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0"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1"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2"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3" name="Isosceles Triangle 122">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4" name="Isosceles Triangle 123">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26" name="Rectangle 125">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0" name="Google Shape;160;p31"/>
          <p:cNvPicPr preferRelativeResize="0"/>
          <p:nvPr/>
        </p:nvPicPr>
        <p:blipFill rotWithShape="1">
          <a:blip r:embed="rId3"/>
          <a:srcRect l="5706" r="3860" b="-2"/>
          <a:stretch/>
        </p:blipFill>
        <p:spPr>
          <a:xfrm>
            <a:off x="568452" y="571500"/>
            <a:ext cx="11055096" cy="57150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582886-877C-4AEC-A77F-8055EB9A0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0" name="Freeform 14">
              <a:extLst>
                <a:ext uri="{FF2B5EF4-FFF2-40B4-BE49-F238E27FC236}">
                  <a16:creationId xmlns:a16="http://schemas.microsoft.com/office/drawing/2014/main" id="{171A838D-27EA-485C-9A80-DCE624AB30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1" name="Straight Connector 10">
              <a:extLst>
                <a:ext uri="{FF2B5EF4-FFF2-40B4-BE49-F238E27FC236}">
                  <a16:creationId xmlns:a16="http://schemas.microsoft.com/office/drawing/2014/main" id="{9059F313-A1BB-425E-9626-2BD43CAC64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19ABF76A-A1AE-44BB-9ECB-D55D2FE29B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5B6D2EC4-82D3-43B8-82D6-028CB43456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520034CE-71F9-4E0F-94D8-99335CB85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926C6C0-16F7-4CDC-B481-2D19B2F3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042CE423-CE6E-4EE9-91F2-3E40EFB40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699BB4BD-31D7-434C-A6DB-E2CF3ACF6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23D406B8-656A-4D8B-91D0-BF4202C86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83F4BFB6-D6B8-446C-8E17-3D54DCA9F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1" name="Rectangle 20">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Freeform: Shape 36">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ED3FC3-9797-46CF-9CA0-15C90281C723}"/>
              </a:ext>
            </a:extLst>
          </p:cNvPr>
          <p:cNvSpPr>
            <a:spLocks noGrp="1"/>
          </p:cNvSpPr>
          <p:nvPr>
            <p:ph type="title"/>
          </p:nvPr>
        </p:nvSpPr>
        <p:spPr>
          <a:xfrm>
            <a:off x="4419136" y="1020871"/>
            <a:ext cx="6960759" cy="2849671"/>
          </a:xfrm>
        </p:spPr>
        <p:txBody>
          <a:bodyPr vert="horz" lIns="91440" tIns="45720" rIns="91440" bIns="45720" rtlCol="0" anchor="b">
            <a:normAutofit/>
          </a:bodyPr>
          <a:lstStyle/>
          <a:p>
            <a:pPr>
              <a:spcBef>
                <a:spcPct val="0"/>
              </a:spcBef>
            </a:pPr>
            <a:r>
              <a:rPr lang="en-US" sz="6000" dirty="0">
                <a:solidFill>
                  <a:srgbClr val="FFFFFF"/>
                </a:solidFill>
              </a:rPr>
              <a:t>Background</a:t>
            </a:r>
          </a:p>
        </p:txBody>
      </p:sp>
      <p:sp>
        <p:nvSpPr>
          <p:cNvPr id="39" name="Isosceles Triangle 38">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163649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CE6E43D-FC44-4F15-89C6-7C08E9BDC3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321115E6-3640-4179-A252-686A27B75B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68D2ABE-CDFA-4BEB-AF45-E43862265B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A108FB8B-558B-4F9E-970F-72D2EE57F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481E92F1-5BD2-4422-B875-90578CEAA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9D9630F3-9488-4F58-9098-F6B8552BD6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A82B105D-E7A6-4F3A-AFDA-B9133F6BD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592262AB-546B-41A7-99DE-EC034F072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D878A1F7-F404-41A0-BD7C-9739499BD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0076BF32-29FF-4C3A-B1AF-91A28EFD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A4C29F3-B3A2-40B9-8670-ADA39B0C4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0">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4" name="Rectangle 33">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165;p32">
            <a:extLst>
              <a:ext uri="{FF2B5EF4-FFF2-40B4-BE49-F238E27FC236}">
                <a16:creationId xmlns:a16="http://schemas.microsoft.com/office/drawing/2014/main" id="{DA631798-AC8B-40AD-A481-F4C184CC2C92}"/>
              </a:ext>
            </a:extLst>
          </p:cNvPr>
          <p:cNvPicPr preferRelativeResize="0"/>
          <p:nvPr/>
        </p:nvPicPr>
        <p:blipFill rotWithShape="1">
          <a:blip r:embed="rId2"/>
          <a:srcRect t="21596" r="1" b="21597"/>
          <a:stretch/>
        </p:blipFill>
        <p:spPr>
          <a:xfrm>
            <a:off x="568452" y="571500"/>
            <a:ext cx="11055096" cy="5715000"/>
          </a:xfrm>
          <a:prstGeom prst="rect">
            <a:avLst/>
          </a:prstGeom>
          <a:noFill/>
        </p:spPr>
      </p:pic>
    </p:spTree>
    <p:extLst>
      <p:ext uri="{BB962C8B-B14F-4D97-AF65-F5344CB8AC3E}">
        <p14:creationId xmlns:p14="http://schemas.microsoft.com/office/powerpoint/2010/main" val="439132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2A83B46E-4B9D-41E7-AEA4-D49D0E7D87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8" name="Straight Connector 27">
              <a:extLst>
                <a:ext uri="{FF2B5EF4-FFF2-40B4-BE49-F238E27FC236}">
                  <a16:creationId xmlns:a16="http://schemas.microsoft.com/office/drawing/2014/main" id="{396A8005-E9F4-4EB9-8920-B40570B4AA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90635935-0E19-45AE-833C-28B82B087F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3F51BFFB-86E2-4C0F-A3E6-9EB854CA4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5">
              <a:extLst>
                <a:ext uri="{FF2B5EF4-FFF2-40B4-BE49-F238E27FC236}">
                  <a16:creationId xmlns:a16="http://schemas.microsoft.com/office/drawing/2014/main" id="{BC377650-A34B-4F5C-9CF6-357C1AE1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8EDFD6E0-0A92-4B6A-8B1C-6DD83E6294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7">
              <a:extLst>
                <a:ext uri="{FF2B5EF4-FFF2-40B4-BE49-F238E27FC236}">
                  <a16:creationId xmlns:a16="http://schemas.microsoft.com/office/drawing/2014/main" id="{A1D08E0A-48F2-475F-933A-7D65C5B04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8">
              <a:extLst>
                <a:ext uri="{FF2B5EF4-FFF2-40B4-BE49-F238E27FC236}">
                  <a16:creationId xmlns:a16="http://schemas.microsoft.com/office/drawing/2014/main" id="{43F7D684-BFDD-4685-8195-32F1ABE31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9">
              <a:extLst>
                <a:ext uri="{FF2B5EF4-FFF2-40B4-BE49-F238E27FC236}">
                  <a16:creationId xmlns:a16="http://schemas.microsoft.com/office/drawing/2014/main" id="{4A0E8712-3D59-4F13-9FD3-F8889E3C54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D99F7967-C64D-482A-A1B6-896D7EC22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7CE53433-52BD-4F44-80A5-B57F4B53A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39" name="Rectangle 38">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70;p33">
            <a:extLst>
              <a:ext uri="{FF2B5EF4-FFF2-40B4-BE49-F238E27FC236}">
                <a16:creationId xmlns:a16="http://schemas.microsoft.com/office/drawing/2014/main" id="{4587B8E3-3543-4679-B65F-DC9F8DDE517D}"/>
              </a:ext>
            </a:extLst>
          </p:cNvPr>
          <p:cNvSpPr txBox="1">
            <a:spLocks/>
          </p:cNvSpPr>
          <p:nvPr/>
        </p:nvSpPr>
        <p:spPr>
          <a:xfrm>
            <a:off x="1043950" y="1179151"/>
            <a:ext cx="3300646" cy="4463889"/>
          </a:xfrm>
          <a:prstGeom prst="rect">
            <a:avLst/>
          </a:prstGeom>
        </p:spPr>
        <p:txBody>
          <a:bodyPr spcFirstLastPara="1" vert="horz" lIns="91440" tIns="45720" rIns="91440" bIns="45720" rtlCol="0" anchor="ctr" anchorCtr="0">
            <a:normAutofit/>
          </a:bodyPr>
          <a:lstStyle>
            <a:lvl1pPr lvl="0" algn="l" defTabSz="457200" rtl="0" eaLnBrk="1" latinLnBrk="0" hangingPunct="1">
              <a:spcBef>
                <a:spcPts val="0"/>
              </a:spcBef>
              <a:spcAft>
                <a:spcPts val="0"/>
              </a:spcAft>
              <a:buSzPts val="3000"/>
              <a:buNone/>
              <a:defRPr sz="3600" kern="1200">
                <a:solidFill>
                  <a:schemeClr val="accent1"/>
                </a:solidFill>
                <a:latin typeface="+mj-lt"/>
                <a:ea typeface="+mj-ea"/>
                <a:cs typeface="+mj-cs"/>
              </a:defRPr>
            </a:lvl1pPr>
            <a:lvl2pPr lvl="1" eaLnBrk="1" hangingPunct="1">
              <a:spcBef>
                <a:spcPts val="0"/>
              </a:spcBef>
              <a:spcAft>
                <a:spcPts val="0"/>
              </a:spcAft>
              <a:buSzPts val="3000"/>
              <a:buNone/>
              <a:defRPr>
                <a:solidFill>
                  <a:schemeClr val="tx2"/>
                </a:solidFill>
              </a:defRPr>
            </a:lvl2pPr>
            <a:lvl3pPr lvl="2" eaLnBrk="1" hangingPunct="1">
              <a:spcBef>
                <a:spcPts val="0"/>
              </a:spcBef>
              <a:spcAft>
                <a:spcPts val="0"/>
              </a:spcAft>
              <a:buSzPts val="3000"/>
              <a:buNone/>
              <a:defRPr>
                <a:solidFill>
                  <a:schemeClr val="tx2"/>
                </a:solidFill>
              </a:defRPr>
            </a:lvl3pPr>
            <a:lvl4pPr lvl="3" eaLnBrk="1" hangingPunct="1">
              <a:spcBef>
                <a:spcPts val="0"/>
              </a:spcBef>
              <a:spcAft>
                <a:spcPts val="0"/>
              </a:spcAft>
              <a:buSzPts val="3000"/>
              <a:buNone/>
              <a:defRPr>
                <a:solidFill>
                  <a:schemeClr val="tx2"/>
                </a:solidFill>
              </a:defRPr>
            </a:lvl4pPr>
            <a:lvl5pPr lvl="4" eaLnBrk="1" hangingPunct="1">
              <a:spcBef>
                <a:spcPts val="0"/>
              </a:spcBef>
              <a:spcAft>
                <a:spcPts val="0"/>
              </a:spcAft>
              <a:buSzPts val="3000"/>
              <a:buNone/>
              <a:defRPr>
                <a:solidFill>
                  <a:schemeClr val="tx2"/>
                </a:solidFill>
              </a:defRPr>
            </a:lvl5pPr>
            <a:lvl6pPr lvl="5" eaLnBrk="1" hangingPunct="1">
              <a:spcBef>
                <a:spcPts val="0"/>
              </a:spcBef>
              <a:spcAft>
                <a:spcPts val="0"/>
              </a:spcAft>
              <a:buSzPts val="3000"/>
              <a:buNone/>
              <a:defRPr>
                <a:solidFill>
                  <a:schemeClr val="tx2"/>
                </a:solidFill>
              </a:defRPr>
            </a:lvl6pPr>
            <a:lvl7pPr lvl="6" eaLnBrk="1" hangingPunct="1">
              <a:spcBef>
                <a:spcPts val="0"/>
              </a:spcBef>
              <a:spcAft>
                <a:spcPts val="0"/>
              </a:spcAft>
              <a:buSzPts val="3000"/>
              <a:buNone/>
              <a:defRPr>
                <a:solidFill>
                  <a:schemeClr val="tx2"/>
                </a:solidFill>
              </a:defRPr>
            </a:lvl7pPr>
            <a:lvl8pPr lvl="7" eaLnBrk="1" hangingPunct="1">
              <a:spcBef>
                <a:spcPts val="0"/>
              </a:spcBef>
              <a:spcAft>
                <a:spcPts val="0"/>
              </a:spcAft>
              <a:buSzPts val="3000"/>
              <a:buNone/>
              <a:defRPr>
                <a:solidFill>
                  <a:schemeClr val="tx2"/>
                </a:solidFill>
              </a:defRPr>
            </a:lvl8pPr>
            <a:lvl9pPr lvl="8" eaLnBrk="1" hangingPunct="1">
              <a:spcBef>
                <a:spcPts val="0"/>
              </a:spcBef>
              <a:spcAft>
                <a:spcPts val="0"/>
              </a:spcAft>
              <a:buSzPts val="3000"/>
              <a:buNone/>
              <a:defRPr>
                <a:solidFill>
                  <a:schemeClr val="tx2"/>
                </a:solidFill>
              </a:defRPr>
            </a:lvl9pPr>
          </a:lstStyle>
          <a:p>
            <a:pPr>
              <a:spcBef>
                <a:spcPct val="0"/>
              </a:spcBef>
              <a:spcAft>
                <a:spcPts val="600"/>
              </a:spcAft>
            </a:pPr>
            <a:r>
              <a:rPr lang="en-US" dirty="0"/>
              <a:t>Item Description </a:t>
            </a:r>
          </a:p>
          <a:p>
            <a:pPr>
              <a:spcBef>
                <a:spcPct val="0"/>
              </a:spcBef>
              <a:spcAft>
                <a:spcPts val="600"/>
              </a:spcAft>
            </a:pPr>
            <a:r>
              <a:rPr lang="en-US" dirty="0"/>
              <a:t>&amp; Cataloging</a:t>
            </a:r>
          </a:p>
        </p:txBody>
      </p:sp>
      <p:sp>
        <p:nvSpPr>
          <p:cNvPr id="41" name="Isosceles Triangle 40">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43" name="Straight Connector 42">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5" name="Google Shape;171;p33">
            <a:extLst>
              <a:ext uri="{FF2B5EF4-FFF2-40B4-BE49-F238E27FC236}">
                <a16:creationId xmlns:a16="http://schemas.microsoft.com/office/drawing/2014/main" id="{52DEFFDC-DA6B-4D00-B219-5BF166A5446E}"/>
              </a:ext>
            </a:extLst>
          </p:cNvPr>
          <p:cNvSpPr txBox="1">
            <a:spLocks/>
          </p:cNvSpPr>
          <p:nvPr/>
        </p:nvSpPr>
        <p:spPr>
          <a:xfrm>
            <a:off x="4978918" y="1109145"/>
            <a:ext cx="6341016" cy="4603900"/>
          </a:xfrm>
          <a:prstGeom prst="rect">
            <a:avLst/>
          </a:prstGeom>
        </p:spPr>
        <p:txBody>
          <a:bodyPr spcFirstLastPara="1" vert="horz" lIns="91440" tIns="45720" rIns="91440" bIns="45720" rtlCol="0" anchor="ctr" anchorCtr="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31800"/>
            <a:r>
              <a:rPr lang="en-US" sz="2000" dirty="0"/>
              <a:t>Standard database instruction for secondary sources</a:t>
            </a:r>
          </a:p>
          <a:p>
            <a:pPr marL="431800"/>
            <a:r>
              <a:rPr lang="en-US" sz="2000" dirty="0"/>
              <a:t>Lab sessions (2-4)</a:t>
            </a:r>
          </a:p>
          <a:p>
            <a:pPr marL="431800"/>
            <a:r>
              <a:rPr lang="en-US" sz="2000" dirty="0"/>
              <a:t>Each item and description approved by history professor and librarian before submission</a:t>
            </a:r>
          </a:p>
        </p:txBody>
      </p:sp>
      <p:sp>
        <p:nvSpPr>
          <p:cNvPr id="45" name="Isosceles Triangle 44">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37805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0">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0"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Isosceles Triangle 26">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4" name="Rectangle 33">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178;p34">
            <a:extLst>
              <a:ext uri="{FF2B5EF4-FFF2-40B4-BE49-F238E27FC236}">
                <a16:creationId xmlns:a16="http://schemas.microsoft.com/office/drawing/2014/main" id="{FB745AF6-8653-4E87-A8C4-5A8904E3287C}"/>
              </a:ext>
            </a:extLst>
          </p:cNvPr>
          <p:cNvPicPr preferRelativeResize="0"/>
          <p:nvPr/>
        </p:nvPicPr>
        <p:blipFill rotWithShape="1">
          <a:blip r:embed="rId2"/>
          <a:srcRect b="25015"/>
          <a:stretch/>
        </p:blipFill>
        <p:spPr>
          <a:xfrm>
            <a:off x="3353794" y="855890"/>
            <a:ext cx="5481363" cy="5137751"/>
          </a:xfrm>
          <a:prstGeom prst="rect">
            <a:avLst/>
          </a:prstGeom>
          <a:noFill/>
        </p:spPr>
      </p:pic>
    </p:spTree>
    <p:extLst>
      <p:ext uri="{BB962C8B-B14F-4D97-AF65-F5344CB8AC3E}">
        <p14:creationId xmlns:p14="http://schemas.microsoft.com/office/powerpoint/2010/main" val="355537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0">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4" name="Rectangle 33">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183;p35">
            <a:extLst>
              <a:ext uri="{FF2B5EF4-FFF2-40B4-BE49-F238E27FC236}">
                <a16:creationId xmlns:a16="http://schemas.microsoft.com/office/drawing/2014/main" id="{96A42AD8-47F9-4E07-B01E-B89D9ED198D6}"/>
              </a:ext>
            </a:extLst>
          </p:cNvPr>
          <p:cNvPicPr preferRelativeResize="0"/>
          <p:nvPr/>
        </p:nvPicPr>
        <p:blipFill rotWithShape="1">
          <a:blip r:embed="rId2"/>
          <a:srcRect l="21020" r="13615"/>
          <a:stretch/>
        </p:blipFill>
        <p:spPr>
          <a:xfrm>
            <a:off x="1869012" y="769356"/>
            <a:ext cx="8958498" cy="5310819"/>
          </a:xfrm>
          <a:prstGeom prst="rect">
            <a:avLst/>
          </a:prstGeom>
          <a:noFill/>
        </p:spPr>
      </p:pic>
    </p:spTree>
    <p:extLst>
      <p:ext uri="{BB962C8B-B14F-4D97-AF65-F5344CB8AC3E}">
        <p14:creationId xmlns:p14="http://schemas.microsoft.com/office/powerpoint/2010/main" val="2275047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CE6E43D-FC44-4F15-89C6-7C08E9BDC3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321115E6-3640-4179-A252-686A27B75B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68D2ABE-CDFA-4BEB-AF45-E43862265B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A108FB8B-558B-4F9E-970F-72D2EE57F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481E92F1-5BD2-4422-B875-90578CEAA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9D9630F3-9488-4F58-9098-F6B8552BD6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A82B105D-E7A6-4F3A-AFDA-B9133F6BD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592262AB-546B-41A7-99DE-EC034F072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D878A1F7-F404-41A0-BD7C-9739499BD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0076BF32-29FF-4C3A-B1AF-91A28EFD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A4C29F3-B3A2-40B9-8670-ADA39B0C42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0">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4" name="Rectangle 33">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188;p36">
            <a:extLst>
              <a:ext uri="{FF2B5EF4-FFF2-40B4-BE49-F238E27FC236}">
                <a16:creationId xmlns:a16="http://schemas.microsoft.com/office/drawing/2014/main" id="{7E15736C-BCBC-4B72-ACE6-7FB8650E2EB9}"/>
              </a:ext>
            </a:extLst>
          </p:cNvPr>
          <p:cNvPicPr preferRelativeResize="0"/>
          <p:nvPr/>
        </p:nvPicPr>
        <p:blipFill rotWithShape="1">
          <a:blip r:embed="rId2"/>
          <a:srcRect t="19615" r="1" b="27364"/>
          <a:stretch/>
        </p:blipFill>
        <p:spPr>
          <a:xfrm>
            <a:off x="568452" y="571500"/>
            <a:ext cx="11055096" cy="5715000"/>
          </a:xfrm>
          <a:prstGeom prst="rect">
            <a:avLst/>
          </a:prstGeom>
          <a:noFill/>
        </p:spPr>
      </p:pic>
    </p:spTree>
    <p:extLst>
      <p:ext uri="{BB962C8B-B14F-4D97-AF65-F5344CB8AC3E}">
        <p14:creationId xmlns:p14="http://schemas.microsoft.com/office/powerpoint/2010/main" val="3480442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582886-877C-4AEC-A77F-8055EB9A0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0" name="Freeform 14">
              <a:extLst>
                <a:ext uri="{FF2B5EF4-FFF2-40B4-BE49-F238E27FC236}">
                  <a16:creationId xmlns:a16="http://schemas.microsoft.com/office/drawing/2014/main" id="{171A838D-27EA-485C-9A80-DCE624AB30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1" name="Straight Connector 10">
              <a:extLst>
                <a:ext uri="{FF2B5EF4-FFF2-40B4-BE49-F238E27FC236}">
                  <a16:creationId xmlns:a16="http://schemas.microsoft.com/office/drawing/2014/main" id="{9059F313-A1BB-425E-9626-2BD43CAC64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19ABF76A-A1AE-44BB-9ECB-D55D2FE29B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5B6D2EC4-82D3-43B8-82D6-028CB43456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520034CE-71F9-4E0F-94D8-99335CB85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926C6C0-16F7-4CDC-B481-2D19B2F3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042CE423-CE6E-4EE9-91F2-3E40EFB40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699BB4BD-31D7-434C-A6DB-E2CF3ACF6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23D406B8-656A-4D8B-91D0-BF4202C86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83F4BFB6-D6B8-446C-8E17-3D54DCA9F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1" name="Rectangle 20">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Freeform: Shape 36">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ED3FC3-9797-46CF-9CA0-15C90281C723}"/>
              </a:ext>
            </a:extLst>
          </p:cNvPr>
          <p:cNvSpPr>
            <a:spLocks noGrp="1"/>
          </p:cNvSpPr>
          <p:nvPr>
            <p:ph type="title"/>
          </p:nvPr>
        </p:nvSpPr>
        <p:spPr>
          <a:xfrm>
            <a:off x="4419136" y="1020871"/>
            <a:ext cx="6960759" cy="2849671"/>
          </a:xfrm>
        </p:spPr>
        <p:txBody>
          <a:bodyPr vert="horz" lIns="91440" tIns="45720" rIns="91440" bIns="45720" rtlCol="0" anchor="b">
            <a:normAutofit/>
          </a:bodyPr>
          <a:lstStyle/>
          <a:p>
            <a:pPr>
              <a:spcBef>
                <a:spcPct val="0"/>
              </a:spcBef>
            </a:pPr>
            <a:r>
              <a:rPr lang="en-US" sz="6000" dirty="0">
                <a:solidFill>
                  <a:srgbClr val="FFFFFF"/>
                </a:solidFill>
              </a:rPr>
              <a:t>Adaptability </a:t>
            </a:r>
          </a:p>
        </p:txBody>
      </p:sp>
      <p:sp>
        <p:nvSpPr>
          <p:cNvPr id="39" name="Isosceles Triangle 38">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3029904"/>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2A83B46E-4B9D-41E7-AEA4-D49D0E7D87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8" name="Straight Connector 27">
              <a:extLst>
                <a:ext uri="{FF2B5EF4-FFF2-40B4-BE49-F238E27FC236}">
                  <a16:creationId xmlns:a16="http://schemas.microsoft.com/office/drawing/2014/main" id="{396A8005-E9F4-4EB9-8920-B40570B4AA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90635935-0E19-45AE-833C-28B82B087F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3F51BFFB-86E2-4C0F-A3E6-9EB854CA4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5">
              <a:extLst>
                <a:ext uri="{FF2B5EF4-FFF2-40B4-BE49-F238E27FC236}">
                  <a16:creationId xmlns:a16="http://schemas.microsoft.com/office/drawing/2014/main" id="{BC377650-A34B-4F5C-9CF6-357C1AE1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8EDFD6E0-0A92-4B6A-8B1C-6DD83E6294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7">
              <a:extLst>
                <a:ext uri="{FF2B5EF4-FFF2-40B4-BE49-F238E27FC236}">
                  <a16:creationId xmlns:a16="http://schemas.microsoft.com/office/drawing/2014/main" id="{A1D08E0A-48F2-475F-933A-7D65C5B04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8">
              <a:extLst>
                <a:ext uri="{FF2B5EF4-FFF2-40B4-BE49-F238E27FC236}">
                  <a16:creationId xmlns:a16="http://schemas.microsoft.com/office/drawing/2014/main" id="{43F7D684-BFDD-4685-8195-32F1ABE31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9">
              <a:extLst>
                <a:ext uri="{FF2B5EF4-FFF2-40B4-BE49-F238E27FC236}">
                  <a16:creationId xmlns:a16="http://schemas.microsoft.com/office/drawing/2014/main" id="{4A0E8712-3D59-4F13-9FD3-F8889E3C54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D99F7967-C64D-482A-A1B6-896D7EC22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7CE53433-52BD-4F44-80A5-B57F4B53A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39" name="Rectangle 38">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70;p33">
            <a:extLst>
              <a:ext uri="{FF2B5EF4-FFF2-40B4-BE49-F238E27FC236}">
                <a16:creationId xmlns:a16="http://schemas.microsoft.com/office/drawing/2014/main" id="{4587B8E3-3543-4679-B65F-DC9F8DDE517D}"/>
              </a:ext>
            </a:extLst>
          </p:cNvPr>
          <p:cNvSpPr txBox="1">
            <a:spLocks/>
          </p:cNvSpPr>
          <p:nvPr/>
        </p:nvSpPr>
        <p:spPr>
          <a:xfrm>
            <a:off x="1043950" y="1179151"/>
            <a:ext cx="3300646" cy="4463889"/>
          </a:xfrm>
          <a:prstGeom prst="rect">
            <a:avLst/>
          </a:prstGeom>
        </p:spPr>
        <p:txBody>
          <a:bodyPr spcFirstLastPara="1" vert="horz" lIns="91440" tIns="45720" rIns="91440" bIns="45720" rtlCol="0" anchor="ctr" anchorCtr="0">
            <a:normAutofit/>
          </a:bodyPr>
          <a:lstStyle>
            <a:lvl1pPr lvl="0" algn="l" defTabSz="457200" rtl="0" eaLnBrk="1" latinLnBrk="0" hangingPunct="1">
              <a:spcBef>
                <a:spcPts val="0"/>
              </a:spcBef>
              <a:spcAft>
                <a:spcPts val="0"/>
              </a:spcAft>
              <a:buSzPts val="3000"/>
              <a:buNone/>
              <a:defRPr sz="3600" kern="1200">
                <a:solidFill>
                  <a:schemeClr val="accent1"/>
                </a:solidFill>
                <a:latin typeface="+mj-lt"/>
                <a:ea typeface="+mj-ea"/>
                <a:cs typeface="+mj-cs"/>
              </a:defRPr>
            </a:lvl1pPr>
            <a:lvl2pPr lvl="1" eaLnBrk="1" hangingPunct="1">
              <a:spcBef>
                <a:spcPts val="0"/>
              </a:spcBef>
              <a:spcAft>
                <a:spcPts val="0"/>
              </a:spcAft>
              <a:buSzPts val="3000"/>
              <a:buNone/>
              <a:defRPr>
                <a:solidFill>
                  <a:schemeClr val="tx2"/>
                </a:solidFill>
              </a:defRPr>
            </a:lvl2pPr>
            <a:lvl3pPr lvl="2" eaLnBrk="1" hangingPunct="1">
              <a:spcBef>
                <a:spcPts val="0"/>
              </a:spcBef>
              <a:spcAft>
                <a:spcPts val="0"/>
              </a:spcAft>
              <a:buSzPts val="3000"/>
              <a:buNone/>
              <a:defRPr>
                <a:solidFill>
                  <a:schemeClr val="tx2"/>
                </a:solidFill>
              </a:defRPr>
            </a:lvl3pPr>
            <a:lvl4pPr lvl="3" eaLnBrk="1" hangingPunct="1">
              <a:spcBef>
                <a:spcPts val="0"/>
              </a:spcBef>
              <a:spcAft>
                <a:spcPts val="0"/>
              </a:spcAft>
              <a:buSzPts val="3000"/>
              <a:buNone/>
              <a:defRPr>
                <a:solidFill>
                  <a:schemeClr val="tx2"/>
                </a:solidFill>
              </a:defRPr>
            </a:lvl4pPr>
            <a:lvl5pPr lvl="4" eaLnBrk="1" hangingPunct="1">
              <a:spcBef>
                <a:spcPts val="0"/>
              </a:spcBef>
              <a:spcAft>
                <a:spcPts val="0"/>
              </a:spcAft>
              <a:buSzPts val="3000"/>
              <a:buNone/>
              <a:defRPr>
                <a:solidFill>
                  <a:schemeClr val="tx2"/>
                </a:solidFill>
              </a:defRPr>
            </a:lvl5pPr>
            <a:lvl6pPr lvl="5" eaLnBrk="1" hangingPunct="1">
              <a:spcBef>
                <a:spcPts val="0"/>
              </a:spcBef>
              <a:spcAft>
                <a:spcPts val="0"/>
              </a:spcAft>
              <a:buSzPts val="3000"/>
              <a:buNone/>
              <a:defRPr>
                <a:solidFill>
                  <a:schemeClr val="tx2"/>
                </a:solidFill>
              </a:defRPr>
            </a:lvl6pPr>
            <a:lvl7pPr lvl="6" eaLnBrk="1" hangingPunct="1">
              <a:spcBef>
                <a:spcPts val="0"/>
              </a:spcBef>
              <a:spcAft>
                <a:spcPts val="0"/>
              </a:spcAft>
              <a:buSzPts val="3000"/>
              <a:buNone/>
              <a:defRPr>
                <a:solidFill>
                  <a:schemeClr val="tx2"/>
                </a:solidFill>
              </a:defRPr>
            </a:lvl7pPr>
            <a:lvl8pPr lvl="7" eaLnBrk="1" hangingPunct="1">
              <a:spcBef>
                <a:spcPts val="0"/>
              </a:spcBef>
              <a:spcAft>
                <a:spcPts val="0"/>
              </a:spcAft>
              <a:buSzPts val="3000"/>
              <a:buNone/>
              <a:defRPr>
                <a:solidFill>
                  <a:schemeClr val="tx2"/>
                </a:solidFill>
              </a:defRPr>
            </a:lvl8pPr>
            <a:lvl9pPr lvl="8" eaLnBrk="1" hangingPunct="1">
              <a:spcBef>
                <a:spcPts val="0"/>
              </a:spcBef>
              <a:spcAft>
                <a:spcPts val="0"/>
              </a:spcAft>
              <a:buSzPts val="3000"/>
              <a:buNone/>
              <a:defRPr>
                <a:solidFill>
                  <a:schemeClr val="tx2"/>
                </a:solidFill>
              </a:defRPr>
            </a:lvl9pPr>
          </a:lstStyle>
          <a:p>
            <a:pPr>
              <a:spcBef>
                <a:spcPct val="0"/>
              </a:spcBef>
              <a:spcAft>
                <a:spcPts val="600"/>
              </a:spcAft>
            </a:pPr>
            <a:r>
              <a:rPr lang="en" dirty="0"/>
              <a:t>Materials</a:t>
            </a:r>
            <a:endParaRPr lang="en-US" dirty="0"/>
          </a:p>
        </p:txBody>
      </p:sp>
      <p:sp>
        <p:nvSpPr>
          <p:cNvPr id="41" name="Isosceles Triangle 40">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43" name="Straight Connector 42">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5" name="Google Shape;171;p33">
            <a:extLst>
              <a:ext uri="{FF2B5EF4-FFF2-40B4-BE49-F238E27FC236}">
                <a16:creationId xmlns:a16="http://schemas.microsoft.com/office/drawing/2014/main" id="{52DEFFDC-DA6B-4D00-B219-5BF166A5446E}"/>
              </a:ext>
            </a:extLst>
          </p:cNvPr>
          <p:cNvSpPr txBox="1">
            <a:spLocks/>
          </p:cNvSpPr>
          <p:nvPr/>
        </p:nvSpPr>
        <p:spPr>
          <a:xfrm>
            <a:off x="4978918" y="1109145"/>
            <a:ext cx="6341016" cy="4603900"/>
          </a:xfrm>
          <a:prstGeom prst="rect">
            <a:avLst/>
          </a:prstGeom>
        </p:spPr>
        <p:txBody>
          <a:bodyPr spcFirstLastPara="1" vert="horz" lIns="91440" tIns="45720" rIns="91440" bIns="45720" rtlCol="0" anchor="ctr" anchorCtr="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19100">
              <a:lnSpc>
                <a:spcPct val="150000"/>
              </a:lnSpc>
              <a:spcBef>
                <a:spcPts val="0"/>
              </a:spcBef>
              <a:buSzPts val="2400"/>
            </a:pPr>
            <a:r>
              <a:rPr lang="en-US" sz="2000" dirty="0"/>
              <a:t>One (1) flatbed scanner (&lt;$120)</a:t>
            </a:r>
          </a:p>
          <a:p>
            <a:pPr marL="419100">
              <a:lnSpc>
                <a:spcPct val="150000"/>
              </a:lnSpc>
              <a:spcBef>
                <a:spcPts val="0"/>
              </a:spcBef>
              <a:buSzPts val="2400"/>
            </a:pPr>
            <a:r>
              <a:rPr lang="en-US" sz="2000" dirty="0"/>
              <a:t>Computer lab on description days</a:t>
            </a:r>
          </a:p>
          <a:p>
            <a:pPr marL="419100">
              <a:lnSpc>
                <a:spcPct val="150000"/>
              </a:lnSpc>
              <a:spcBef>
                <a:spcPts val="0"/>
              </a:spcBef>
              <a:buSzPts val="2400"/>
            </a:pPr>
            <a:r>
              <a:rPr lang="en-US" sz="2000" dirty="0"/>
              <a:t>Archival collections</a:t>
            </a:r>
          </a:p>
          <a:p>
            <a:pPr>
              <a:lnSpc>
                <a:spcPct val="150000"/>
              </a:lnSpc>
              <a:spcBef>
                <a:spcPts val="1600"/>
              </a:spcBef>
            </a:pPr>
            <a:endParaRPr lang="en-US" sz="2000" dirty="0"/>
          </a:p>
          <a:p>
            <a:pPr marL="419100">
              <a:lnSpc>
                <a:spcPct val="150000"/>
              </a:lnSpc>
              <a:spcBef>
                <a:spcPts val="1600"/>
              </a:spcBef>
              <a:buSzPts val="2400"/>
            </a:pPr>
            <a:r>
              <a:rPr lang="en-US" sz="2000" b="1" dirty="0"/>
              <a:t>Time</a:t>
            </a:r>
            <a:r>
              <a:rPr lang="en-US" sz="2000" dirty="0"/>
              <a:t>!</a:t>
            </a:r>
          </a:p>
        </p:txBody>
      </p:sp>
      <p:sp>
        <p:nvSpPr>
          <p:cNvPr id="45" name="Isosceles Triangle 44">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01659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2A83B46E-4B9D-41E7-AEA4-D49D0E7D87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8" name="Straight Connector 27">
              <a:extLst>
                <a:ext uri="{FF2B5EF4-FFF2-40B4-BE49-F238E27FC236}">
                  <a16:creationId xmlns:a16="http://schemas.microsoft.com/office/drawing/2014/main" id="{396A8005-E9F4-4EB9-8920-B40570B4AA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90635935-0E19-45AE-833C-28B82B087F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3F51BFFB-86E2-4C0F-A3E6-9EB854CA4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5">
              <a:extLst>
                <a:ext uri="{FF2B5EF4-FFF2-40B4-BE49-F238E27FC236}">
                  <a16:creationId xmlns:a16="http://schemas.microsoft.com/office/drawing/2014/main" id="{BC377650-A34B-4F5C-9CF6-357C1AE1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8EDFD6E0-0A92-4B6A-8B1C-6DD83E6294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7">
              <a:extLst>
                <a:ext uri="{FF2B5EF4-FFF2-40B4-BE49-F238E27FC236}">
                  <a16:creationId xmlns:a16="http://schemas.microsoft.com/office/drawing/2014/main" id="{A1D08E0A-48F2-475F-933A-7D65C5B04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8">
              <a:extLst>
                <a:ext uri="{FF2B5EF4-FFF2-40B4-BE49-F238E27FC236}">
                  <a16:creationId xmlns:a16="http://schemas.microsoft.com/office/drawing/2014/main" id="{43F7D684-BFDD-4685-8195-32F1ABE31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9">
              <a:extLst>
                <a:ext uri="{FF2B5EF4-FFF2-40B4-BE49-F238E27FC236}">
                  <a16:creationId xmlns:a16="http://schemas.microsoft.com/office/drawing/2014/main" id="{4A0E8712-3D59-4F13-9FD3-F8889E3C54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D99F7967-C64D-482A-A1B6-896D7EC22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7CE53433-52BD-4F44-80A5-B57F4B53A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39" name="Rectangle 38">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70;p33">
            <a:extLst>
              <a:ext uri="{FF2B5EF4-FFF2-40B4-BE49-F238E27FC236}">
                <a16:creationId xmlns:a16="http://schemas.microsoft.com/office/drawing/2014/main" id="{4587B8E3-3543-4679-B65F-DC9F8DDE517D}"/>
              </a:ext>
            </a:extLst>
          </p:cNvPr>
          <p:cNvSpPr txBox="1">
            <a:spLocks/>
          </p:cNvSpPr>
          <p:nvPr/>
        </p:nvSpPr>
        <p:spPr>
          <a:xfrm>
            <a:off x="1043950" y="1179151"/>
            <a:ext cx="3300646" cy="4463889"/>
          </a:xfrm>
          <a:prstGeom prst="rect">
            <a:avLst/>
          </a:prstGeom>
        </p:spPr>
        <p:txBody>
          <a:bodyPr spcFirstLastPara="1" vert="horz" lIns="91440" tIns="45720" rIns="91440" bIns="45720" rtlCol="0" anchor="ctr" anchorCtr="0">
            <a:normAutofit/>
          </a:bodyPr>
          <a:lstStyle>
            <a:lvl1pPr lvl="0" algn="l" defTabSz="457200" rtl="0" eaLnBrk="1" latinLnBrk="0" hangingPunct="1">
              <a:spcBef>
                <a:spcPts val="0"/>
              </a:spcBef>
              <a:spcAft>
                <a:spcPts val="0"/>
              </a:spcAft>
              <a:buSzPts val="3000"/>
              <a:buNone/>
              <a:defRPr sz="3600" kern="1200">
                <a:solidFill>
                  <a:schemeClr val="accent1"/>
                </a:solidFill>
                <a:latin typeface="+mj-lt"/>
                <a:ea typeface="+mj-ea"/>
                <a:cs typeface="+mj-cs"/>
              </a:defRPr>
            </a:lvl1pPr>
            <a:lvl2pPr lvl="1" eaLnBrk="1" hangingPunct="1">
              <a:spcBef>
                <a:spcPts val="0"/>
              </a:spcBef>
              <a:spcAft>
                <a:spcPts val="0"/>
              </a:spcAft>
              <a:buSzPts val="3000"/>
              <a:buNone/>
              <a:defRPr>
                <a:solidFill>
                  <a:schemeClr val="tx2"/>
                </a:solidFill>
              </a:defRPr>
            </a:lvl2pPr>
            <a:lvl3pPr lvl="2" eaLnBrk="1" hangingPunct="1">
              <a:spcBef>
                <a:spcPts val="0"/>
              </a:spcBef>
              <a:spcAft>
                <a:spcPts val="0"/>
              </a:spcAft>
              <a:buSzPts val="3000"/>
              <a:buNone/>
              <a:defRPr>
                <a:solidFill>
                  <a:schemeClr val="tx2"/>
                </a:solidFill>
              </a:defRPr>
            </a:lvl3pPr>
            <a:lvl4pPr lvl="3" eaLnBrk="1" hangingPunct="1">
              <a:spcBef>
                <a:spcPts val="0"/>
              </a:spcBef>
              <a:spcAft>
                <a:spcPts val="0"/>
              </a:spcAft>
              <a:buSzPts val="3000"/>
              <a:buNone/>
              <a:defRPr>
                <a:solidFill>
                  <a:schemeClr val="tx2"/>
                </a:solidFill>
              </a:defRPr>
            </a:lvl4pPr>
            <a:lvl5pPr lvl="4" eaLnBrk="1" hangingPunct="1">
              <a:spcBef>
                <a:spcPts val="0"/>
              </a:spcBef>
              <a:spcAft>
                <a:spcPts val="0"/>
              </a:spcAft>
              <a:buSzPts val="3000"/>
              <a:buNone/>
              <a:defRPr>
                <a:solidFill>
                  <a:schemeClr val="tx2"/>
                </a:solidFill>
              </a:defRPr>
            </a:lvl5pPr>
            <a:lvl6pPr lvl="5" eaLnBrk="1" hangingPunct="1">
              <a:spcBef>
                <a:spcPts val="0"/>
              </a:spcBef>
              <a:spcAft>
                <a:spcPts val="0"/>
              </a:spcAft>
              <a:buSzPts val="3000"/>
              <a:buNone/>
              <a:defRPr>
                <a:solidFill>
                  <a:schemeClr val="tx2"/>
                </a:solidFill>
              </a:defRPr>
            </a:lvl6pPr>
            <a:lvl7pPr lvl="6" eaLnBrk="1" hangingPunct="1">
              <a:spcBef>
                <a:spcPts val="0"/>
              </a:spcBef>
              <a:spcAft>
                <a:spcPts val="0"/>
              </a:spcAft>
              <a:buSzPts val="3000"/>
              <a:buNone/>
              <a:defRPr>
                <a:solidFill>
                  <a:schemeClr val="tx2"/>
                </a:solidFill>
              </a:defRPr>
            </a:lvl7pPr>
            <a:lvl8pPr lvl="7" eaLnBrk="1" hangingPunct="1">
              <a:spcBef>
                <a:spcPts val="0"/>
              </a:spcBef>
              <a:spcAft>
                <a:spcPts val="0"/>
              </a:spcAft>
              <a:buSzPts val="3000"/>
              <a:buNone/>
              <a:defRPr>
                <a:solidFill>
                  <a:schemeClr val="tx2"/>
                </a:solidFill>
              </a:defRPr>
            </a:lvl8pPr>
            <a:lvl9pPr lvl="8" eaLnBrk="1" hangingPunct="1">
              <a:spcBef>
                <a:spcPts val="0"/>
              </a:spcBef>
              <a:spcAft>
                <a:spcPts val="0"/>
              </a:spcAft>
              <a:buSzPts val="3000"/>
              <a:buNone/>
              <a:defRPr>
                <a:solidFill>
                  <a:schemeClr val="tx2"/>
                </a:solidFill>
              </a:defRPr>
            </a:lvl9pPr>
          </a:lstStyle>
          <a:p>
            <a:pPr>
              <a:spcBef>
                <a:spcPct val="0"/>
              </a:spcBef>
              <a:spcAft>
                <a:spcPts val="600"/>
              </a:spcAft>
            </a:pPr>
            <a:r>
              <a:rPr lang="en" dirty="0"/>
              <a:t>Lessons Learned</a:t>
            </a:r>
            <a:endParaRPr lang="en-US" dirty="0"/>
          </a:p>
        </p:txBody>
      </p:sp>
      <p:sp>
        <p:nvSpPr>
          <p:cNvPr id="41" name="Isosceles Triangle 40">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43" name="Straight Connector 42">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5" name="Google Shape;171;p33">
            <a:extLst>
              <a:ext uri="{FF2B5EF4-FFF2-40B4-BE49-F238E27FC236}">
                <a16:creationId xmlns:a16="http://schemas.microsoft.com/office/drawing/2014/main" id="{52DEFFDC-DA6B-4D00-B219-5BF166A5446E}"/>
              </a:ext>
            </a:extLst>
          </p:cNvPr>
          <p:cNvSpPr txBox="1">
            <a:spLocks/>
          </p:cNvSpPr>
          <p:nvPr/>
        </p:nvSpPr>
        <p:spPr>
          <a:xfrm>
            <a:off x="4978918" y="1109145"/>
            <a:ext cx="6341016" cy="4603900"/>
          </a:xfrm>
          <a:prstGeom prst="rect">
            <a:avLst/>
          </a:prstGeom>
        </p:spPr>
        <p:txBody>
          <a:bodyPr spcFirstLastPara="1" vert="horz" lIns="91440" tIns="45720" rIns="91440" bIns="45720" rtlCol="0" anchor="ctr" anchorCtr="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19100">
              <a:spcBef>
                <a:spcPts val="0"/>
              </a:spcBef>
              <a:buSzPts val="2400"/>
            </a:pPr>
            <a:r>
              <a:rPr lang="en-US" sz="2000" dirty="0"/>
              <a:t>Back up everything as often as possible</a:t>
            </a:r>
          </a:p>
          <a:p>
            <a:pPr marL="419100">
              <a:spcBef>
                <a:spcPts val="0"/>
              </a:spcBef>
              <a:buSzPts val="2400"/>
            </a:pPr>
            <a:r>
              <a:rPr lang="en-US" sz="2000" dirty="0"/>
              <a:t>Groups are great for larger classes</a:t>
            </a:r>
          </a:p>
          <a:p>
            <a:pPr marL="419100">
              <a:spcBef>
                <a:spcPts val="0"/>
              </a:spcBef>
              <a:buSzPts val="2400"/>
            </a:pPr>
            <a:r>
              <a:rPr lang="en-US" sz="2000" dirty="0"/>
              <a:t>The more instructions, the better</a:t>
            </a:r>
          </a:p>
        </p:txBody>
      </p:sp>
      <p:sp>
        <p:nvSpPr>
          <p:cNvPr id="45" name="Isosceles Triangle 44">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11153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582886-877C-4AEC-A77F-8055EB9A0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0" name="Freeform 14">
              <a:extLst>
                <a:ext uri="{FF2B5EF4-FFF2-40B4-BE49-F238E27FC236}">
                  <a16:creationId xmlns:a16="http://schemas.microsoft.com/office/drawing/2014/main" id="{171A838D-27EA-485C-9A80-DCE624AB30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1" name="Straight Connector 10">
              <a:extLst>
                <a:ext uri="{FF2B5EF4-FFF2-40B4-BE49-F238E27FC236}">
                  <a16:creationId xmlns:a16="http://schemas.microsoft.com/office/drawing/2014/main" id="{9059F313-A1BB-425E-9626-2BD43CAC64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19ABF76A-A1AE-44BB-9ECB-D55D2FE29B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5B6D2EC4-82D3-43B8-82D6-028CB43456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520034CE-71F9-4E0F-94D8-99335CB85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926C6C0-16F7-4CDC-B481-2D19B2F3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042CE423-CE6E-4EE9-91F2-3E40EFB40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699BB4BD-31D7-434C-A6DB-E2CF3ACF6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23D406B8-656A-4D8B-91D0-BF4202C86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83F4BFB6-D6B8-446C-8E17-3D54DCA9F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1" name="Rectangle 20">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Freeform: Shape 36">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ED3FC3-9797-46CF-9CA0-15C90281C723}"/>
              </a:ext>
            </a:extLst>
          </p:cNvPr>
          <p:cNvSpPr>
            <a:spLocks noGrp="1"/>
          </p:cNvSpPr>
          <p:nvPr>
            <p:ph type="title"/>
          </p:nvPr>
        </p:nvSpPr>
        <p:spPr>
          <a:xfrm>
            <a:off x="4419136" y="1020871"/>
            <a:ext cx="6960759" cy="2849671"/>
          </a:xfrm>
        </p:spPr>
        <p:txBody>
          <a:bodyPr vert="horz" lIns="91440" tIns="45720" rIns="91440" bIns="45720" rtlCol="0" anchor="b">
            <a:normAutofit/>
          </a:bodyPr>
          <a:lstStyle/>
          <a:p>
            <a:pPr>
              <a:spcBef>
                <a:spcPct val="0"/>
              </a:spcBef>
            </a:pPr>
            <a:r>
              <a:rPr lang="en-US" sz="6000" dirty="0">
                <a:solidFill>
                  <a:srgbClr val="FFFFFF"/>
                </a:solidFill>
              </a:rPr>
              <a:t>Response </a:t>
            </a:r>
          </a:p>
        </p:txBody>
      </p:sp>
      <p:sp>
        <p:nvSpPr>
          <p:cNvPr id="39" name="Isosceles Triangle 38">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7442347"/>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2A83B46E-4B9D-41E7-AEA4-D49D0E7D87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8" name="Straight Connector 27">
              <a:extLst>
                <a:ext uri="{FF2B5EF4-FFF2-40B4-BE49-F238E27FC236}">
                  <a16:creationId xmlns:a16="http://schemas.microsoft.com/office/drawing/2014/main" id="{396A8005-E9F4-4EB9-8920-B40570B4AA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90635935-0E19-45AE-833C-28B82B087F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3F51BFFB-86E2-4C0F-A3E6-9EB854CA4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5">
              <a:extLst>
                <a:ext uri="{FF2B5EF4-FFF2-40B4-BE49-F238E27FC236}">
                  <a16:creationId xmlns:a16="http://schemas.microsoft.com/office/drawing/2014/main" id="{BC377650-A34B-4F5C-9CF6-357C1AE1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8EDFD6E0-0A92-4B6A-8B1C-6DD83E6294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7">
              <a:extLst>
                <a:ext uri="{FF2B5EF4-FFF2-40B4-BE49-F238E27FC236}">
                  <a16:creationId xmlns:a16="http://schemas.microsoft.com/office/drawing/2014/main" id="{A1D08E0A-48F2-475F-933A-7D65C5B04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8">
              <a:extLst>
                <a:ext uri="{FF2B5EF4-FFF2-40B4-BE49-F238E27FC236}">
                  <a16:creationId xmlns:a16="http://schemas.microsoft.com/office/drawing/2014/main" id="{43F7D684-BFDD-4685-8195-32F1ABE31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9">
              <a:extLst>
                <a:ext uri="{FF2B5EF4-FFF2-40B4-BE49-F238E27FC236}">
                  <a16:creationId xmlns:a16="http://schemas.microsoft.com/office/drawing/2014/main" id="{4A0E8712-3D59-4F13-9FD3-F8889E3C54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D99F7967-C64D-482A-A1B6-896D7EC22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7CE53433-52BD-4F44-80A5-B57F4B53A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39" name="Rectangle 38">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70;p33">
            <a:extLst>
              <a:ext uri="{FF2B5EF4-FFF2-40B4-BE49-F238E27FC236}">
                <a16:creationId xmlns:a16="http://schemas.microsoft.com/office/drawing/2014/main" id="{4587B8E3-3543-4679-B65F-DC9F8DDE517D}"/>
              </a:ext>
            </a:extLst>
          </p:cNvPr>
          <p:cNvSpPr txBox="1">
            <a:spLocks/>
          </p:cNvSpPr>
          <p:nvPr/>
        </p:nvSpPr>
        <p:spPr>
          <a:xfrm>
            <a:off x="1043950" y="1179151"/>
            <a:ext cx="3300646" cy="4463889"/>
          </a:xfrm>
          <a:prstGeom prst="rect">
            <a:avLst/>
          </a:prstGeom>
        </p:spPr>
        <p:txBody>
          <a:bodyPr spcFirstLastPara="1" vert="horz" lIns="91440" tIns="45720" rIns="91440" bIns="45720" rtlCol="0" anchor="ctr" anchorCtr="0">
            <a:normAutofit/>
          </a:bodyPr>
          <a:lstStyle>
            <a:lvl1pPr lvl="0" algn="l" defTabSz="457200" rtl="0" eaLnBrk="1" latinLnBrk="0" hangingPunct="1">
              <a:spcBef>
                <a:spcPts val="0"/>
              </a:spcBef>
              <a:spcAft>
                <a:spcPts val="0"/>
              </a:spcAft>
              <a:buSzPts val="3000"/>
              <a:buNone/>
              <a:defRPr sz="3600" kern="1200">
                <a:solidFill>
                  <a:schemeClr val="accent1"/>
                </a:solidFill>
                <a:latin typeface="+mj-lt"/>
                <a:ea typeface="+mj-ea"/>
                <a:cs typeface="+mj-cs"/>
              </a:defRPr>
            </a:lvl1pPr>
            <a:lvl2pPr lvl="1" eaLnBrk="1" hangingPunct="1">
              <a:spcBef>
                <a:spcPts val="0"/>
              </a:spcBef>
              <a:spcAft>
                <a:spcPts val="0"/>
              </a:spcAft>
              <a:buSzPts val="3000"/>
              <a:buNone/>
              <a:defRPr>
                <a:solidFill>
                  <a:schemeClr val="tx2"/>
                </a:solidFill>
              </a:defRPr>
            </a:lvl2pPr>
            <a:lvl3pPr lvl="2" eaLnBrk="1" hangingPunct="1">
              <a:spcBef>
                <a:spcPts val="0"/>
              </a:spcBef>
              <a:spcAft>
                <a:spcPts val="0"/>
              </a:spcAft>
              <a:buSzPts val="3000"/>
              <a:buNone/>
              <a:defRPr>
                <a:solidFill>
                  <a:schemeClr val="tx2"/>
                </a:solidFill>
              </a:defRPr>
            </a:lvl3pPr>
            <a:lvl4pPr lvl="3" eaLnBrk="1" hangingPunct="1">
              <a:spcBef>
                <a:spcPts val="0"/>
              </a:spcBef>
              <a:spcAft>
                <a:spcPts val="0"/>
              </a:spcAft>
              <a:buSzPts val="3000"/>
              <a:buNone/>
              <a:defRPr>
                <a:solidFill>
                  <a:schemeClr val="tx2"/>
                </a:solidFill>
              </a:defRPr>
            </a:lvl4pPr>
            <a:lvl5pPr lvl="4" eaLnBrk="1" hangingPunct="1">
              <a:spcBef>
                <a:spcPts val="0"/>
              </a:spcBef>
              <a:spcAft>
                <a:spcPts val="0"/>
              </a:spcAft>
              <a:buSzPts val="3000"/>
              <a:buNone/>
              <a:defRPr>
                <a:solidFill>
                  <a:schemeClr val="tx2"/>
                </a:solidFill>
              </a:defRPr>
            </a:lvl5pPr>
            <a:lvl6pPr lvl="5" eaLnBrk="1" hangingPunct="1">
              <a:spcBef>
                <a:spcPts val="0"/>
              </a:spcBef>
              <a:spcAft>
                <a:spcPts val="0"/>
              </a:spcAft>
              <a:buSzPts val="3000"/>
              <a:buNone/>
              <a:defRPr>
                <a:solidFill>
                  <a:schemeClr val="tx2"/>
                </a:solidFill>
              </a:defRPr>
            </a:lvl6pPr>
            <a:lvl7pPr lvl="6" eaLnBrk="1" hangingPunct="1">
              <a:spcBef>
                <a:spcPts val="0"/>
              </a:spcBef>
              <a:spcAft>
                <a:spcPts val="0"/>
              </a:spcAft>
              <a:buSzPts val="3000"/>
              <a:buNone/>
              <a:defRPr>
                <a:solidFill>
                  <a:schemeClr val="tx2"/>
                </a:solidFill>
              </a:defRPr>
            </a:lvl7pPr>
            <a:lvl8pPr lvl="7" eaLnBrk="1" hangingPunct="1">
              <a:spcBef>
                <a:spcPts val="0"/>
              </a:spcBef>
              <a:spcAft>
                <a:spcPts val="0"/>
              </a:spcAft>
              <a:buSzPts val="3000"/>
              <a:buNone/>
              <a:defRPr>
                <a:solidFill>
                  <a:schemeClr val="tx2"/>
                </a:solidFill>
              </a:defRPr>
            </a:lvl8pPr>
            <a:lvl9pPr lvl="8" eaLnBrk="1" hangingPunct="1">
              <a:spcBef>
                <a:spcPts val="0"/>
              </a:spcBef>
              <a:spcAft>
                <a:spcPts val="0"/>
              </a:spcAft>
              <a:buSzPts val="3000"/>
              <a:buNone/>
              <a:defRPr>
                <a:solidFill>
                  <a:schemeClr val="tx2"/>
                </a:solidFill>
              </a:defRPr>
            </a:lvl9pPr>
          </a:lstStyle>
          <a:p>
            <a:pPr algn="ctr"/>
            <a:r>
              <a:rPr lang="en-US" dirty="0"/>
              <a:t>Student Responses &amp; Reflection Papers</a:t>
            </a:r>
          </a:p>
        </p:txBody>
      </p:sp>
      <p:sp>
        <p:nvSpPr>
          <p:cNvPr id="41" name="Isosceles Triangle 40">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43" name="Straight Connector 42">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5" name="Google Shape;171;p33">
            <a:extLst>
              <a:ext uri="{FF2B5EF4-FFF2-40B4-BE49-F238E27FC236}">
                <a16:creationId xmlns:a16="http://schemas.microsoft.com/office/drawing/2014/main" id="{52DEFFDC-DA6B-4D00-B219-5BF166A5446E}"/>
              </a:ext>
            </a:extLst>
          </p:cNvPr>
          <p:cNvSpPr txBox="1">
            <a:spLocks/>
          </p:cNvSpPr>
          <p:nvPr/>
        </p:nvSpPr>
        <p:spPr>
          <a:xfrm>
            <a:off x="4978918" y="1109145"/>
            <a:ext cx="6341016" cy="4603900"/>
          </a:xfrm>
          <a:prstGeom prst="rect">
            <a:avLst/>
          </a:prstGeom>
        </p:spPr>
        <p:txBody>
          <a:bodyPr spcFirstLastPara="1" vert="horz" lIns="91440" tIns="45720" rIns="91440" bIns="45720" rtlCol="0" anchor="ctr" anchorCtr="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76200" indent="0">
              <a:lnSpc>
                <a:spcPct val="150000"/>
              </a:lnSpc>
              <a:spcBef>
                <a:spcPts val="0"/>
              </a:spcBef>
              <a:buSzPts val="2400"/>
              <a:buNone/>
            </a:pPr>
            <a:r>
              <a:rPr lang="en-US" sz="2000" dirty="0"/>
              <a:t>“...absolutely loved this course. As someone who has never been very interested in history, this course completely changed my mind and has even made me consider minoring in history. The discussions in class were very engaging and deep, opening my eyes and challenging me to think outside of the box.</a:t>
            </a:r>
            <a:r>
              <a:rPr lang="en-US" sz="2000" dirty="0">
                <a:solidFill>
                  <a:schemeClr val="accent1"/>
                </a:solidFill>
              </a:rPr>
              <a:t> Digitizing archives was such an amazing experience, and I enjoyed working with my classmates on this project.”</a:t>
            </a:r>
          </a:p>
          <a:p>
            <a:pPr marL="419100">
              <a:spcBef>
                <a:spcPts val="0"/>
              </a:spcBef>
              <a:buSzPts val="2400"/>
            </a:pPr>
            <a:endParaRPr lang="en-US" sz="2000" dirty="0"/>
          </a:p>
        </p:txBody>
      </p:sp>
      <p:sp>
        <p:nvSpPr>
          <p:cNvPr id="45" name="Isosceles Triangle 44">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07843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4280003F-91EB-4EF3-9665-7EE8A530A8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211" y="5486400"/>
            <a:ext cx="2307173" cy="1371600"/>
          </a:xfrm>
          <a:prstGeom prst="rect">
            <a:avLst/>
          </a:prstGeom>
        </p:spPr>
      </p:pic>
      <p:pic>
        <p:nvPicPr>
          <p:cNvPr id="5" name="Google Shape;70;p15">
            <a:extLst>
              <a:ext uri="{FF2B5EF4-FFF2-40B4-BE49-F238E27FC236}">
                <a16:creationId xmlns:a16="http://schemas.microsoft.com/office/drawing/2014/main" id="{31D04D15-3611-44BA-925A-247D21B40084}"/>
              </a:ext>
            </a:extLst>
          </p:cNvPr>
          <p:cNvPicPr preferRelativeResize="0"/>
          <p:nvPr/>
        </p:nvPicPr>
        <p:blipFill>
          <a:blip r:embed="rId3">
            <a:alphaModFix/>
          </a:blip>
          <a:stretch>
            <a:fillRect/>
          </a:stretch>
        </p:blipFill>
        <p:spPr>
          <a:xfrm>
            <a:off x="3814362" y="4717096"/>
            <a:ext cx="4563275" cy="1853825"/>
          </a:xfrm>
          <a:prstGeom prst="rect">
            <a:avLst/>
          </a:prstGeom>
          <a:noFill/>
          <a:ln>
            <a:noFill/>
          </a:ln>
        </p:spPr>
      </p:pic>
      <p:pic>
        <p:nvPicPr>
          <p:cNvPr id="6" name="Google Shape;71;p15">
            <a:extLst>
              <a:ext uri="{FF2B5EF4-FFF2-40B4-BE49-F238E27FC236}">
                <a16:creationId xmlns:a16="http://schemas.microsoft.com/office/drawing/2014/main" id="{A22E0EED-D921-4DAF-9F60-ABD9800A660A}"/>
              </a:ext>
            </a:extLst>
          </p:cNvPr>
          <p:cNvPicPr preferRelativeResize="0"/>
          <p:nvPr/>
        </p:nvPicPr>
        <p:blipFill rotWithShape="1">
          <a:blip r:embed="rId4">
            <a:alphaModFix/>
          </a:blip>
          <a:srcRect l="1095" r="1105"/>
          <a:stretch/>
        </p:blipFill>
        <p:spPr>
          <a:xfrm>
            <a:off x="1523999" y="114751"/>
            <a:ext cx="9144002" cy="4460200"/>
          </a:xfrm>
          <a:prstGeom prst="rect">
            <a:avLst/>
          </a:prstGeom>
          <a:noFill/>
          <a:ln>
            <a:noFill/>
          </a:ln>
        </p:spPr>
      </p:pic>
    </p:spTree>
    <p:extLst>
      <p:ext uri="{BB962C8B-B14F-4D97-AF65-F5344CB8AC3E}">
        <p14:creationId xmlns:p14="http://schemas.microsoft.com/office/powerpoint/2010/main" val="3985334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2A83B46E-4B9D-41E7-AEA4-D49D0E7D87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8" name="Straight Connector 27">
              <a:extLst>
                <a:ext uri="{FF2B5EF4-FFF2-40B4-BE49-F238E27FC236}">
                  <a16:creationId xmlns:a16="http://schemas.microsoft.com/office/drawing/2014/main" id="{396A8005-E9F4-4EB9-8920-B40570B4AA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90635935-0E19-45AE-833C-28B82B087F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3F51BFFB-86E2-4C0F-A3E6-9EB854CA4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5">
              <a:extLst>
                <a:ext uri="{FF2B5EF4-FFF2-40B4-BE49-F238E27FC236}">
                  <a16:creationId xmlns:a16="http://schemas.microsoft.com/office/drawing/2014/main" id="{BC377650-A34B-4F5C-9CF6-357C1AE1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8EDFD6E0-0A92-4B6A-8B1C-6DD83E6294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7">
              <a:extLst>
                <a:ext uri="{FF2B5EF4-FFF2-40B4-BE49-F238E27FC236}">
                  <a16:creationId xmlns:a16="http://schemas.microsoft.com/office/drawing/2014/main" id="{A1D08E0A-48F2-475F-933A-7D65C5B04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8">
              <a:extLst>
                <a:ext uri="{FF2B5EF4-FFF2-40B4-BE49-F238E27FC236}">
                  <a16:creationId xmlns:a16="http://schemas.microsoft.com/office/drawing/2014/main" id="{43F7D684-BFDD-4685-8195-32F1ABE31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9">
              <a:extLst>
                <a:ext uri="{FF2B5EF4-FFF2-40B4-BE49-F238E27FC236}">
                  <a16:creationId xmlns:a16="http://schemas.microsoft.com/office/drawing/2014/main" id="{4A0E8712-3D59-4F13-9FD3-F8889E3C54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D99F7967-C64D-482A-A1B6-896D7EC22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7CE53433-52BD-4F44-80A5-B57F4B53A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39" name="Rectangle 38">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70;p33">
            <a:extLst>
              <a:ext uri="{FF2B5EF4-FFF2-40B4-BE49-F238E27FC236}">
                <a16:creationId xmlns:a16="http://schemas.microsoft.com/office/drawing/2014/main" id="{4587B8E3-3543-4679-B65F-DC9F8DDE517D}"/>
              </a:ext>
            </a:extLst>
          </p:cNvPr>
          <p:cNvSpPr txBox="1">
            <a:spLocks/>
          </p:cNvSpPr>
          <p:nvPr/>
        </p:nvSpPr>
        <p:spPr>
          <a:xfrm>
            <a:off x="1043950" y="1179151"/>
            <a:ext cx="3300646" cy="4463889"/>
          </a:xfrm>
          <a:prstGeom prst="rect">
            <a:avLst/>
          </a:prstGeom>
        </p:spPr>
        <p:txBody>
          <a:bodyPr spcFirstLastPara="1" vert="horz" lIns="91440" tIns="45720" rIns="91440" bIns="45720" rtlCol="0" anchor="ctr" anchorCtr="0">
            <a:normAutofit/>
          </a:bodyPr>
          <a:lstStyle>
            <a:lvl1pPr lvl="0" algn="l" defTabSz="457200" rtl="0" eaLnBrk="1" latinLnBrk="0" hangingPunct="1">
              <a:spcBef>
                <a:spcPts val="0"/>
              </a:spcBef>
              <a:spcAft>
                <a:spcPts val="0"/>
              </a:spcAft>
              <a:buSzPts val="3000"/>
              <a:buNone/>
              <a:defRPr sz="3600" kern="1200">
                <a:solidFill>
                  <a:schemeClr val="accent1"/>
                </a:solidFill>
                <a:latin typeface="+mj-lt"/>
                <a:ea typeface="+mj-ea"/>
                <a:cs typeface="+mj-cs"/>
              </a:defRPr>
            </a:lvl1pPr>
            <a:lvl2pPr lvl="1" eaLnBrk="1" hangingPunct="1">
              <a:spcBef>
                <a:spcPts val="0"/>
              </a:spcBef>
              <a:spcAft>
                <a:spcPts val="0"/>
              </a:spcAft>
              <a:buSzPts val="3000"/>
              <a:buNone/>
              <a:defRPr>
                <a:solidFill>
                  <a:schemeClr val="tx2"/>
                </a:solidFill>
              </a:defRPr>
            </a:lvl2pPr>
            <a:lvl3pPr lvl="2" eaLnBrk="1" hangingPunct="1">
              <a:spcBef>
                <a:spcPts val="0"/>
              </a:spcBef>
              <a:spcAft>
                <a:spcPts val="0"/>
              </a:spcAft>
              <a:buSzPts val="3000"/>
              <a:buNone/>
              <a:defRPr>
                <a:solidFill>
                  <a:schemeClr val="tx2"/>
                </a:solidFill>
              </a:defRPr>
            </a:lvl3pPr>
            <a:lvl4pPr lvl="3" eaLnBrk="1" hangingPunct="1">
              <a:spcBef>
                <a:spcPts val="0"/>
              </a:spcBef>
              <a:spcAft>
                <a:spcPts val="0"/>
              </a:spcAft>
              <a:buSzPts val="3000"/>
              <a:buNone/>
              <a:defRPr>
                <a:solidFill>
                  <a:schemeClr val="tx2"/>
                </a:solidFill>
              </a:defRPr>
            </a:lvl4pPr>
            <a:lvl5pPr lvl="4" eaLnBrk="1" hangingPunct="1">
              <a:spcBef>
                <a:spcPts val="0"/>
              </a:spcBef>
              <a:spcAft>
                <a:spcPts val="0"/>
              </a:spcAft>
              <a:buSzPts val="3000"/>
              <a:buNone/>
              <a:defRPr>
                <a:solidFill>
                  <a:schemeClr val="tx2"/>
                </a:solidFill>
              </a:defRPr>
            </a:lvl5pPr>
            <a:lvl6pPr lvl="5" eaLnBrk="1" hangingPunct="1">
              <a:spcBef>
                <a:spcPts val="0"/>
              </a:spcBef>
              <a:spcAft>
                <a:spcPts val="0"/>
              </a:spcAft>
              <a:buSzPts val="3000"/>
              <a:buNone/>
              <a:defRPr>
                <a:solidFill>
                  <a:schemeClr val="tx2"/>
                </a:solidFill>
              </a:defRPr>
            </a:lvl6pPr>
            <a:lvl7pPr lvl="6" eaLnBrk="1" hangingPunct="1">
              <a:spcBef>
                <a:spcPts val="0"/>
              </a:spcBef>
              <a:spcAft>
                <a:spcPts val="0"/>
              </a:spcAft>
              <a:buSzPts val="3000"/>
              <a:buNone/>
              <a:defRPr>
                <a:solidFill>
                  <a:schemeClr val="tx2"/>
                </a:solidFill>
              </a:defRPr>
            </a:lvl7pPr>
            <a:lvl8pPr lvl="7" eaLnBrk="1" hangingPunct="1">
              <a:spcBef>
                <a:spcPts val="0"/>
              </a:spcBef>
              <a:spcAft>
                <a:spcPts val="0"/>
              </a:spcAft>
              <a:buSzPts val="3000"/>
              <a:buNone/>
              <a:defRPr>
                <a:solidFill>
                  <a:schemeClr val="tx2"/>
                </a:solidFill>
              </a:defRPr>
            </a:lvl8pPr>
            <a:lvl9pPr lvl="8" eaLnBrk="1" hangingPunct="1">
              <a:spcBef>
                <a:spcPts val="0"/>
              </a:spcBef>
              <a:spcAft>
                <a:spcPts val="0"/>
              </a:spcAft>
              <a:buSzPts val="3000"/>
              <a:buNone/>
              <a:defRPr>
                <a:solidFill>
                  <a:schemeClr val="tx2"/>
                </a:solidFill>
              </a:defRPr>
            </a:lvl9pPr>
          </a:lstStyle>
          <a:p>
            <a:pPr algn="ctr"/>
            <a:r>
              <a:rPr lang="en-US" dirty="0"/>
              <a:t>Student Responses &amp; Reflection Papers</a:t>
            </a:r>
          </a:p>
        </p:txBody>
      </p:sp>
      <p:sp>
        <p:nvSpPr>
          <p:cNvPr id="41" name="Isosceles Triangle 40">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43" name="Straight Connector 42">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5" name="Google Shape;171;p33">
            <a:extLst>
              <a:ext uri="{FF2B5EF4-FFF2-40B4-BE49-F238E27FC236}">
                <a16:creationId xmlns:a16="http://schemas.microsoft.com/office/drawing/2014/main" id="{52DEFFDC-DA6B-4D00-B219-5BF166A5446E}"/>
              </a:ext>
            </a:extLst>
          </p:cNvPr>
          <p:cNvSpPr txBox="1">
            <a:spLocks/>
          </p:cNvSpPr>
          <p:nvPr/>
        </p:nvSpPr>
        <p:spPr>
          <a:xfrm>
            <a:off x="4978918" y="1109145"/>
            <a:ext cx="6341016" cy="4603900"/>
          </a:xfrm>
          <a:prstGeom prst="rect">
            <a:avLst/>
          </a:prstGeom>
        </p:spPr>
        <p:txBody>
          <a:bodyPr spcFirstLastPara="1" vert="horz" lIns="91440" tIns="45720" rIns="91440" bIns="45720" rtlCol="0" anchor="ctr" anchorCtr="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lvl="0" indent="0">
              <a:lnSpc>
                <a:spcPct val="150000"/>
              </a:lnSpc>
              <a:spcBef>
                <a:spcPts val="0"/>
              </a:spcBef>
              <a:spcAft>
                <a:spcPts val="1600"/>
              </a:spcAft>
              <a:buNone/>
            </a:pPr>
            <a:r>
              <a:rPr lang="en-US" sz="2000" dirty="0"/>
              <a:t>“In addition to teaching me how to organize and catalogue historical documents, this project has given me insight to what a ‘college student's’ life was like between the 1960s and 1970s. From opinion-editorials relating to politics and hippie/rebel subcultures, to informational pieces about the school’s advancement towards desegregation</a:t>
            </a:r>
            <a:r>
              <a:rPr lang="en-US" sz="2000" dirty="0">
                <a:solidFill>
                  <a:schemeClr val="tx1"/>
                </a:solidFill>
              </a:rPr>
              <a:t>,</a:t>
            </a:r>
            <a:r>
              <a:rPr lang="en-US" sz="2000" dirty="0">
                <a:solidFill>
                  <a:schemeClr val="accent1"/>
                </a:solidFill>
              </a:rPr>
              <a:t> I have been exposed to authentic material that has enriched my understanding of local history.”</a:t>
            </a:r>
          </a:p>
        </p:txBody>
      </p:sp>
      <p:sp>
        <p:nvSpPr>
          <p:cNvPr id="45" name="Isosceles Triangle 44">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16540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2A83B46E-4B9D-41E7-AEA4-D49D0E7D87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8" name="Straight Connector 27">
              <a:extLst>
                <a:ext uri="{FF2B5EF4-FFF2-40B4-BE49-F238E27FC236}">
                  <a16:creationId xmlns:a16="http://schemas.microsoft.com/office/drawing/2014/main" id="{396A8005-E9F4-4EB9-8920-B40570B4AA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90635935-0E19-45AE-833C-28B82B087F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3F51BFFB-86E2-4C0F-A3E6-9EB854CA4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5">
              <a:extLst>
                <a:ext uri="{FF2B5EF4-FFF2-40B4-BE49-F238E27FC236}">
                  <a16:creationId xmlns:a16="http://schemas.microsoft.com/office/drawing/2014/main" id="{BC377650-A34B-4F5C-9CF6-357C1AE1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8EDFD6E0-0A92-4B6A-8B1C-6DD83E6294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7">
              <a:extLst>
                <a:ext uri="{FF2B5EF4-FFF2-40B4-BE49-F238E27FC236}">
                  <a16:creationId xmlns:a16="http://schemas.microsoft.com/office/drawing/2014/main" id="{A1D08E0A-48F2-475F-933A-7D65C5B04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8">
              <a:extLst>
                <a:ext uri="{FF2B5EF4-FFF2-40B4-BE49-F238E27FC236}">
                  <a16:creationId xmlns:a16="http://schemas.microsoft.com/office/drawing/2014/main" id="{43F7D684-BFDD-4685-8195-32F1ABE31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9">
              <a:extLst>
                <a:ext uri="{FF2B5EF4-FFF2-40B4-BE49-F238E27FC236}">
                  <a16:creationId xmlns:a16="http://schemas.microsoft.com/office/drawing/2014/main" id="{4A0E8712-3D59-4F13-9FD3-F8889E3C54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D99F7967-C64D-482A-A1B6-896D7EC22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7CE53433-52BD-4F44-80A5-B57F4B53A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39" name="Rectangle 38">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70;p33">
            <a:extLst>
              <a:ext uri="{FF2B5EF4-FFF2-40B4-BE49-F238E27FC236}">
                <a16:creationId xmlns:a16="http://schemas.microsoft.com/office/drawing/2014/main" id="{4587B8E3-3543-4679-B65F-DC9F8DDE517D}"/>
              </a:ext>
            </a:extLst>
          </p:cNvPr>
          <p:cNvSpPr txBox="1">
            <a:spLocks/>
          </p:cNvSpPr>
          <p:nvPr/>
        </p:nvSpPr>
        <p:spPr>
          <a:xfrm>
            <a:off x="1043950" y="1179151"/>
            <a:ext cx="3300646" cy="4463889"/>
          </a:xfrm>
          <a:prstGeom prst="rect">
            <a:avLst/>
          </a:prstGeom>
        </p:spPr>
        <p:txBody>
          <a:bodyPr spcFirstLastPara="1" vert="horz" lIns="91440" tIns="45720" rIns="91440" bIns="45720" rtlCol="0" anchor="ctr" anchorCtr="0">
            <a:normAutofit/>
          </a:bodyPr>
          <a:lstStyle>
            <a:lvl1pPr lvl="0" algn="l" defTabSz="457200" rtl="0" eaLnBrk="1" latinLnBrk="0" hangingPunct="1">
              <a:spcBef>
                <a:spcPts val="0"/>
              </a:spcBef>
              <a:spcAft>
                <a:spcPts val="0"/>
              </a:spcAft>
              <a:buSzPts val="3000"/>
              <a:buNone/>
              <a:defRPr sz="3600" kern="1200">
                <a:solidFill>
                  <a:schemeClr val="accent1"/>
                </a:solidFill>
                <a:latin typeface="+mj-lt"/>
                <a:ea typeface="+mj-ea"/>
                <a:cs typeface="+mj-cs"/>
              </a:defRPr>
            </a:lvl1pPr>
            <a:lvl2pPr lvl="1" eaLnBrk="1" hangingPunct="1">
              <a:spcBef>
                <a:spcPts val="0"/>
              </a:spcBef>
              <a:spcAft>
                <a:spcPts val="0"/>
              </a:spcAft>
              <a:buSzPts val="3000"/>
              <a:buNone/>
              <a:defRPr>
                <a:solidFill>
                  <a:schemeClr val="tx2"/>
                </a:solidFill>
              </a:defRPr>
            </a:lvl2pPr>
            <a:lvl3pPr lvl="2" eaLnBrk="1" hangingPunct="1">
              <a:spcBef>
                <a:spcPts val="0"/>
              </a:spcBef>
              <a:spcAft>
                <a:spcPts val="0"/>
              </a:spcAft>
              <a:buSzPts val="3000"/>
              <a:buNone/>
              <a:defRPr>
                <a:solidFill>
                  <a:schemeClr val="tx2"/>
                </a:solidFill>
              </a:defRPr>
            </a:lvl3pPr>
            <a:lvl4pPr lvl="3" eaLnBrk="1" hangingPunct="1">
              <a:spcBef>
                <a:spcPts val="0"/>
              </a:spcBef>
              <a:spcAft>
                <a:spcPts val="0"/>
              </a:spcAft>
              <a:buSzPts val="3000"/>
              <a:buNone/>
              <a:defRPr>
                <a:solidFill>
                  <a:schemeClr val="tx2"/>
                </a:solidFill>
              </a:defRPr>
            </a:lvl4pPr>
            <a:lvl5pPr lvl="4" eaLnBrk="1" hangingPunct="1">
              <a:spcBef>
                <a:spcPts val="0"/>
              </a:spcBef>
              <a:spcAft>
                <a:spcPts val="0"/>
              </a:spcAft>
              <a:buSzPts val="3000"/>
              <a:buNone/>
              <a:defRPr>
                <a:solidFill>
                  <a:schemeClr val="tx2"/>
                </a:solidFill>
              </a:defRPr>
            </a:lvl5pPr>
            <a:lvl6pPr lvl="5" eaLnBrk="1" hangingPunct="1">
              <a:spcBef>
                <a:spcPts val="0"/>
              </a:spcBef>
              <a:spcAft>
                <a:spcPts val="0"/>
              </a:spcAft>
              <a:buSzPts val="3000"/>
              <a:buNone/>
              <a:defRPr>
                <a:solidFill>
                  <a:schemeClr val="tx2"/>
                </a:solidFill>
              </a:defRPr>
            </a:lvl6pPr>
            <a:lvl7pPr lvl="6" eaLnBrk="1" hangingPunct="1">
              <a:spcBef>
                <a:spcPts val="0"/>
              </a:spcBef>
              <a:spcAft>
                <a:spcPts val="0"/>
              </a:spcAft>
              <a:buSzPts val="3000"/>
              <a:buNone/>
              <a:defRPr>
                <a:solidFill>
                  <a:schemeClr val="tx2"/>
                </a:solidFill>
              </a:defRPr>
            </a:lvl7pPr>
            <a:lvl8pPr lvl="7" eaLnBrk="1" hangingPunct="1">
              <a:spcBef>
                <a:spcPts val="0"/>
              </a:spcBef>
              <a:spcAft>
                <a:spcPts val="0"/>
              </a:spcAft>
              <a:buSzPts val="3000"/>
              <a:buNone/>
              <a:defRPr>
                <a:solidFill>
                  <a:schemeClr val="tx2"/>
                </a:solidFill>
              </a:defRPr>
            </a:lvl8pPr>
            <a:lvl9pPr lvl="8" eaLnBrk="1" hangingPunct="1">
              <a:spcBef>
                <a:spcPts val="0"/>
              </a:spcBef>
              <a:spcAft>
                <a:spcPts val="0"/>
              </a:spcAft>
              <a:buSzPts val="3000"/>
              <a:buNone/>
              <a:defRPr>
                <a:solidFill>
                  <a:schemeClr val="tx2"/>
                </a:solidFill>
              </a:defRPr>
            </a:lvl9pPr>
          </a:lstStyle>
          <a:p>
            <a:pPr algn="ctr"/>
            <a:r>
              <a:rPr lang="en" dirty="0"/>
              <a:t>Project Overview and Future</a:t>
            </a:r>
            <a:endParaRPr lang="en-US" dirty="0"/>
          </a:p>
        </p:txBody>
      </p:sp>
      <p:sp>
        <p:nvSpPr>
          <p:cNvPr id="41" name="Isosceles Triangle 40">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43" name="Straight Connector 42">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5" name="Google Shape;171;p33">
            <a:extLst>
              <a:ext uri="{FF2B5EF4-FFF2-40B4-BE49-F238E27FC236}">
                <a16:creationId xmlns:a16="http://schemas.microsoft.com/office/drawing/2014/main" id="{52DEFFDC-DA6B-4D00-B219-5BF166A5446E}"/>
              </a:ext>
            </a:extLst>
          </p:cNvPr>
          <p:cNvSpPr txBox="1">
            <a:spLocks/>
          </p:cNvSpPr>
          <p:nvPr/>
        </p:nvSpPr>
        <p:spPr>
          <a:xfrm>
            <a:off x="4978918" y="1109145"/>
            <a:ext cx="6341016" cy="4603900"/>
          </a:xfrm>
          <a:prstGeom prst="rect">
            <a:avLst/>
          </a:prstGeom>
        </p:spPr>
        <p:txBody>
          <a:bodyPr spcFirstLastPara="1" vert="horz" lIns="91440" tIns="45720" rIns="91440" bIns="45720" rtlCol="0" anchor="ctr" anchorCtr="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a:lnSpc>
                <a:spcPct val="200000"/>
              </a:lnSpc>
              <a:spcBef>
                <a:spcPts val="0"/>
              </a:spcBef>
              <a:buSzPts val="1800"/>
            </a:pPr>
            <a:r>
              <a:rPr lang="en-US" sz="2000" dirty="0"/>
              <a:t>24 full </a:t>
            </a:r>
            <a:r>
              <a:rPr lang="en-US" sz="2000" i="1" dirty="0"/>
              <a:t>Pioneer Press</a:t>
            </a:r>
            <a:r>
              <a:rPr lang="en-US" sz="2000" dirty="0"/>
              <a:t> scans with descriptions</a:t>
            </a:r>
          </a:p>
          <a:p>
            <a:pPr marL="457200">
              <a:lnSpc>
                <a:spcPct val="200000"/>
              </a:lnSpc>
              <a:spcBef>
                <a:spcPts val="0"/>
              </a:spcBef>
              <a:buSzPts val="1800"/>
            </a:pPr>
            <a:r>
              <a:rPr lang="en-US" sz="2000" dirty="0"/>
              <a:t>5 Hallstrom house binders</a:t>
            </a:r>
          </a:p>
          <a:p>
            <a:pPr marL="457200">
              <a:lnSpc>
                <a:spcPct val="200000"/>
              </a:lnSpc>
              <a:spcBef>
                <a:spcPts val="0"/>
              </a:spcBef>
              <a:buSzPts val="1800"/>
            </a:pPr>
            <a:r>
              <a:rPr lang="en-US" sz="2000" dirty="0"/>
              <a:t>3 classes (2 honors, 1 regular) in 2018</a:t>
            </a:r>
          </a:p>
          <a:p>
            <a:pPr marL="457200">
              <a:lnSpc>
                <a:spcPct val="200000"/>
              </a:lnSpc>
              <a:spcBef>
                <a:spcPts val="0"/>
              </a:spcBef>
              <a:buSzPts val="1800"/>
            </a:pPr>
            <a:r>
              <a:rPr lang="en-US" sz="2000" dirty="0"/>
              <a:t>2 classes (1 honors, 1 regular) in Spring 2019</a:t>
            </a:r>
          </a:p>
          <a:p>
            <a:pPr marL="457200">
              <a:lnSpc>
                <a:spcPct val="200000"/>
              </a:lnSpc>
              <a:spcBef>
                <a:spcPts val="0"/>
              </a:spcBef>
              <a:buSzPts val="1800"/>
            </a:pPr>
            <a:r>
              <a:rPr lang="en-US" sz="2000" dirty="0"/>
              <a:t>Panel presentation at Florida Digital Humanities Conference March 29-30 in Jacksonville, FL</a:t>
            </a:r>
          </a:p>
          <a:p>
            <a:pPr marL="457200">
              <a:lnSpc>
                <a:spcPct val="200000"/>
              </a:lnSpc>
              <a:spcBef>
                <a:spcPts val="0"/>
              </a:spcBef>
              <a:buSzPts val="1800"/>
            </a:pPr>
            <a:r>
              <a:rPr lang="en-US" sz="2000" dirty="0"/>
              <a:t>Extra Credit project Fall 2019</a:t>
            </a:r>
          </a:p>
        </p:txBody>
      </p:sp>
      <p:sp>
        <p:nvSpPr>
          <p:cNvPr id="45" name="Isosceles Triangle 44">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05408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0" name="Rectangle 19">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233;p44">
            <a:extLst>
              <a:ext uri="{FF2B5EF4-FFF2-40B4-BE49-F238E27FC236}">
                <a16:creationId xmlns:a16="http://schemas.microsoft.com/office/drawing/2014/main" id="{F2B20078-043D-4517-9A38-FB1CB197F99E}"/>
              </a:ext>
            </a:extLst>
          </p:cNvPr>
          <p:cNvPicPr preferRelativeResize="0"/>
          <p:nvPr/>
        </p:nvPicPr>
        <p:blipFill>
          <a:blip r:embed="rId2"/>
          <a:stretch>
            <a:fillRect/>
          </a:stretch>
        </p:blipFill>
        <p:spPr>
          <a:xfrm>
            <a:off x="3801745" y="1131994"/>
            <a:ext cx="4590386" cy="4590386"/>
          </a:xfrm>
          <a:prstGeom prst="rect">
            <a:avLst/>
          </a:prstGeom>
          <a:noFill/>
        </p:spPr>
      </p:pic>
    </p:spTree>
    <p:extLst>
      <p:ext uri="{BB962C8B-B14F-4D97-AF65-F5344CB8AC3E}">
        <p14:creationId xmlns:p14="http://schemas.microsoft.com/office/powerpoint/2010/main" val="1854970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E7C6FB2-8D54-49F6-AD99-A87D2F9F38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1" name="Freeform 14">
              <a:extLst>
                <a:ext uri="{FF2B5EF4-FFF2-40B4-BE49-F238E27FC236}">
                  <a16:creationId xmlns:a16="http://schemas.microsoft.com/office/drawing/2014/main" id="{5B78F7DD-4E31-4D90-A237-C5FA3FF019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4A3D78EB-B8AB-4890-ACB5-626E6E7BE1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A4F4A4B-F440-4349-B8D1-38D37838170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7E064F14-13AA-4DD6-BDD4-8BF234A00C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D1524CF-30E5-4311-8FBF-6345A3E94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B3165A77-5FB0-4E9A-853A-D3349DD75D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538B3FC4-8BCC-417E-BAC3-6E67F3BC6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843B7FC9-43EB-439E-ACC6-EF2819C585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4D6E9D09-8AAF-4A1E-B186-878965EB65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5F2191CB-1129-4C0F-BCBE-ADCFF12A6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2" name="Google Shape;239;p45">
            <a:extLst>
              <a:ext uri="{FF2B5EF4-FFF2-40B4-BE49-F238E27FC236}">
                <a16:creationId xmlns:a16="http://schemas.microsoft.com/office/drawing/2014/main" id="{6CD26B7C-09C1-4785-A371-B1C675291ED3}"/>
              </a:ext>
            </a:extLst>
          </p:cNvPr>
          <p:cNvPicPr preferRelativeResize="0"/>
          <p:nvPr/>
        </p:nvPicPr>
        <p:blipFill rotWithShape="1">
          <a:blip r:embed="rId2"/>
          <a:srcRect t="4922" r="3" b="30138"/>
          <a:stretch/>
        </p:blipFill>
        <p:spPr>
          <a:xfrm>
            <a:off x="3090119" y="10"/>
            <a:ext cx="3030396" cy="2618824"/>
          </a:xfrm>
          <a:custGeom>
            <a:avLst/>
            <a:gdLst>
              <a:gd name="connsiteX0" fmla="*/ 398252 w 3030396"/>
              <a:gd name="connsiteY0" fmla="*/ 0 h 2618834"/>
              <a:gd name="connsiteX1" fmla="*/ 1887012 w 3030396"/>
              <a:gd name="connsiteY1" fmla="*/ 0 h 2618834"/>
              <a:gd name="connsiteX2" fmla="*/ 1887012 w 3030396"/>
              <a:gd name="connsiteY2" fmla="*/ 1 h 2618834"/>
              <a:gd name="connsiteX3" fmla="*/ 3030396 w 3030396"/>
              <a:gd name="connsiteY3" fmla="*/ 1 h 2618834"/>
              <a:gd name="connsiteX4" fmla="*/ 2639222 w 3030396"/>
              <a:gd name="connsiteY4" fmla="*/ 2618834 h 2618834"/>
              <a:gd name="connsiteX5" fmla="*/ 0 w 3030396"/>
              <a:gd name="connsiteY5" fmla="*/ 2618834 h 26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0396" h="2618834">
                <a:moveTo>
                  <a:pt x="398252" y="0"/>
                </a:moveTo>
                <a:lnTo>
                  <a:pt x="1887012" y="0"/>
                </a:lnTo>
                <a:lnTo>
                  <a:pt x="1887012" y="1"/>
                </a:lnTo>
                <a:lnTo>
                  <a:pt x="3030396" y="1"/>
                </a:lnTo>
                <a:lnTo>
                  <a:pt x="2639222" y="2618834"/>
                </a:lnTo>
                <a:lnTo>
                  <a:pt x="0" y="2618834"/>
                </a:lnTo>
                <a:close/>
              </a:path>
            </a:pathLst>
          </a:custGeom>
          <a:noFill/>
        </p:spPr>
      </p:pic>
      <p:sp>
        <p:nvSpPr>
          <p:cNvPr id="5" name="Google Shape;242;p45">
            <a:extLst>
              <a:ext uri="{FF2B5EF4-FFF2-40B4-BE49-F238E27FC236}">
                <a16:creationId xmlns:a16="http://schemas.microsoft.com/office/drawing/2014/main" id="{2BAC36F3-3435-4330-B216-882A6120A1B2}"/>
              </a:ext>
            </a:extLst>
          </p:cNvPr>
          <p:cNvSpPr txBox="1"/>
          <p:nvPr/>
        </p:nvSpPr>
        <p:spPr>
          <a:xfrm>
            <a:off x="6120513" y="2232539"/>
            <a:ext cx="3165212" cy="2339460"/>
          </a:xfrm>
          <a:prstGeom prst="rect">
            <a:avLst/>
          </a:prstGeom>
        </p:spPr>
        <p:txBody>
          <a:bodyPr spcFirstLastPara="1" vert="horz" lIns="91440" tIns="45720" rIns="91440" bIns="45720" rtlCol="0" anchor="b" anchorCtr="0">
            <a:normAutofit/>
          </a:bodyPr>
          <a:lstStyle/>
          <a:p>
            <a:pPr marL="0" lvl="0" indent="0" algn="r" defTabSz="457200">
              <a:spcBef>
                <a:spcPct val="0"/>
              </a:spcBef>
              <a:spcAft>
                <a:spcPts val="600"/>
              </a:spcAft>
            </a:pPr>
            <a:r>
              <a:rPr lang="en-US" sz="4400">
                <a:solidFill>
                  <a:schemeClr val="accent1"/>
                </a:solidFill>
                <a:latin typeface="+mj-lt"/>
                <a:ea typeface="+mj-ea"/>
                <a:cs typeface="+mj-cs"/>
                <a:sym typeface="Old Standard TT"/>
              </a:rPr>
              <a:t>Questions? </a:t>
            </a:r>
          </a:p>
        </p:txBody>
      </p:sp>
      <p:pic>
        <p:nvPicPr>
          <p:cNvPr id="4" name="Google Shape;241;p45">
            <a:extLst>
              <a:ext uri="{FF2B5EF4-FFF2-40B4-BE49-F238E27FC236}">
                <a16:creationId xmlns:a16="http://schemas.microsoft.com/office/drawing/2014/main" id="{A4A79166-37CC-4D5F-ADE0-77967E6CBB35}"/>
              </a:ext>
            </a:extLst>
          </p:cNvPr>
          <p:cNvPicPr preferRelativeResize="0"/>
          <p:nvPr/>
        </p:nvPicPr>
        <p:blipFill rotWithShape="1">
          <a:blip r:embed="rId3"/>
          <a:srcRect l="12417" r="27839" b="2"/>
          <a:stretch/>
        </p:blipFill>
        <p:spPr>
          <a:xfrm>
            <a:off x="452666" y="10"/>
            <a:ext cx="3038117" cy="2618824"/>
          </a:xfrm>
          <a:custGeom>
            <a:avLst/>
            <a:gdLst>
              <a:gd name="connsiteX0" fmla="*/ 389438 w 3038117"/>
              <a:gd name="connsiteY0" fmla="*/ 0 h 2618834"/>
              <a:gd name="connsiteX1" fmla="*/ 3038117 w 3038117"/>
              <a:gd name="connsiteY1" fmla="*/ 0 h 2618834"/>
              <a:gd name="connsiteX2" fmla="*/ 2639865 w 3038117"/>
              <a:gd name="connsiteY2" fmla="*/ 2618834 h 2618834"/>
              <a:gd name="connsiteX3" fmla="*/ 0 w 3038117"/>
              <a:gd name="connsiteY3" fmla="*/ 2618834 h 2618834"/>
            </a:gdLst>
            <a:ahLst/>
            <a:cxnLst>
              <a:cxn ang="0">
                <a:pos x="connsiteX0" y="connsiteY0"/>
              </a:cxn>
              <a:cxn ang="0">
                <a:pos x="connsiteX1" y="connsiteY1"/>
              </a:cxn>
              <a:cxn ang="0">
                <a:pos x="connsiteX2" y="connsiteY2"/>
              </a:cxn>
              <a:cxn ang="0">
                <a:pos x="connsiteX3" y="connsiteY3"/>
              </a:cxn>
            </a:cxnLst>
            <a:rect l="l" t="t" r="r" b="b"/>
            <a:pathLst>
              <a:path w="3038117" h="2618834">
                <a:moveTo>
                  <a:pt x="389438" y="0"/>
                </a:moveTo>
                <a:lnTo>
                  <a:pt x="3038117" y="0"/>
                </a:lnTo>
                <a:lnTo>
                  <a:pt x="2639865" y="2618834"/>
                </a:lnTo>
                <a:lnTo>
                  <a:pt x="0" y="2618834"/>
                </a:lnTo>
                <a:close/>
              </a:path>
            </a:pathLst>
          </a:custGeom>
          <a:noFill/>
        </p:spPr>
      </p:pic>
      <p:pic>
        <p:nvPicPr>
          <p:cNvPr id="3" name="Google Shape;240;p45">
            <a:extLst>
              <a:ext uri="{FF2B5EF4-FFF2-40B4-BE49-F238E27FC236}">
                <a16:creationId xmlns:a16="http://schemas.microsoft.com/office/drawing/2014/main" id="{63136970-2EF3-42D9-9DBC-E55EB4C24B29}"/>
              </a:ext>
            </a:extLst>
          </p:cNvPr>
          <p:cNvPicPr preferRelativeResize="0"/>
          <p:nvPr/>
        </p:nvPicPr>
        <p:blipFill rotWithShape="1">
          <a:blip r:embed="rId4"/>
          <a:srcRect b="1143"/>
          <a:stretch/>
        </p:blipFill>
        <p:spPr>
          <a:xfrm>
            <a:off x="11724" y="2618834"/>
            <a:ext cx="5717617" cy="4239166"/>
          </a:xfrm>
          <a:custGeom>
            <a:avLst/>
            <a:gdLst>
              <a:gd name="connsiteX0" fmla="*/ 440944 w 5717617"/>
              <a:gd name="connsiteY0" fmla="*/ 0 h 4239166"/>
              <a:gd name="connsiteX1" fmla="*/ 5717617 w 5717617"/>
              <a:gd name="connsiteY1" fmla="*/ 0 h 4239166"/>
              <a:gd name="connsiteX2" fmla="*/ 5084413 w 5717617"/>
              <a:gd name="connsiteY2" fmla="*/ 4239166 h 4239166"/>
              <a:gd name="connsiteX3" fmla="*/ 0 w 5717617"/>
              <a:gd name="connsiteY3" fmla="*/ 4239166 h 4239166"/>
              <a:gd name="connsiteX4" fmla="*/ 0 w 5717617"/>
              <a:gd name="connsiteY4" fmla="*/ 2965186 h 423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7617" h="4239166">
                <a:moveTo>
                  <a:pt x="440944" y="0"/>
                </a:moveTo>
                <a:lnTo>
                  <a:pt x="5717617" y="0"/>
                </a:lnTo>
                <a:lnTo>
                  <a:pt x="5084413" y="4239166"/>
                </a:lnTo>
                <a:lnTo>
                  <a:pt x="0" y="4239166"/>
                </a:lnTo>
                <a:lnTo>
                  <a:pt x="0" y="2965186"/>
                </a:lnTo>
                <a:close/>
              </a:path>
            </a:pathLst>
          </a:custGeom>
          <a:noFill/>
        </p:spPr>
      </p:pic>
      <p:cxnSp>
        <p:nvCxnSpPr>
          <p:cNvPr id="22" name="Straight Connector 21">
            <a:extLst>
              <a:ext uri="{FF2B5EF4-FFF2-40B4-BE49-F238E27FC236}">
                <a16:creationId xmlns:a16="http://schemas.microsoft.com/office/drawing/2014/main" id="{5DCCDECC-5B71-40E1-B6AD-CDF74F75D8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0943" y="2618834"/>
            <a:ext cx="52838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6141C3B-6F2D-477B-A89E-8C65862483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78396" y="0"/>
            <a:ext cx="400664" cy="261883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38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76;p16">
            <a:extLst>
              <a:ext uri="{FF2B5EF4-FFF2-40B4-BE49-F238E27FC236}">
                <a16:creationId xmlns:a16="http://schemas.microsoft.com/office/drawing/2014/main" id="{ED6170E3-6C22-43E1-9572-A1E0E4C02444}"/>
              </a:ext>
            </a:extLst>
          </p:cNvPr>
          <p:cNvPicPr preferRelativeResize="0"/>
          <p:nvPr/>
        </p:nvPicPr>
        <p:blipFill>
          <a:blip r:embed="rId2">
            <a:alphaModFix/>
          </a:blip>
          <a:stretch>
            <a:fillRect/>
          </a:stretch>
        </p:blipFill>
        <p:spPr>
          <a:xfrm>
            <a:off x="3048000" y="0"/>
            <a:ext cx="9144000" cy="6912610"/>
          </a:xfrm>
          <a:prstGeom prst="rect">
            <a:avLst/>
          </a:prstGeom>
          <a:noFill/>
          <a:ln>
            <a:noFill/>
          </a:ln>
        </p:spPr>
      </p:pic>
      <p:pic>
        <p:nvPicPr>
          <p:cNvPr id="6" name="Picture 5" descr="A picture containing text, map&#10;&#10;Description automatically generated">
            <a:extLst>
              <a:ext uri="{FF2B5EF4-FFF2-40B4-BE49-F238E27FC236}">
                <a16:creationId xmlns:a16="http://schemas.microsoft.com/office/drawing/2014/main" id="{1D01A086-D309-4969-9F0E-70A02DB10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65" y="5345723"/>
            <a:ext cx="2307173" cy="1371600"/>
          </a:xfrm>
          <a:prstGeom prst="rect">
            <a:avLst/>
          </a:prstGeom>
        </p:spPr>
      </p:pic>
    </p:spTree>
    <p:extLst>
      <p:ext uri="{BB962C8B-B14F-4D97-AF65-F5344CB8AC3E}">
        <p14:creationId xmlns:p14="http://schemas.microsoft.com/office/powerpoint/2010/main" val="3068551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1;p17">
            <a:extLst>
              <a:ext uri="{FF2B5EF4-FFF2-40B4-BE49-F238E27FC236}">
                <a16:creationId xmlns:a16="http://schemas.microsoft.com/office/drawing/2014/main" id="{FEEF5AB0-BF0F-4701-90B4-5132D6360435}"/>
              </a:ext>
            </a:extLst>
          </p:cNvPr>
          <p:cNvPicPr preferRelativeResize="0"/>
          <p:nvPr/>
        </p:nvPicPr>
        <p:blipFill>
          <a:blip r:embed="rId2">
            <a:alphaModFix/>
          </a:blip>
          <a:stretch>
            <a:fillRect/>
          </a:stretch>
        </p:blipFill>
        <p:spPr>
          <a:xfrm>
            <a:off x="246000" y="325886"/>
            <a:ext cx="8839199" cy="4282455"/>
          </a:xfrm>
          <a:prstGeom prst="rect">
            <a:avLst/>
          </a:prstGeom>
          <a:noFill/>
          <a:ln>
            <a:noFill/>
          </a:ln>
        </p:spPr>
      </p:pic>
      <p:pic>
        <p:nvPicPr>
          <p:cNvPr id="3" name="Google Shape;82;p17">
            <a:extLst>
              <a:ext uri="{FF2B5EF4-FFF2-40B4-BE49-F238E27FC236}">
                <a16:creationId xmlns:a16="http://schemas.microsoft.com/office/drawing/2014/main" id="{C1DC334B-9B9C-4B74-B08F-0EC1A982D97E}"/>
              </a:ext>
            </a:extLst>
          </p:cNvPr>
          <p:cNvPicPr preferRelativeResize="0"/>
          <p:nvPr/>
        </p:nvPicPr>
        <p:blipFill rotWithShape="1">
          <a:blip r:embed="rId3">
            <a:alphaModFix/>
          </a:blip>
          <a:srcRect l="7496" r="4312"/>
          <a:stretch/>
        </p:blipFill>
        <p:spPr>
          <a:xfrm>
            <a:off x="2542925" y="2985286"/>
            <a:ext cx="6753475" cy="2933700"/>
          </a:xfrm>
          <a:prstGeom prst="rect">
            <a:avLst/>
          </a:prstGeom>
          <a:noFill/>
          <a:ln>
            <a:noFill/>
          </a:ln>
        </p:spPr>
      </p:pic>
    </p:spTree>
    <p:extLst>
      <p:ext uri="{BB962C8B-B14F-4D97-AF65-F5344CB8AC3E}">
        <p14:creationId xmlns:p14="http://schemas.microsoft.com/office/powerpoint/2010/main" val="3959100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map&#10;&#10;Description automatically generated">
            <a:extLst>
              <a:ext uri="{FF2B5EF4-FFF2-40B4-BE49-F238E27FC236}">
                <a16:creationId xmlns:a16="http://schemas.microsoft.com/office/drawing/2014/main" id="{464DD3A9-C414-418A-9363-36B6C4C46C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65" y="5287108"/>
            <a:ext cx="2307173" cy="1371600"/>
          </a:xfrm>
          <a:prstGeom prst="rect">
            <a:avLst/>
          </a:prstGeom>
        </p:spPr>
      </p:pic>
      <p:pic>
        <p:nvPicPr>
          <p:cNvPr id="3" name="Google Shape;87;p18">
            <a:extLst>
              <a:ext uri="{FF2B5EF4-FFF2-40B4-BE49-F238E27FC236}">
                <a16:creationId xmlns:a16="http://schemas.microsoft.com/office/drawing/2014/main" id="{8B39B6AF-0A2B-4F50-B562-475FC617387A}"/>
              </a:ext>
            </a:extLst>
          </p:cNvPr>
          <p:cNvPicPr preferRelativeResize="0"/>
          <p:nvPr/>
        </p:nvPicPr>
        <p:blipFill>
          <a:blip r:embed="rId3">
            <a:alphaModFix/>
          </a:blip>
          <a:stretch>
            <a:fillRect/>
          </a:stretch>
        </p:blipFill>
        <p:spPr>
          <a:xfrm>
            <a:off x="3130061" y="280973"/>
            <a:ext cx="8839200" cy="6296054"/>
          </a:xfrm>
          <a:prstGeom prst="rect">
            <a:avLst/>
          </a:prstGeom>
          <a:noFill/>
          <a:ln>
            <a:noFill/>
          </a:ln>
        </p:spPr>
      </p:pic>
    </p:spTree>
    <p:extLst>
      <p:ext uri="{BB962C8B-B14F-4D97-AF65-F5344CB8AC3E}">
        <p14:creationId xmlns:p14="http://schemas.microsoft.com/office/powerpoint/2010/main" val="428427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2;p19">
            <a:extLst>
              <a:ext uri="{FF2B5EF4-FFF2-40B4-BE49-F238E27FC236}">
                <a16:creationId xmlns:a16="http://schemas.microsoft.com/office/drawing/2014/main" id="{453A3890-F8F7-49F1-AE8B-6AC22B995D14}"/>
              </a:ext>
            </a:extLst>
          </p:cNvPr>
          <p:cNvPicPr preferRelativeResize="0"/>
          <p:nvPr/>
        </p:nvPicPr>
        <p:blipFill>
          <a:blip r:embed="rId2">
            <a:alphaModFix/>
          </a:blip>
          <a:stretch>
            <a:fillRect/>
          </a:stretch>
        </p:blipFill>
        <p:spPr>
          <a:xfrm>
            <a:off x="152400" y="152400"/>
            <a:ext cx="8760813" cy="6553199"/>
          </a:xfrm>
          <a:prstGeom prst="rect">
            <a:avLst/>
          </a:prstGeom>
          <a:noFill/>
          <a:ln>
            <a:noFill/>
          </a:ln>
        </p:spPr>
      </p:pic>
    </p:spTree>
    <p:extLst>
      <p:ext uri="{BB962C8B-B14F-4D97-AF65-F5344CB8AC3E}">
        <p14:creationId xmlns:p14="http://schemas.microsoft.com/office/powerpoint/2010/main" val="2352658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Google Shape;97;p20">
            <a:extLst>
              <a:ext uri="{FF2B5EF4-FFF2-40B4-BE49-F238E27FC236}">
                <a16:creationId xmlns:a16="http://schemas.microsoft.com/office/drawing/2014/main" id="{6E216736-C594-4AEF-A0D4-2B1CD90484B2}"/>
              </a:ext>
            </a:extLst>
          </p:cNvPr>
          <p:cNvPicPr preferRelativeResize="0"/>
          <p:nvPr/>
        </p:nvPicPr>
        <p:blipFill rotWithShape="1">
          <a:blip r:embed="rId2"/>
          <a:srcRect t="7288" b="8443"/>
          <a:stretch/>
        </p:blipFill>
        <p:spPr>
          <a:xfrm>
            <a:off x="20" y="10"/>
            <a:ext cx="12191980" cy="6857990"/>
          </a:xfrm>
          <a:prstGeom prst="rect">
            <a:avLst/>
          </a:prstGeom>
          <a:noFill/>
        </p:spPr>
      </p:pic>
    </p:spTree>
    <p:extLst>
      <p:ext uri="{BB962C8B-B14F-4D97-AF65-F5344CB8AC3E}">
        <p14:creationId xmlns:p14="http://schemas.microsoft.com/office/powerpoint/2010/main" val="2322381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582886-877C-4AEC-A77F-8055EB9A0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0" name="Freeform 14">
              <a:extLst>
                <a:ext uri="{FF2B5EF4-FFF2-40B4-BE49-F238E27FC236}">
                  <a16:creationId xmlns:a16="http://schemas.microsoft.com/office/drawing/2014/main" id="{171A838D-27EA-485C-9A80-DCE624AB30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1" name="Straight Connector 10">
              <a:extLst>
                <a:ext uri="{FF2B5EF4-FFF2-40B4-BE49-F238E27FC236}">
                  <a16:creationId xmlns:a16="http://schemas.microsoft.com/office/drawing/2014/main" id="{9059F313-A1BB-425E-9626-2BD43CAC64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19ABF76A-A1AE-44BB-9ECB-D55D2FE29B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5B6D2EC4-82D3-43B8-82D6-028CB43456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520034CE-71F9-4E0F-94D8-99335CB85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926C6C0-16F7-4CDC-B481-2D19B2F3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042CE423-CE6E-4EE9-91F2-3E40EFB40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699BB4BD-31D7-434C-A6DB-E2CF3ACF6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23D406B8-656A-4D8B-91D0-BF4202C86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83F4BFB6-D6B8-446C-8E17-3D54DCA9F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1" name="Rectangle 20">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Freeform: Shape 36">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ED3FC3-9797-46CF-9CA0-15C90281C723}"/>
              </a:ext>
            </a:extLst>
          </p:cNvPr>
          <p:cNvSpPr>
            <a:spLocks noGrp="1"/>
          </p:cNvSpPr>
          <p:nvPr>
            <p:ph type="title"/>
          </p:nvPr>
        </p:nvSpPr>
        <p:spPr>
          <a:xfrm>
            <a:off x="4419136" y="1020871"/>
            <a:ext cx="6960759" cy="2849671"/>
          </a:xfrm>
        </p:spPr>
        <p:txBody>
          <a:bodyPr vert="horz" lIns="91440" tIns="45720" rIns="91440" bIns="45720" rtlCol="0" anchor="b">
            <a:normAutofit/>
          </a:bodyPr>
          <a:lstStyle/>
          <a:p>
            <a:pPr>
              <a:spcBef>
                <a:spcPct val="0"/>
              </a:spcBef>
            </a:pPr>
            <a:r>
              <a:rPr lang="en-US" sz="6000" dirty="0">
                <a:solidFill>
                  <a:srgbClr val="FFFFFF"/>
                </a:solidFill>
              </a:rPr>
              <a:t>AMH 2020</a:t>
            </a:r>
          </a:p>
        </p:txBody>
      </p:sp>
      <p:sp>
        <p:nvSpPr>
          <p:cNvPr id="39" name="Isosceles Triangle 38">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72902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508</Words>
  <Application>Microsoft Office PowerPoint</Application>
  <PresentationFormat>Widescreen</PresentationFormat>
  <Paragraphs>56</Paragraphs>
  <Slides>33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Trebuchet MS</vt:lpstr>
      <vt:lpstr>Wingdings 3</vt:lpstr>
      <vt:lpstr>Facet</vt:lpstr>
      <vt:lpstr>PowerPoint Presentation</vt:lpstr>
      <vt:lpstr>Background</vt:lpstr>
      <vt:lpstr>PowerPoint Presentation</vt:lpstr>
      <vt:lpstr>PowerPoint Presentation</vt:lpstr>
      <vt:lpstr>PowerPoint Presentation</vt:lpstr>
      <vt:lpstr>PowerPoint Presentation</vt:lpstr>
      <vt:lpstr>PowerPoint Presentation</vt:lpstr>
      <vt:lpstr>PowerPoint Presentation</vt:lpstr>
      <vt:lpstr>AMH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Adaptability </vt:lpstr>
      <vt:lpstr>PowerPoint Presentation</vt:lpstr>
      <vt:lpstr>PowerPoint Presentation</vt:lpstr>
      <vt:lpstr>Response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Mia Tignor</dc:creator>
  <cp:lastModifiedBy>Mia Tignor</cp:lastModifiedBy>
  <cp:revision>1</cp:revision>
  <dcterms:created xsi:type="dcterms:W3CDTF">2019-11-06T01:08:49Z</dcterms:created>
  <dcterms:modified xsi:type="dcterms:W3CDTF">2019-11-06T01:10:54Z</dcterms:modified>
</cp:coreProperties>
</file>