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71" r:id="rId3"/>
    <p:sldId id="290" r:id="rId4"/>
    <p:sldId id="267" r:id="rId5"/>
    <p:sldId id="293" r:id="rId6"/>
    <p:sldId id="272" r:id="rId7"/>
    <p:sldId id="257" r:id="rId8"/>
    <p:sldId id="260" r:id="rId9"/>
    <p:sldId id="264" r:id="rId10"/>
    <p:sldId id="288" r:id="rId11"/>
    <p:sldId id="263" r:id="rId12"/>
    <p:sldId id="265" r:id="rId13"/>
    <p:sldId id="261" r:id="rId14"/>
    <p:sldId id="277" r:id="rId15"/>
    <p:sldId id="262" r:id="rId16"/>
    <p:sldId id="284" r:id="rId17"/>
    <p:sldId id="287" r:id="rId18"/>
    <p:sldId id="289"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57" autoAdjust="0"/>
    <p:restoredTop sz="60361" autoAdjust="0"/>
  </p:normalViewPr>
  <p:slideViewPr>
    <p:cSldViewPr snapToGrid="0">
      <p:cViewPr varScale="1">
        <p:scale>
          <a:sx n="67" d="100"/>
          <a:sy n="67" d="100"/>
        </p:scale>
        <p:origin x="780" y="66"/>
      </p:cViewPr>
      <p:guideLst/>
    </p:cSldViewPr>
  </p:slideViewPr>
  <p:notesTextViewPr>
    <p:cViewPr>
      <p:scale>
        <a:sx n="100" d="100"/>
        <a:sy n="100" d="100"/>
      </p:scale>
      <p:origin x="0" y="0"/>
    </p:cViewPr>
  </p:notesText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943D8-D9AD-4805-B4FE-A863A448F534}" type="doc">
      <dgm:prSet loTypeId="urn:microsoft.com/office/officeart/2005/8/layout/equation2" loCatId="process" qsTypeId="urn:microsoft.com/office/officeart/2005/8/quickstyle/simple1" qsCatId="simple" csTypeId="urn:microsoft.com/office/officeart/2005/8/colors/accent1_2" csCatId="accent1" phldr="1"/>
      <dgm:spPr/>
    </dgm:pt>
    <dgm:pt modelId="{E98E0B0A-445A-4983-8CDD-86FD88D44322}">
      <dgm:prSet phldrT="[Text]" custT="1"/>
      <dgm:spPr/>
      <dgm:t>
        <a:bodyPr/>
        <a:lstStyle/>
        <a:p>
          <a:r>
            <a:rPr lang="en-US" sz="1800" dirty="0"/>
            <a:t>Writing Coach schedules faculty for 10 minute orientation</a:t>
          </a:r>
        </a:p>
      </dgm:t>
    </dgm:pt>
    <dgm:pt modelId="{B97E875E-425D-4E9D-A0F1-3E4ED4D238EF}" type="parTrans" cxnId="{B9AF8C8F-9CB5-4F4E-93E8-8C973630279D}">
      <dgm:prSet/>
      <dgm:spPr/>
      <dgm:t>
        <a:bodyPr/>
        <a:lstStyle/>
        <a:p>
          <a:endParaRPr lang="en-US"/>
        </a:p>
      </dgm:t>
    </dgm:pt>
    <dgm:pt modelId="{30A3A872-5C7A-4106-9834-A6A8A9E5CB1D}" type="sibTrans" cxnId="{B9AF8C8F-9CB5-4F4E-93E8-8C973630279D}">
      <dgm:prSet/>
      <dgm:spPr/>
      <dgm:t>
        <a:bodyPr/>
        <a:lstStyle/>
        <a:p>
          <a:endParaRPr lang="en-US"/>
        </a:p>
      </dgm:t>
    </dgm:pt>
    <dgm:pt modelId="{D541A17C-D43B-4498-AC59-D9257B229802}">
      <dgm:prSet phldrT="[Text]" custT="1"/>
      <dgm:spPr/>
      <dgm:t>
        <a:bodyPr/>
        <a:lstStyle/>
        <a:p>
          <a:r>
            <a:rPr lang="en-US" sz="1800" dirty="0"/>
            <a:t>Faculty are invited to choose from Learning Resources offerings</a:t>
          </a:r>
        </a:p>
      </dgm:t>
    </dgm:pt>
    <dgm:pt modelId="{F9E474AD-5EB8-443A-908C-1ACEC02D8C13}" type="parTrans" cxnId="{C7A8746E-13DF-4F6E-8907-7FB7A7597F38}">
      <dgm:prSet/>
      <dgm:spPr/>
      <dgm:t>
        <a:bodyPr/>
        <a:lstStyle/>
        <a:p>
          <a:endParaRPr lang="en-US"/>
        </a:p>
      </dgm:t>
    </dgm:pt>
    <dgm:pt modelId="{455669C2-59C2-4336-A96A-F40BEC9F6CD1}" type="sibTrans" cxnId="{C7A8746E-13DF-4F6E-8907-7FB7A7597F38}">
      <dgm:prSet/>
      <dgm:spPr/>
      <dgm:t>
        <a:bodyPr/>
        <a:lstStyle/>
        <a:p>
          <a:endParaRPr lang="en-US"/>
        </a:p>
      </dgm:t>
    </dgm:pt>
    <dgm:pt modelId="{F04F0F35-A117-404E-8A22-C0E57CBDDD0A}">
      <dgm:prSet phldrT="[Text]" custT="1"/>
      <dgm:spPr/>
      <dgm:t>
        <a:bodyPr/>
        <a:lstStyle/>
        <a:p>
          <a:r>
            <a:rPr lang="en-US" sz="1800" dirty="0"/>
            <a:t>Message shared with Associate Instructor to arrange final confirmation with faculty.</a:t>
          </a:r>
        </a:p>
      </dgm:t>
    </dgm:pt>
    <dgm:pt modelId="{7F8A8A6B-87F0-4A4D-A908-60C7FF548FD0}" type="parTrans" cxnId="{7A6B2B5D-2E40-487F-9680-90D3D0773A46}">
      <dgm:prSet/>
      <dgm:spPr/>
      <dgm:t>
        <a:bodyPr/>
        <a:lstStyle/>
        <a:p>
          <a:endParaRPr lang="en-US"/>
        </a:p>
      </dgm:t>
    </dgm:pt>
    <dgm:pt modelId="{35B65892-C549-4647-85C9-E79D0BC61015}" type="sibTrans" cxnId="{7A6B2B5D-2E40-487F-9680-90D3D0773A46}">
      <dgm:prSet/>
      <dgm:spPr/>
      <dgm:t>
        <a:bodyPr/>
        <a:lstStyle/>
        <a:p>
          <a:endParaRPr lang="en-US"/>
        </a:p>
      </dgm:t>
    </dgm:pt>
    <dgm:pt modelId="{CFA6C531-0711-4E7B-8040-F7F242858329}" type="pres">
      <dgm:prSet presAssocID="{47B943D8-D9AD-4805-B4FE-A863A448F534}" presName="Name0" presStyleCnt="0">
        <dgm:presLayoutVars>
          <dgm:dir/>
          <dgm:resizeHandles val="exact"/>
        </dgm:presLayoutVars>
      </dgm:prSet>
      <dgm:spPr/>
    </dgm:pt>
    <dgm:pt modelId="{1650F11B-E8C0-4BB1-91A9-AA1865E5B613}" type="pres">
      <dgm:prSet presAssocID="{47B943D8-D9AD-4805-B4FE-A863A448F534}" presName="vNodes" presStyleCnt="0"/>
      <dgm:spPr/>
    </dgm:pt>
    <dgm:pt modelId="{1EEE7322-585D-486C-926E-A6BDEDD64841}" type="pres">
      <dgm:prSet presAssocID="{E98E0B0A-445A-4983-8CDD-86FD88D44322}" presName="node" presStyleLbl="node1" presStyleIdx="0" presStyleCnt="3">
        <dgm:presLayoutVars>
          <dgm:bulletEnabled val="1"/>
        </dgm:presLayoutVars>
      </dgm:prSet>
      <dgm:spPr/>
      <dgm:t>
        <a:bodyPr/>
        <a:lstStyle/>
        <a:p>
          <a:endParaRPr lang="en-US"/>
        </a:p>
      </dgm:t>
    </dgm:pt>
    <dgm:pt modelId="{8D36535F-5662-42D9-AA5F-48F8CAD77636}" type="pres">
      <dgm:prSet presAssocID="{30A3A872-5C7A-4106-9834-A6A8A9E5CB1D}" presName="spacerT" presStyleCnt="0"/>
      <dgm:spPr/>
    </dgm:pt>
    <dgm:pt modelId="{8479B737-D651-457A-8448-33EB965A2ED7}" type="pres">
      <dgm:prSet presAssocID="{30A3A872-5C7A-4106-9834-A6A8A9E5CB1D}" presName="sibTrans" presStyleLbl="sibTrans2D1" presStyleIdx="0" presStyleCnt="2"/>
      <dgm:spPr/>
      <dgm:t>
        <a:bodyPr/>
        <a:lstStyle/>
        <a:p>
          <a:endParaRPr lang="en-US"/>
        </a:p>
      </dgm:t>
    </dgm:pt>
    <dgm:pt modelId="{7C69520A-C758-45E2-81F6-BFC51DAE9A86}" type="pres">
      <dgm:prSet presAssocID="{30A3A872-5C7A-4106-9834-A6A8A9E5CB1D}" presName="spacerB" presStyleCnt="0"/>
      <dgm:spPr/>
    </dgm:pt>
    <dgm:pt modelId="{767579AD-84F0-4B2E-9E08-63AF3BC7B8EC}" type="pres">
      <dgm:prSet presAssocID="{D541A17C-D43B-4498-AC59-D9257B229802}" presName="node" presStyleLbl="node1" presStyleIdx="1" presStyleCnt="3">
        <dgm:presLayoutVars>
          <dgm:bulletEnabled val="1"/>
        </dgm:presLayoutVars>
      </dgm:prSet>
      <dgm:spPr/>
      <dgm:t>
        <a:bodyPr/>
        <a:lstStyle/>
        <a:p>
          <a:endParaRPr lang="en-US"/>
        </a:p>
      </dgm:t>
    </dgm:pt>
    <dgm:pt modelId="{C2749791-F88A-4FB6-B41A-A15DEE1EA9D0}" type="pres">
      <dgm:prSet presAssocID="{47B943D8-D9AD-4805-B4FE-A863A448F534}" presName="sibTransLast" presStyleLbl="sibTrans2D1" presStyleIdx="1" presStyleCnt="2"/>
      <dgm:spPr/>
      <dgm:t>
        <a:bodyPr/>
        <a:lstStyle/>
        <a:p>
          <a:endParaRPr lang="en-US"/>
        </a:p>
      </dgm:t>
    </dgm:pt>
    <dgm:pt modelId="{ECAFC2AD-1B99-4413-A4B6-790C716B0AE0}" type="pres">
      <dgm:prSet presAssocID="{47B943D8-D9AD-4805-B4FE-A863A448F534}" presName="connectorText" presStyleLbl="sibTrans2D1" presStyleIdx="1" presStyleCnt="2"/>
      <dgm:spPr/>
      <dgm:t>
        <a:bodyPr/>
        <a:lstStyle/>
        <a:p>
          <a:endParaRPr lang="en-US"/>
        </a:p>
      </dgm:t>
    </dgm:pt>
    <dgm:pt modelId="{C19CD9F4-DE4D-4915-875F-D7F16B4E8476}" type="pres">
      <dgm:prSet presAssocID="{47B943D8-D9AD-4805-B4FE-A863A448F534}" presName="lastNode" presStyleLbl="node1" presStyleIdx="2" presStyleCnt="3">
        <dgm:presLayoutVars>
          <dgm:bulletEnabled val="1"/>
        </dgm:presLayoutVars>
      </dgm:prSet>
      <dgm:spPr/>
      <dgm:t>
        <a:bodyPr/>
        <a:lstStyle/>
        <a:p>
          <a:endParaRPr lang="en-US"/>
        </a:p>
      </dgm:t>
    </dgm:pt>
  </dgm:ptLst>
  <dgm:cxnLst>
    <dgm:cxn modelId="{8913CAEA-F5DB-4B76-8E05-12151B6DEC5B}" type="presOf" srcId="{F04F0F35-A117-404E-8A22-C0E57CBDDD0A}" destId="{C19CD9F4-DE4D-4915-875F-D7F16B4E8476}" srcOrd="0" destOrd="0" presId="urn:microsoft.com/office/officeart/2005/8/layout/equation2"/>
    <dgm:cxn modelId="{7A6B2B5D-2E40-487F-9680-90D3D0773A46}" srcId="{47B943D8-D9AD-4805-B4FE-A863A448F534}" destId="{F04F0F35-A117-404E-8A22-C0E57CBDDD0A}" srcOrd="2" destOrd="0" parTransId="{7F8A8A6B-87F0-4A4D-A908-60C7FF548FD0}" sibTransId="{35B65892-C549-4647-85C9-E79D0BC61015}"/>
    <dgm:cxn modelId="{FBFAA7BA-51B6-4CD0-BDE1-2977A135500C}" type="presOf" srcId="{47B943D8-D9AD-4805-B4FE-A863A448F534}" destId="{CFA6C531-0711-4E7B-8040-F7F242858329}" srcOrd="0" destOrd="0" presId="urn:microsoft.com/office/officeart/2005/8/layout/equation2"/>
    <dgm:cxn modelId="{B9AF8C8F-9CB5-4F4E-93E8-8C973630279D}" srcId="{47B943D8-D9AD-4805-B4FE-A863A448F534}" destId="{E98E0B0A-445A-4983-8CDD-86FD88D44322}" srcOrd="0" destOrd="0" parTransId="{B97E875E-425D-4E9D-A0F1-3E4ED4D238EF}" sibTransId="{30A3A872-5C7A-4106-9834-A6A8A9E5CB1D}"/>
    <dgm:cxn modelId="{EDB88F37-A9AE-49DE-94FC-D40168B3F32E}" type="presOf" srcId="{30A3A872-5C7A-4106-9834-A6A8A9E5CB1D}" destId="{8479B737-D651-457A-8448-33EB965A2ED7}" srcOrd="0" destOrd="0" presId="urn:microsoft.com/office/officeart/2005/8/layout/equation2"/>
    <dgm:cxn modelId="{9E036900-F224-492F-99DE-D677B58D14A3}" type="presOf" srcId="{E98E0B0A-445A-4983-8CDD-86FD88D44322}" destId="{1EEE7322-585D-486C-926E-A6BDEDD64841}" srcOrd="0" destOrd="0" presId="urn:microsoft.com/office/officeart/2005/8/layout/equation2"/>
    <dgm:cxn modelId="{C91F9020-9FBF-4327-8A7A-FCEE0F5EA496}" type="presOf" srcId="{455669C2-59C2-4336-A96A-F40BEC9F6CD1}" destId="{ECAFC2AD-1B99-4413-A4B6-790C716B0AE0}" srcOrd="1" destOrd="0" presId="urn:microsoft.com/office/officeart/2005/8/layout/equation2"/>
    <dgm:cxn modelId="{E84471BD-5958-4E1A-BD04-033D4D63BBB4}" type="presOf" srcId="{D541A17C-D43B-4498-AC59-D9257B229802}" destId="{767579AD-84F0-4B2E-9E08-63AF3BC7B8EC}" srcOrd="0" destOrd="0" presId="urn:microsoft.com/office/officeart/2005/8/layout/equation2"/>
    <dgm:cxn modelId="{C7A8746E-13DF-4F6E-8907-7FB7A7597F38}" srcId="{47B943D8-D9AD-4805-B4FE-A863A448F534}" destId="{D541A17C-D43B-4498-AC59-D9257B229802}" srcOrd="1" destOrd="0" parTransId="{F9E474AD-5EB8-443A-908C-1ACEC02D8C13}" sibTransId="{455669C2-59C2-4336-A96A-F40BEC9F6CD1}"/>
    <dgm:cxn modelId="{0092B526-3611-4871-B26F-7A1E7AFDCB2A}" type="presOf" srcId="{455669C2-59C2-4336-A96A-F40BEC9F6CD1}" destId="{C2749791-F88A-4FB6-B41A-A15DEE1EA9D0}" srcOrd="0" destOrd="0" presId="urn:microsoft.com/office/officeart/2005/8/layout/equation2"/>
    <dgm:cxn modelId="{DEA52F56-D611-4F1D-A4CF-4BD759241ADF}" type="presParOf" srcId="{CFA6C531-0711-4E7B-8040-F7F242858329}" destId="{1650F11B-E8C0-4BB1-91A9-AA1865E5B613}" srcOrd="0" destOrd="0" presId="urn:microsoft.com/office/officeart/2005/8/layout/equation2"/>
    <dgm:cxn modelId="{583557F1-8558-4AF6-BD07-3F50612236B3}" type="presParOf" srcId="{1650F11B-E8C0-4BB1-91A9-AA1865E5B613}" destId="{1EEE7322-585D-486C-926E-A6BDEDD64841}" srcOrd="0" destOrd="0" presId="urn:microsoft.com/office/officeart/2005/8/layout/equation2"/>
    <dgm:cxn modelId="{EAD33412-1E94-4DCC-A3F0-E32BF38BD681}" type="presParOf" srcId="{1650F11B-E8C0-4BB1-91A9-AA1865E5B613}" destId="{8D36535F-5662-42D9-AA5F-48F8CAD77636}" srcOrd="1" destOrd="0" presId="urn:microsoft.com/office/officeart/2005/8/layout/equation2"/>
    <dgm:cxn modelId="{E29102CB-6932-4C66-916E-B16DD451BEC5}" type="presParOf" srcId="{1650F11B-E8C0-4BB1-91A9-AA1865E5B613}" destId="{8479B737-D651-457A-8448-33EB965A2ED7}" srcOrd="2" destOrd="0" presId="urn:microsoft.com/office/officeart/2005/8/layout/equation2"/>
    <dgm:cxn modelId="{E102E27A-A9B2-4A3A-83BA-7DE04148D949}" type="presParOf" srcId="{1650F11B-E8C0-4BB1-91A9-AA1865E5B613}" destId="{7C69520A-C758-45E2-81F6-BFC51DAE9A86}" srcOrd="3" destOrd="0" presId="urn:microsoft.com/office/officeart/2005/8/layout/equation2"/>
    <dgm:cxn modelId="{F9FA66D9-9645-4A4F-AB78-B180A25AD819}" type="presParOf" srcId="{1650F11B-E8C0-4BB1-91A9-AA1865E5B613}" destId="{767579AD-84F0-4B2E-9E08-63AF3BC7B8EC}" srcOrd="4" destOrd="0" presId="urn:microsoft.com/office/officeart/2005/8/layout/equation2"/>
    <dgm:cxn modelId="{FB5F1643-7914-4D8B-8B19-F1624FCAB99E}" type="presParOf" srcId="{CFA6C531-0711-4E7B-8040-F7F242858329}" destId="{C2749791-F88A-4FB6-B41A-A15DEE1EA9D0}" srcOrd="1" destOrd="0" presId="urn:microsoft.com/office/officeart/2005/8/layout/equation2"/>
    <dgm:cxn modelId="{4BE0EF72-A878-4634-909A-0A35CA183D8C}" type="presParOf" srcId="{C2749791-F88A-4FB6-B41A-A15DEE1EA9D0}" destId="{ECAFC2AD-1B99-4413-A4B6-790C716B0AE0}" srcOrd="0" destOrd="0" presId="urn:microsoft.com/office/officeart/2005/8/layout/equation2"/>
    <dgm:cxn modelId="{81DD6D87-ED99-4764-906C-9C7FC24E195E}" type="presParOf" srcId="{CFA6C531-0711-4E7B-8040-F7F242858329}" destId="{C19CD9F4-DE4D-4915-875F-D7F16B4E8476}" srcOrd="2" destOrd="0" presId="urn:microsoft.com/office/officeart/2005/8/layout/equati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E7322-585D-486C-926E-A6BDEDD64841}">
      <dsp:nvSpPr>
        <dsp:cNvPr id="0" name=""/>
        <dsp:cNvSpPr/>
      </dsp:nvSpPr>
      <dsp:spPr>
        <a:xfrm>
          <a:off x="509984" y="1963"/>
          <a:ext cx="1974453" cy="197445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Writing Coach schedules faculty for 10 minute orientation</a:t>
          </a:r>
        </a:p>
      </dsp:txBody>
      <dsp:txXfrm>
        <a:off x="799136" y="291115"/>
        <a:ext cx="1396149" cy="1396149"/>
      </dsp:txXfrm>
    </dsp:sp>
    <dsp:sp modelId="{8479B737-D651-457A-8448-33EB965A2ED7}">
      <dsp:nvSpPr>
        <dsp:cNvPr id="0" name=""/>
        <dsp:cNvSpPr/>
      </dsp:nvSpPr>
      <dsp:spPr>
        <a:xfrm>
          <a:off x="924619" y="2136742"/>
          <a:ext cx="1145182" cy="11451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076413" y="2574660"/>
        <a:ext cx="841594" cy="269346"/>
      </dsp:txXfrm>
    </dsp:sp>
    <dsp:sp modelId="{767579AD-84F0-4B2E-9E08-63AF3BC7B8EC}">
      <dsp:nvSpPr>
        <dsp:cNvPr id="0" name=""/>
        <dsp:cNvSpPr/>
      </dsp:nvSpPr>
      <dsp:spPr>
        <a:xfrm>
          <a:off x="509984" y="3442250"/>
          <a:ext cx="1974453" cy="197445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Faculty are invited to choose from Learning Resources offerings</a:t>
          </a:r>
        </a:p>
      </dsp:txBody>
      <dsp:txXfrm>
        <a:off x="799136" y="3731402"/>
        <a:ext cx="1396149" cy="1396149"/>
      </dsp:txXfrm>
    </dsp:sp>
    <dsp:sp modelId="{C2749791-F88A-4FB6-B41A-A15DEE1EA9D0}">
      <dsp:nvSpPr>
        <dsp:cNvPr id="0" name=""/>
        <dsp:cNvSpPr/>
      </dsp:nvSpPr>
      <dsp:spPr>
        <a:xfrm>
          <a:off x="2780605" y="2342085"/>
          <a:ext cx="627876" cy="73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2780605" y="2488984"/>
        <a:ext cx="439513" cy="440698"/>
      </dsp:txXfrm>
    </dsp:sp>
    <dsp:sp modelId="{C19CD9F4-DE4D-4915-875F-D7F16B4E8476}">
      <dsp:nvSpPr>
        <dsp:cNvPr id="0" name=""/>
        <dsp:cNvSpPr/>
      </dsp:nvSpPr>
      <dsp:spPr>
        <a:xfrm>
          <a:off x="3669109" y="734880"/>
          <a:ext cx="3948906" cy="394890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Message shared with Associate Instructor to arrange final confirmation with faculty.</a:t>
          </a:r>
        </a:p>
      </dsp:txBody>
      <dsp:txXfrm>
        <a:off x="4247413" y="1313184"/>
        <a:ext cx="2792298" cy="279229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2E624-2462-4738-A173-CEA2710C9501}" type="datetimeFigureOut">
              <a:rPr lang="en-US" smtClean="0"/>
              <a:t>11/22/2019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6FA1A-B59F-4795-AB2F-19623D512FD9}" type="slidenum">
              <a:rPr lang="en-US" smtClean="0"/>
              <a:t>‹#›</a:t>
            </a:fld>
            <a:endParaRPr lang="en-US"/>
          </a:p>
        </p:txBody>
      </p:sp>
    </p:spTree>
    <p:extLst>
      <p:ext uri="{BB962C8B-B14F-4D97-AF65-F5344CB8AC3E}">
        <p14:creationId xmlns:p14="http://schemas.microsoft.com/office/powerpoint/2010/main" val="75915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1</a:t>
            </a:fld>
            <a:endParaRPr lang="en-US"/>
          </a:p>
        </p:txBody>
      </p:sp>
    </p:spTree>
    <p:extLst>
      <p:ext uri="{BB962C8B-B14F-4D97-AF65-F5344CB8AC3E}">
        <p14:creationId xmlns:p14="http://schemas.microsoft.com/office/powerpoint/2010/main" val="216449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11</a:t>
            </a:fld>
            <a:endParaRPr lang="en-US"/>
          </a:p>
        </p:txBody>
      </p:sp>
    </p:spTree>
    <p:extLst>
      <p:ext uri="{BB962C8B-B14F-4D97-AF65-F5344CB8AC3E}">
        <p14:creationId xmlns:p14="http://schemas.microsoft.com/office/powerpoint/2010/main" val="1060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12</a:t>
            </a:fld>
            <a:endParaRPr lang="en-US"/>
          </a:p>
        </p:txBody>
      </p:sp>
    </p:spTree>
    <p:extLst>
      <p:ext uri="{BB962C8B-B14F-4D97-AF65-F5344CB8AC3E}">
        <p14:creationId xmlns:p14="http://schemas.microsoft.com/office/powerpoint/2010/main" val="193213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Show students how everything is interrelated. </a:t>
            </a:r>
            <a:r>
              <a:rPr lang="en-US" sz="1200" kern="1200" dirty="0">
                <a:solidFill>
                  <a:schemeClr val="tx1"/>
                </a:solidFill>
                <a:effectLst/>
                <a:latin typeface="+mn-lt"/>
                <a:ea typeface="+mn-ea"/>
                <a:cs typeface="+mn-cs"/>
              </a:rPr>
              <a:t>These collaborative efforts will have a long-lasting impact in strengthening the relationship with the different departments on future projects as well.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13</a:t>
            </a:fld>
            <a:endParaRPr lang="en-US"/>
          </a:p>
        </p:txBody>
      </p:sp>
    </p:spTree>
    <p:extLst>
      <p:ext uri="{BB962C8B-B14F-4D97-AF65-F5344CB8AC3E}">
        <p14:creationId xmlns:p14="http://schemas.microsoft.com/office/powerpoint/2010/main" val="66177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FA1A-B59F-4795-AB2F-19623D512FD9}" type="slidenum">
              <a:rPr lang="en-US" smtClean="0"/>
              <a:t>14</a:t>
            </a:fld>
            <a:endParaRPr lang="en-US"/>
          </a:p>
        </p:txBody>
      </p:sp>
    </p:spTree>
    <p:extLst>
      <p:ext uri="{BB962C8B-B14F-4D97-AF65-F5344CB8AC3E}">
        <p14:creationId xmlns:p14="http://schemas.microsoft.com/office/powerpoint/2010/main" val="151328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15</a:t>
            </a:fld>
            <a:endParaRPr lang="en-US"/>
          </a:p>
        </p:txBody>
      </p:sp>
    </p:spTree>
    <p:extLst>
      <p:ext uri="{BB962C8B-B14F-4D97-AF65-F5344CB8AC3E}">
        <p14:creationId xmlns:p14="http://schemas.microsoft.com/office/powerpoint/2010/main" val="347005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2A6FA1A-B59F-4795-AB2F-19623D512FD9}" type="slidenum">
              <a:rPr lang="en-US" smtClean="0"/>
              <a:t>16</a:t>
            </a:fld>
            <a:endParaRPr lang="en-US"/>
          </a:p>
        </p:txBody>
      </p:sp>
    </p:spTree>
    <p:extLst>
      <p:ext uri="{BB962C8B-B14F-4D97-AF65-F5344CB8AC3E}">
        <p14:creationId xmlns:p14="http://schemas.microsoft.com/office/powerpoint/2010/main" val="261149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FA1A-B59F-4795-AB2F-19623D512FD9}" type="slidenum">
              <a:rPr lang="en-US" smtClean="0"/>
              <a:t>17</a:t>
            </a:fld>
            <a:endParaRPr lang="en-US"/>
          </a:p>
        </p:txBody>
      </p:sp>
    </p:spTree>
    <p:extLst>
      <p:ext uri="{BB962C8B-B14F-4D97-AF65-F5344CB8AC3E}">
        <p14:creationId xmlns:p14="http://schemas.microsoft.com/office/powerpoint/2010/main" val="236289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19</a:t>
            </a:fld>
            <a:endParaRPr lang="en-US"/>
          </a:p>
        </p:txBody>
      </p:sp>
    </p:spTree>
    <p:extLst>
      <p:ext uri="{BB962C8B-B14F-4D97-AF65-F5344CB8AC3E}">
        <p14:creationId xmlns:p14="http://schemas.microsoft.com/office/powerpoint/2010/main" val="259085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2</a:t>
            </a:fld>
            <a:endParaRPr lang="en-US"/>
          </a:p>
        </p:txBody>
      </p:sp>
    </p:spTree>
    <p:extLst>
      <p:ext uri="{BB962C8B-B14F-4D97-AF65-F5344CB8AC3E}">
        <p14:creationId xmlns:p14="http://schemas.microsoft.com/office/powerpoint/2010/main" val="100950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4</a:t>
            </a:fld>
            <a:endParaRPr lang="en-US"/>
          </a:p>
        </p:txBody>
      </p:sp>
    </p:spTree>
    <p:extLst>
      <p:ext uri="{BB962C8B-B14F-4D97-AF65-F5344CB8AC3E}">
        <p14:creationId xmlns:p14="http://schemas.microsoft.com/office/powerpoint/2010/main" val="153909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5</a:t>
            </a:fld>
            <a:endParaRPr lang="en-US"/>
          </a:p>
        </p:txBody>
      </p:sp>
    </p:spTree>
    <p:extLst>
      <p:ext uri="{BB962C8B-B14F-4D97-AF65-F5344CB8AC3E}">
        <p14:creationId xmlns:p14="http://schemas.microsoft.com/office/powerpoint/2010/main" val="198216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62A6FA1A-B59F-4795-AB2F-19623D512FD9}" type="slidenum">
              <a:rPr lang="en-US" smtClean="0"/>
              <a:t>6</a:t>
            </a:fld>
            <a:endParaRPr lang="en-US"/>
          </a:p>
        </p:txBody>
      </p:sp>
    </p:spTree>
    <p:extLst>
      <p:ext uri="{BB962C8B-B14F-4D97-AF65-F5344CB8AC3E}">
        <p14:creationId xmlns:p14="http://schemas.microsoft.com/office/powerpoint/2010/main" val="33229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7</a:t>
            </a:fld>
            <a:endParaRPr lang="en-US"/>
          </a:p>
        </p:txBody>
      </p:sp>
    </p:spTree>
    <p:extLst>
      <p:ext uri="{BB962C8B-B14F-4D97-AF65-F5344CB8AC3E}">
        <p14:creationId xmlns:p14="http://schemas.microsoft.com/office/powerpoint/2010/main" val="126638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62A6FA1A-B59F-4795-AB2F-19623D512FD9}" type="slidenum">
              <a:rPr lang="en-US" smtClean="0"/>
              <a:t>8</a:t>
            </a:fld>
            <a:endParaRPr lang="en-US"/>
          </a:p>
        </p:txBody>
      </p:sp>
    </p:spTree>
    <p:extLst>
      <p:ext uri="{BB962C8B-B14F-4D97-AF65-F5344CB8AC3E}">
        <p14:creationId xmlns:p14="http://schemas.microsoft.com/office/powerpoint/2010/main" val="224511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9</a:t>
            </a:fld>
            <a:endParaRPr lang="en-US"/>
          </a:p>
        </p:txBody>
      </p:sp>
    </p:spTree>
    <p:extLst>
      <p:ext uri="{BB962C8B-B14F-4D97-AF65-F5344CB8AC3E}">
        <p14:creationId xmlns:p14="http://schemas.microsoft.com/office/powerpoint/2010/main" val="367184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6FA1A-B59F-4795-AB2F-19623D512FD9}" type="slidenum">
              <a:rPr lang="en-US" smtClean="0"/>
              <a:t>10</a:t>
            </a:fld>
            <a:endParaRPr lang="en-US"/>
          </a:p>
        </p:txBody>
      </p:sp>
    </p:spTree>
    <p:extLst>
      <p:ext uri="{BB962C8B-B14F-4D97-AF65-F5344CB8AC3E}">
        <p14:creationId xmlns:p14="http://schemas.microsoft.com/office/powerpoint/2010/main" val="412538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11/22/2019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11/22/2019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braryguides.mdc.edu/Go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nmorales@md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730" y="173736"/>
            <a:ext cx="11056540" cy="3255264"/>
          </a:xfrm>
        </p:spPr>
        <p:txBody>
          <a:bodyPr>
            <a:normAutofit/>
          </a:bodyPr>
          <a:lstStyle/>
          <a:p>
            <a:pPr algn="ctr"/>
            <a:r>
              <a:rPr lang="en-US" sz="5400" dirty="0">
                <a:solidFill>
                  <a:schemeClr val="tx1">
                    <a:lumMod val="65000"/>
                    <a:lumOff val="35000"/>
                  </a:schemeClr>
                </a:solidFill>
              </a:rPr>
              <a:t>Learning Resources- </a:t>
            </a:r>
            <a:br>
              <a:rPr lang="en-US" sz="5400" dirty="0">
                <a:solidFill>
                  <a:schemeClr val="tx1">
                    <a:lumMod val="65000"/>
                    <a:lumOff val="35000"/>
                  </a:schemeClr>
                </a:solidFill>
              </a:rPr>
            </a:br>
            <a:r>
              <a:rPr lang="en-US" sz="5400" dirty="0">
                <a:solidFill>
                  <a:schemeClr val="tx1">
                    <a:lumMod val="65000"/>
                    <a:lumOff val="35000"/>
                  </a:schemeClr>
                </a:solidFill>
              </a:rPr>
              <a:t>Making Connections </a:t>
            </a:r>
          </a:p>
        </p:txBody>
      </p:sp>
      <p:sp>
        <p:nvSpPr>
          <p:cNvPr id="3" name="Subtitle 2"/>
          <p:cNvSpPr>
            <a:spLocks noGrp="1"/>
          </p:cNvSpPr>
          <p:nvPr>
            <p:ph type="subTitle" idx="1"/>
          </p:nvPr>
        </p:nvSpPr>
        <p:spPr>
          <a:xfrm>
            <a:off x="1745640" y="3429000"/>
            <a:ext cx="8700720" cy="914400"/>
          </a:xfrm>
        </p:spPr>
        <p:txBody>
          <a:bodyPr>
            <a:noAutofit/>
          </a:bodyPr>
          <a:lstStyle/>
          <a:p>
            <a:pPr algn="ctr"/>
            <a:r>
              <a:rPr lang="en-US" sz="3200" i="1" dirty="0">
                <a:solidFill>
                  <a:schemeClr val="tx1">
                    <a:lumMod val="65000"/>
                    <a:lumOff val="35000"/>
                  </a:schemeClr>
                </a:solidFill>
              </a:rPr>
              <a:t>70</a:t>
            </a:r>
            <a:r>
              <a:rPr lang="en-US" sz="3200" i="1" baseline="30000" dirty="0">
                <a:solidFill>
                  <a:schemeClr val="tx1">
                    <a:lumMod val="65000"/>
                    <a:lumOff val="35000"/>
                  </a:schemeClr>
                </a:solidFill>
              </a:rPr>
              <a:t>th</a:t>
            </a:r>
            <a:r>
              <a:rPr lang="en-US" sz="3200" i="1" dirty="0">
                <a:solidFill>
                  <a:schemeClr val="tx1">
                    <a:lumMod val="65000"/>
                    <a:lumOff val="35000"/>
                  </a:schemeClr>
                </a:solidFill>
              </a:rPr>
              <a:t> AFC Annual Meeting &amp; Conference</a:t>
            </a:r>
          </a:p>
          <a:p>
            <a:pPr algn="ctr"/>
            <a:r>
              <a:rPr lang="en-US" sz="3200" dirty="0">
                <a:solidFill>
                  <a:schemeClr val="tx1">
                    <a:lumMod val="65000"/>
                    <a:lumOff val="35000"/>
                  </a:schemeClr>
                </a:solidFill>
              </a:rPr>
              <a:t>November 7, 2019</a:t>
            </a:r>
          </a:p>
          <a:p>
            <a:pPr algn="ctr"/>
            <a:endParaRPr lang="en-US" sz="2000" b="1" dirty="0">
              <a:solidFill>
                <a:srgbClr val="00B0F0"/>
              </a:solidFill>
            </a:endParaRPr>
          </a:p>
          <a:p>
            <a:pPr algn="ctr"/>
            <a:r>
              <a:rPr lang="en-US" sz="2400" b="1" dirty="0">
                <a:solidFill>
                  <a:schemeClr val="tx1">
                    <a:lumMod val="65000"/>
                    <a:lumOff val="35000"/>
                  </a:schemeClr>
                </a:solidFill>
              </a:rPr>
              <a:t>Presenter:</a:t>
            </a:r>
          </a:p>
          <a:p>
            <a:pPr algn="ctr"/>
            <a:r>
              <a:rPr lang="en-US" sz="2400" dirty="0">
                <a:solidFill>
                  <a:schemeClr val="tx1">
                    <a:lumMod val="65000"/>
                    <a:lumOff val="35000"/>
                  </a:schemeClr>
                </a:solidFill>
              </a:rPr>
              <a:t>Nora Morales, Associate Director of Learning Resources</a:t>
            </a:r>
          </a:p>
          <a:p>
            <a:pPr algn="ctr"/>
            <a:r>
              <a:rPr lang="en-US" sz="2400" dirty="0">
                <a:solidFill>
                  <a:schemeClr val="tx1">
                    <a:lumMod val="65000"/>
                    <a:lumOff val="35000"/>
                  </a:schemeClr>
                </a:solidFill>
              </a:rPr>
              <a:t>Miami Dade College, Kendall Campus</a:t>
            </a:r>
          </a:p>
        </p:txBody>
      </p:sp>
    </p:spTree>
    <p:extLst>
      <p:ext uri="{BB962C8B-B14F-4D97-AF65-F5344CB8AC3E}">
        <p14:creationId xmlns:p14="http://schemas.microsoft.com/office/powerpoint/2010/main" val="368809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Summer 2018</a:t>
            </a:r>
            <a:br>
              <a:rPr lang="en-US" dirty="0">
                <a:solidFill>
                  <a:srgbClr val="00B0F0"/>
                </a:solidFill>
              </a:rPr>
            </a:br>
            <a:r>
              <a:rPr lang="en-US" dirty="0">
                <a:solidFill>
                  <a:srgbClr val="00B0F0"/>
                </a:solidFill>
              </a:rPr>
              <a:t>Pilot Statistics</a:t>
            </a:r>
          </a:p>
        </p:txBody>
      </p:sp>
      <p:sp>
        <p:nvSpPr>
          <p:cNvPr id="3" name="Content Placeholder 2"/>
          <p:cNvSpPr>
            <a:spLocks noGrp="1"/>
          </p:cNvSpPr>
          <p:nvPr>
            <p:ph idx="1"/>
          </p:nvPr>
        </p:nvSpPr>
        <p:spPr/>
        <p:txBody>
          <a:bodyPr/>
          <a:lstStyle/>
          <a:p>
            <a:pPr marL="0" indent="0" algn="ctr">
              <a:buNone/>
            </a:pPr>
            <a:r>
              <a:rPr lang="en-US" sz="3000" b="1" dirty="0"/>
              <a:t>15 offerings with an average of 21 students per class</a:t>
            </a:r>
          </a:p>
          <a:p>
            <a:pPr marL="0" indent="0" algn="ctr">
              <a:buNone/>
            </a:pPr>
            <a:r>
              <a:rPr lang="en-US" sz="3000" b="1" dirty="0"/>
              <a:t>Total of 315 students served</a:t>
            </a:r>
          </a:p>
          <a:p>
            <a:pPr marL="0" indent="0" algn="ctr">
              <a:buNone/>
            </a:pPr>
            <a:endParaRPr lang="en-US" b="1" dirty="0"/>
          </a:p>
          <a:p>
            <a:r>
              <a:rPr lang="en-US" sz="3000" dirty="0"/>
              <a:t>Library Instruction:5  </a:t>
            </a:r>
          </a:p>
          <a:p>
            <a:r>
              <a:rPr lang="en-US" sz="3000" dirty="0"/>
              <a:t>Library Tour: 5 </a:t>
            </a:r>
          </a:p>
          <a:p>
            <a:r>
              <a:rPr lang="en-US" sz="3000" dirty="0"/>
              <a:t>Project Development Skills: 2</a:t>
            </a:r>
          </a:p>
          <a:p>
            <a:r>
              <a:rPr lang="en-US" sz="3000" dirty="0"/>
              <a:t> Career Builder Series: 3</a:t>
            </a:r>
          </a:p>
          <a:p>
            <a:endParaRPr lang="en-US" dirty="0"/>
          </a:p>
        </p:txBody>
      </p:sp>
    </p:spTree>
    <p:extLst>
      <p:ext uri="{BB962C8B-B14F-4D97-AF65-F5344CB8AC3E}">
        <p14:creationId xmlns:p14="http://schemas.microsoft.com/office/powerpoint/2010/main" val="110960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Fall 2018 Pilot</a:t>
            </a:r>
            <a:br>
              <a:rPr lang="en-US" dirty="0">
                <a:solidFill>
                  <a:srgbClr val="00B0F0"/>
                </a:solidFill>
              </a:rPr>
            </a:br>
            <a:r>
              <a:rPr lang="en-US" dirty="0">
                <a:solidFill>
                  <a:srgbClr val="00B0F0"/>
                </a:solidFill>
              </a:rPr>
              <a:t>Statistics</a:t>
            </a:r>
          </a:p>
        </p:txBody>
      </p:sp>
      <p:sp>
        <p:nvSpPr>
          <p:cNvPr id="3" name="Content Placeholder 2"/>
          <p:cNvSpPr>
            <a:spLocks noGrp="1"/>
          </p:cNvSpPr>
          <p:nvPr>
            <p:ph idx="1"/>
          </p:nvPr>
        </p:nvSpPr>
        <p:spPr/>
        <p:txBody>
          <a:bodyPr/>
          <a:lstStyle/>
          <a:p>
            <a:pPr marL="0" indent="0" algn="ctr">
              <a:buNone/>
            </a:pPr>
            <a:r>
              <a:rPr lang="en-US" sz="3000" b="1" dirty="0"/>
              <a:t>85 offerings with an average of 21 students per class</a:t>
            </a:r>
          </a:p>
          <a:p>
            <a:pPr marL="0" indent="0" algn="ctr">
              <a:buNone/>
            </a:pPr>
            <a:r>
              <a:rPr lang="en-US" sz="3000" b="1" dirty="0"/>
              <a:t>Total of  1,785 students served</a:t>
            </a:r>
          </a:p>
          <a:p>
            <a:endParaRPr lang="en-US" sz="3000" dirty="0"/>
          </a:p>
          <a:p>
            <a:r>
              <a:rPr lang="en-US" sz="3000" dirty="0"/>
              <a:t>Library Instruction: 31  </a:t>
            </a:r>
          </a:p>
          <a:p>
            <a:r>
              <a:rPr lang="en-US" sz="3000" dirty="0"/>
              <a:t>Library Tour: 17   </a:t>
            </a:r>
          </a:p>
          <a:p>
            <a:r>
              <a:rPr lang="en-US" sz="3000" dirty="0"/>
              <a:t>Project Development Skills: 17</a:t>
            </a:r>
          </a:p>
          <a:p>
            <a:r>
              <a:rPr lang="en-US" sz="3000" dirty="0"/>
              <a:t> Career Builder Series: 20</a:t>
            </a:r>
          </a:p>
          <a:p>
            <a:endParaRPr lang="en-US" dirty="0"/>
          </a:p>
        </p:txBody>
      </p:sp>
    </p:spTree>
    <p:extLst>
      <p:ext uri="{BB962C8B-B14F-4D97-AF65-F5344CB8AC3E}">
        <p14:creationId xmlns:p14="http://schemas.microsoft.com/office/powerpoint/2010/main" val="157930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888" y="1123835"/>
            <a:ext cx="2947482" cy="4601183"/>
          </a:xfrm>
        </p:spPr>
        <p:txBody>
          <a:bodyPr/>
          <a:lstStyle/>
          <a:p>
            <a:r>
              <a:rPr lang="en-US" dirty="0">
                <a:solidFill>
                  <a:srgbClr val="00B0F0"/>
                </a:solidFill>
              </a:rPr>
              <a:t>Pilot Survey Results</a:t>
            </a:r>
            <a:r>
              <a:rPr lang="en-US" dirty="0"/>
              <a:t/>
            </a:r>
            <a:br>
              <a:rPr lang="en-US" dirty="0"/>
            </a:br>
            <a:endParaRPr lang="en-US" dirty="0"/>
          </a:p>
        </p:txBody>
      </p:sp>
      <p:pic>
        <p:nvPicPr>
          <p:cNvPr id="5" name="Content Placeholder 4"/>
          <p:cNvPicPr>
            <a:picLocks noGrp="1" noChangeAspect="1"/>
          </p:cNvPicPr>
          <p:nvPr>
            <p:ph idx="1"/>
          </p:nvPr>
        </p:nvPicPr>
        <p:blipFill rotWithShape="1">
          <a:blip r:embed="rId3"/>
          <a:srcRect l="18922" t="27277" r="57408" b="21395"/>
          <a:stretch/>
        </p:blipFill>
        <p:spPr>
          <a:xfrm>
            <a:off x="3097370" y="690646"/>
            <a:ext cx="7977266" cy="5467560"/>
          </a:xfrm>
          <a:prstGeom prst="rect">
            <a:avLst/>
          </a:prstGeom>
        </p:spPr>
      </p:pic>
    </p:spTree>
    <p:extLst>
      <p:ext uri="{BB962C8B-B14F-4D97-AF65-F5344CB8AC3E}">
        <p14:creationId xmlns:p14="http://schemas.microsoft.com/office/powerpoint/2010/main" val="271411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Takeaways</a:t>
            </a:r>
            <a:br>
              <a:rPr lang="en-US" dirty="0">
                <a:solidFill>
                  <a:srgbClr val="00B0F0"/>
                </a:solidFill>
              </a:rPr>
            </a:br>
            <a:r>
              <a:rPr lang="en-US" dirty="0">
                <a:solidFill>
                  <a:srgbClr val="00B0F0"/>
                </a:solidFill>
              </a:rPr>
              <a:t>for…</a:t>
            </a:r>
          </a:p>
        </p:txBody>
      </p:sp>
      <p:sp>
        <p:nvSpPr>
          <p:cNvPr id="3" name="Content Placeholder 2"/>
          <p:cNvSpPr>
            <a:spLocks noGrp="1"/>
          </p:cNvSpPr>
          <p:nvPr>
            <p:ph idx="1"/>
          </p:nvPr>
        </p:nvSpPr>
        <p:spPr>
          <a:xfrm>
            <a:off x="3884258" y="1508685"/>
            <a:ext cx="7315200" cy="5120640"/>
          </a:xfrm>
        </p:spPr>
        <p:txBody>
          <a:bodyPr/>
          <a:lstStyle/>
          <a:p>
            <a:r>
              <a:rPr lang="en-US" sz="3000" b="1" dirty="0"/>
              <a:t>S</a:t>
            </a:r>
            <a:r>
              <a:rPr lang="en-US" sz="3000" dirty="0"/>
              <a:t>trategy</a:t>
            </a:r>
          </a:p>
          <a:p>
            <a:r>
              <a:rPr lang="en-US" sz="3000" b="1" dirty="0"/>
              <a:t>U</a:t>
            </a:r>
            <a:r>
              <a:rPr lang="en-US" sz="3000" dirty="0"/>
              <a:t>nity</a:t>
            </a:r>
          </a:p>
          <a:p>
            <a:r>
              <a:rPr lang="en-US" sz="3000" b="1" dirty="0"/>
              <a:t>C</a:t>
            </a:r>
            <a:r>
              <a:rPr lang="en-US" sz="3000" dirty="0"/>
              <a:t>ommunication</a:t>
            </a:r>
          </a:p>
          <a:p>
            <a:r>
              <a:rPr lang="en-US" sz="3000" b="1" dirty="0"/>
              <a:t>C</a:t>
            </a:r>
            <a:r>
              <a:rPr lang="en-US" sz="3000" dirty="0"/>
              <a:t>reativity</a:t>
            </a:r>
          </a:p>
          <a:p>
            <a:r>
              <a:rPr lang="en-US" sz="3000" b="1" dirty="0"/>
              <a:t>E</a:t>
            </a:r>
            <a:r>
              <a:rPr lang="en-US" sz="3000" dirty="0"/>
              <a:t>ffectiveness</a:t>
            </a:r>
          </a:p>
          <a:p>
            <a:r>
              <a:rPr lang="en-US" sz="3000" b="1" dirty="0"/>
              <a:t>S</a:t>
            </a:r>
            <a:r>
              <a:rPr lang="en-US" sz="3000" dirty="0"/>
              <a:t>upport</a:t>
            </a:r>
          </a:p>
          <a:p>
            <a:r>
              <a:rPr lang="en-US" sz="3000" b="1" dirty="0"/>
              <a:t>S</a:t>
            </a:r>
            <a:r>
              <a:rPr lang="en-US" sz="3000" dirty="0"/>
              <a:t>urvey</a:t>
            </a:r>
          </a:p>
          <a:p>
            <a:endParaRPr lang="en-US" dirty="0"/>
          </a:p>
          <a:p>
            <a:endParaRPr lang="en-US" dirty="0"/>
          </a:p>
        </p:txBody>
      </p:sp>
    </p:spTree>
    <p:extLst>
      <p:ext uri="{BB962C8B-B14F-4D97-AF65-F5344CB8AC3E}">
        <p14:creationId xmlns:p14="http://schemas.microsoft.com/office/powerpoint/2010/main" val="10969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4201-BE1C-4585-A2F7-3E531E2A20FA}"/>
              </a:ext>
            </a:extLst>
          </p:cNvPr>
          <p:cNvSpPr>
            <a:spLocks noGrp="1"/>
          </p:cNvSpPr>
          <p:nvPr>
            <p:ph type="title"/>
          </p:nvPr>
        </p:nvSpPr>
        <p:spPr/>
        <p:txBody>
          <a:bodyPr/>
          <a:lstStyle/>
          <a:p>
            <a:r>
              <a:rPr lang="en-US" dirty="0">
                <a:solidFill>
                  <a:srgbClr val="00B0F0"/>
                </a:solidFill>
              </a:rPr>
              <a:t>Challenges Encountered</a:t>
            </a:r>
          </a:p>
        </p:txBody>
      </p:sp>
      <p:sp>
        <p:nvSpPr>
          <p:cNvPr id="3" name="Content Placeholder 2">
            <a:extLst>
              <a:ext uri="{FF2B5EF4-FFF2-40B4-BE49-F238E27FC236}">
                <a16:creationId xmlns:a16="http://schemas.microsoft.com/office/drawing/2014/main" id="{C4454728-9BE5-452D-8F3C-CD12EAD617F2}"/>
              </a:ext>
            </a:extLst>
          </p:cNvPr>
          <p:cNvSpPr>
            <a:spLocks noGrp="1"/>
          </p:cNvSpPr>
          <p:nvPr>
            <p:ph idx="1"/>
          </p:nvPr>
        </p:nvSpPr>
        <p:spPr/>
        <p:txBody>
          <a:bodyPr/>
          <a:lstStyle/>
          <a:p>
            <a:r>
              <a:rPr lang="en-US" sz="3000" dirty="0"/>
              <a:t>Streamline communication between departments</a:t>
            </a:r>
          </a:p>
          <a:p>
            <a:r>
              <a:rPr lang="en-US" sz="3000" dirty="0"/>
              <a:t>Buy-In is crucial</a:t>
            </a:r>
          </a:p>
          <a:p>
            <a:r>
              <a:rPr lang="en-US" sz="3000" dirty="0"/>
              <a:t>Continued Marketing</a:t>
            </a:r>
          </a:p>
          <a:p>
            <a:endParaRPr lang="en-US" dirty="0"/>
          </a:p>
        </p:txBody>
      </p:sp>
    </p:spTree>
    <p:extLst>
      <p:ext uri="{BB962C8B-B14F-4D97-AF65-F5344CB8AC3E}">
        <p14:creationId xmlns:p14="http://schemas.microsoft.com/office/powerpoint/2010/main" val="221354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Adaptability</a:t>
            </a:r>
          </a:p>
        </p:txBody>
      </p:sp>
      <p:sp>
        <p:nvSpPr>
          <p:cNvPr id="3" name="Content Placeholder 2"/>
          <p:cNvSpPr>
            <a:spLocks noGrp="1"/>
          </p:cNvSpPr>
          <p:nvPr>
            <p:ph idx="1"/>
          </p:nvPr>
        </p:nvSpPr>
        <p:spPr/>
        <p:txBody>
          <a:bodyPr/>
          <a:lstStyle/>
          <a:p>
            <a:r>
              <a:rPr lang="en-US" sz="3000" dirty="0"/>
              <a:t>It’s so easy that you can do it too!</a:t>
            </a:r>
          </a:p>
        </p:txBody>
      </p:sp>
    </p:spTree>
    <p:extLst>
      <p:ext uri="{BB962C8B-B14F-4D97-AF65-F5344CB8AC3E}">
        <p14:creationId xmlns:p14="http://schemas.microsoft.com/office/powerpoint/2010/main" val="108568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B90B-A004-4F6C-8B79-B2990DB9D46F}"/>
              </a:ext>
            </a:extLst>
          </p:cNvPr>
          <p:cNvSpPr>
            <a:spLocks noGrp="1"/>
          </p:cNvSpPr>
          <p:nvPr>
            <p:ph type="title"/>
          </p:nvPr>
        </p:nvSpPr>
        <p:spPr/>
        <p:txBody>
          <a:bodyPr/>
          <a:lstStyle/>
          <a:p>
            <a:r>
              <a:rPr lang="en-US" dirty="0">
                <a:solidFill>
                  <a:schemeClr val="tx1"/>
                </a:solidFill>
              </a:rPr>
              <a:t/>
            </a:r>
            <a:br>
              <a:rPr lang="en-US" dirty="0">
                <a:solidFill>
                  <a:schemeClr val="tx1"/>
                </a:solidFill>
              </a:rPr>
            </a:br>
            <a:r>
              <a:rPr lang="en-US" dirty="0">
                <a:solidFill>
                  <a:srgbClr val="00B0F0"/>
                </a:solidFill>
              </a:rPr>
              <a:t>Programming Ideas</a:t>
            </a:r>
          </a:p>
        </p:txBody>
      </p:sp>
      <p:sp>
        <p:nvSpPr>
          <p:cNvPr id="3" name="Content Placeholder 2">
            <a:extLst>
              <a:ext uri="{FF2B5EF4-FFF2-40B4-BE49-F238E27FC236}">
                <a16:creationId xmlns:a16="http://schemas.microsoft.com/office/drawing/2014/main" id="{F67CB420-56CE-40E1-83BC-0FDFFB4012B1}"/>
              </a:ext>
            </a:extLst>
          </p:cNvPr>
          <p:cNvSpPr>
            <a:spLocks noGrp="1"/>
          </p:cNvSpPr>
          <p:nvPr>
            <p:ph idx="1"/>
          </p:nvPr>
        </p:nvSpPr>
        <p:spPr/>
        <p:txBody>
          <a:bodyPr/>
          <a:lstStyle/>
          <a:p>
            <a:r>
              <a:rPr lang="en-US" sz="3000" dirty="0"/>
              <a:t>Pop-Up Libraries</a:t>
            </a:r>
          </a:p>
          <a:p>
            <a:r>
              <a:rPr lang="en-US" sz="3000" dirty="0"/>
              <a:t>Tailored offerings for targeted/specific audiences</a:t>
            </a:r>
          </a:p>
          <a:p>
            <a:r>
              <a:rPr lang="en-US" sz="3000" dirty="0"/>
              <a:t>Host initiatives and invite other areas</a:t>
            </a:r>
          </a:p>
          <a:p>
            <a:r>
              <a:rPr lang="en-US" sz="3000" dirty="0"/>
              <a:t>Term Themes </a:t>
            </a:r>
            <a:r>
              <a:rPr lang="en-US" sz="1400" dirty="0" smtClean="0"/>
              <a:t>(ex. Game of </a:t>
            </a:r>
            <a:r>
              <a:rPr lang="en-US" sz="1400" smtClean="0"/>
              <a:t>Thrones)  </a:t>
            </a:r>
            <a:r>
              <a:rPr lang="en-US" sz="1400" dirty="0" smtClean="0">
                <a:hlinkClick r:id="rId3"/>
              </a:rPr>
              <a:t>https</a:t>
            </a:r>
            <a:r>
              <a:rPr lang="en-US" sz="1400" dirty="0">
                <a:hlinkClick r:id="rId3"/>
              </a:rPr>
              <a:t>://libraryguides.mdc.edu/GoT</a:t>
            </a:r>
            <a:endParaRPr lang="en-US" sz="1400" dirty="0"/>
          </a:p>
        </p:txBody>
      </p:sp>
    </p:spTree>
    <p:extLst>
      <p:ext uri="{BB962C8B-B14F-4D97-AF65-F5344CB8AC3E}">
        <p14:creationId xmlns:p14="http://schemas.microsoft.com/office/powerpoint/2010/main" val="230508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894C-8ACA-48C3-BCA1-88546DB99358}"/>
              </a:ext>
            </a:extLst>
          </p:cNvPr>
          <p:cNvSpPr>
            <a:spLocks noGrp="1"/>
          </p:cNvSpPr>
          <p:nvPr>
            <p:ph type="title"/>
          </p:nvPr>
        </p:nvSpPr>
        <p:spPr/>
        <p:txBody>
          <a:bodyPr/>
          <a:lstStyle/>
          <a:p>
            <a:r>
              <a:rPr lang="en-US" dirty="0">
                <a:solidFill>
                  <a:srgbClr val="00B0F0"/>
                </a:solidFill>
              </a:rPr>
              <a:t>Final Thoughts</a:t>
            </a:r>
          </a:p>
        </p:txBody>
      </p:sp>
      <p:sp>
        <p:nvSpPr>
          <p:cNvPr id="3" name="Content Placeholder 2">
            <a:extLst>
              <a:ext uri="{FF2B5EF4-FFF2-40B4-BE49-F238E27FC236}">
                <a16:creationId xmlns:a16="http://schemas.microsoft.com/office/drawing/2014/main" id="{70947AB7-921E-40F2-895F-0B5F20F4D2A3}"/>
              </a:ext>
            </a:extLst>
          </p:cNvPr>
          <p:cNvSpPr>
            <a:spLocks noGrp="1"/>
          </p:cNvSpPr>
          <p:nvPr>
            <p:ph idx="1"/>
          </p:nvPr>
        </p:nvSpPr>
        <p:spPr/>
        <p:txBody>
          <a:bodyPr/>
          <a:lstStyle/>
          <a:p>
            <a:pPr marL="0" indent="0" fontAlgn="base">
              <a:buNone/>
            </a:pPr>
            <a:endParaRPr lang="en-US" sz="3000" dirty="0"/>
          </a:p>
          <a:p>
            <a:pPr fontAlgn="base"/>
            <a:r>
              <a:rPr lang="en-US" sz="3000" dirty="0"/>
              <a:t>Set an objective​</a:t>
            </a:r>
          </a:p>
          <a:p>
            <a:pPr fontAlgn="base"/>
            <a:r>
              <a:rPr lang="en-US" sz="3000" dirty="0"/>
              <a:t>Open communication</a:t>
            </a:r>
          </a:p>
          <a:p>
            <a:pPr fontAlgn="base"/>
            <a:r>
              <a:rPr lang="en-US" sz="3000" dirty="0"/>
              <a:t>Be flexible</a:t>
            </a:r>
          </a:p>
          <a:p>
            <a:pPr fontAlgn="base"/>
            <a:r>
              <a:rPr lang="en-US" sz="3000" dirty="0"/>
              <a:t>Don’t give up</a:t>
            </a:r>
          </a:p>
          <a:p>
            <a:endParaRPr lang="en-US" dirty="0"/>
          </a:p>
        </p:txBody>
      </p:sp>
    </p:spTree>
    <p:extLst>
      <p:ext uri="{BB962C8B-B14F-4D97-AF65-F5344CB8AC3E}">
        <p14:creationId xmlns:p14="http://schemas.microsoft.com/office/powerpoint/2010/main" val="157343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8" name="Picture 4" descr="Question Mark, Note, Request, Matter, Reques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6938" y="863790"/>
            <a:ext cx="5121275" cy="512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15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B0F0"/>
                </a:solidFill>
              </a:rPr>
              <a:t>Thank you for participating!</a:t>
            </a:r>
          </a:p>
        </p:txBody>
      </p:sp>
      <p:sp>
        <p:nvSpPr>
          <p:cNvPr id="5" name="Content Placeholder 4"/>
          <p:cNvSpPr>
            <a:spLocks noGrp="1"/>
          </p:cNvSpPr>
          <p:nvPr>
            <p:ph idx="1"/>
          </p:nvPr>
        </p:nvSpPr>
        <p:spPr>
          <a:xfrm>
            <a:off x="2220350" y="864108"/>
            <a:ext cx="7315200" cy="5120640"/>
          </a:xfrm>
        </p:spPr>
        <p:txBody>
          <a:bodyPr/>
          <a:lstStyle/>
          <a:p>
            <a:pPr marL="0" indent="0" algn="ctr">
              <a:buNone/>
            </a:pPr>
            <a:endParaRPr lang="en-US" sz="3200" dirty="0"/>
          </a:p>
          <a:p>
            <a:pPr marL="0" indent="0" algn="ctr">
              <a:buNone/>
            </a:pPr>
            <a:r>
              <a:rPr lang="en-US" sz="3200" dirty="0"/>
              <a:t>Nora Morales                       </a:t>
            </a:r>
          </a:p>
          <a:p>
            <a:pPr marL="0" indent="0" algn="ctr">
              <a:buNone/>
            </a:pPr>
            <a:r>
              <a:rPr lang="en-US" sz="3200" u="sng" dirty="0">
                <a:solidFill>
                  <a:schemeClr val="accent3"/>
                </a:solidFill>
              </a:rPr>
              <a:t>nmo</a:t>
            </a:r>
            <a:r>
              <a:rPr lang="en-US" sz="3200" dirty="0">
                <a:hlinkClick r:id="rId4"/>
              </a:rPr>
              <a:t>rales@mdc.edu</a:t>
            </a:r>
            <a:r>
              <a:rPr lang="en-US" sz="3200" dirty="0"/>
              <a:t>	</a:t>
            </a:r>
          </a:p>
          <a:p>
            <a:pPr marL="0" indent="0" algn="ctr">
              <a:buNone/>
            </a:pPr>
            <a:r>
              <a:rPr lang="en-US" sz="3200" dirty="0"/>
              <a:t>305-237-2293</a:t>
            </a:r>
          </a:p>
          <a:p>
            <a:endParaRPr lang="en-US" dirty="0"/>
          </a:p>
        </p:txBody>
      </p:sp>
    </p:spTree>
    <p:extLst>
      <p:ext uri="{BB962C8B-B14F-4D97-AF65-F5344CB8AC3E}">
        <p14:creationId xmlns:p14="http://schemas.microsoft.com/office/powerpoint/2010/main" val="342499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Today’s Presentation</a:t>
            </a:r>
          </a:p>
        </p:txBody>
      </p:sp>
      <p:sp>
        <p:nvSpPr>
          <p:cNvPr id="3" name="Content Placeholder 2"/>
          <p:cNvSpPr>
            <a:spLocks noGrp="1"/>
          </p:cNvSpPr>
          <p:nvPr>
            <p:ph idx="1"/>
          </p:nvPr>
        </p:nvSpPr>
        <p:spPr/>
        <p:txBody>
          <a:bodyPr>
            <a:normAutofit/>
          </a:bodyPr>
          <a:lstStyle/>
          <a:p>
            <a:r>
              <a:rPr lang="en-US" sz="3000" dirty="0"/>
              <a:t>Initial concept</a:t>
            </a:r>
          </a:p>
          <a:p>
            <a:r>
              <a:rPr lang="en-US" sz="3000" dirty="0"/>
              <a:t>Implementation </a:t>
            </a:r>
          </a:p>
          <a:p>
            <a:r>
              <a:rPr lang="en-US" sz="3000" dirty="0"/>
              <a:t>Assessment </a:t>
            </a:r>
          </a:p>
          <a:p>
            <a:r>
              <a:rPr lang="en-US" sz="3000" dirty="0"/>
              <a:t>Programming Ideas</a:t>
            </a:r>
          </a:p>
          <a:p>
            <a:r>
              <a:rPr lang="en-US" sz="3000" dirty="0"/>
              <a:t>Collaboration</a:t>
            </a:r>
          </a:p>
          <a:p>
            <a:endParaRPr lang="en-US" sz="3000" dirty="0"/>
          </a:p>
        </p:txBody>
      </p:sp>
    </p:spTree>
    <p:extLst>
      <p:ext uri="{BB962C8B-B14F-4D97-AF65-F5344CB8AC3E}">
        <p14:creationId xmlns:p14="http://schemas.microsoft.com/office/powerpoint/2010/main" val="23569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Meet the Team</a:t>
            </a:r>
            <a:endParaRPr lang="en-US" dirty="0"/>
          </a:p>
        </p:txBody>
      </p:sp>
      <p:pic>
        <p:nvPicPr>
          <p:cNvPr id="4"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6958" t="7714" r="11987" b="15425"/>
          <a:stretch/>
        </p:blipFill>
        <p:spPr>
          <a:xfrm>
            <a:off x="3382947" y="1948941"/>
            <a:ext cx="1853679" cy="2636648"/>
          </a:xfrm>
        </p:spPr>
      </p:pic>
      <p:pic>
        <p:nvPicPr>
          <p:cNvPr id="5" name="Content Placeholder 7">
            <a:extLst>
              <a:ext uri="{FF2B5EF4-FFF2-40B4-BE49-F238E27FC236}">
                <a16:creationId xmlns:a16="http://schemas.microsoft.com/office/drawing/2014/main" id="{819384E3-E0E3-274C-8101-CBAF6968806F}"/>
              </a:ext>
            </a:extLst>
          </p:cNvPr>
          <p:cNvPicPr>
            <a:picLocks noChangeAspect="1"/>
          </p:cNvPicPr>
          <p:nvPr/>
        </p:nvPicPr>
        <p:blipFill>
          <a:blip r:embed="rId3"/>
          <a:stretch>
            <a:fillRect/>
          </a:stretch>
        </p:blipFill>
        <p:spPr>
          <a:xfrm>
            <a:off x="5591891" y="1909904"/>
            <a:ext cx="2043435" cy="267568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79" t="2048" r="4273" b="8588"/>
          <a:stretch/>
        </p:blipFill>
        <p:spPr>
          <a:xfrm>
            <a:off x="7985734" y="1891700"/>
            <a:ext cx="1853679" cy="2712091"/>
          </a:xfrm>
          <a:prstGeom prst="rect">
            <a:avLst/>
          </a:prstGeom>
        </p:spPr>
      </p:pic>
      <p:sp>
        <p:nvSpPr>
          <p:cNvPr id="7" name="TextBox 6"/>
          <p:cNvSpPr txBox="1"/>
          <p:nvPr/>
        </p:nvSpPr>
        <p:spPr>
          <a:xfrm>
            <a:off x="3382947" y="4800600"/>
            <a:ext cx="1960578" cy="646331"/>
          </a:xfrm>
          <a:prstGeom prst="rect">
            <a:avLst/>
          </a:prstGeom>
          <a:noFill/>
        </p:spPr>
        <p:txBody>
          <a:bodyPr wrap="square" rtlCol="0">
            <a:spAutoFit/>
          </a:bodyPr>
          <a:lstStyle/>
          <a:p>
            <a:pPr algn="ctr"/>
            <a:r>
              <a:rPr lang="en-US" dirty="0"/>
              <a:t>Nora Morales</a:t>
            </a:r>
          </a:p>
          <a:p>
            <a:pPr algn="ctr"/>
            <a:r>
              <a:rPr lang="en-US" dirty="0"/>
              <a:t>Associate Director</a:t>
            </a:r>
          </a:p>
        </p:txBody>
      </p:sp>
      <p:sp>
        <p:nvSpPr>
          <p:cNvPr id="8" name="TextBox 7"/>
          <p:cNvSpPr txBox="1"/>
          <p:nvPr/>
        </p:nvSpPr>
        <p:spPr>
          <a:xfrm>
            <a:off x="5633319" y="4800600"/>
            <a:ext cx="1960578" cy="923330"/>
          </a:xfrm>
          <a:prstGeom prst="rect">
            <a:avLst/>
          </a:prstGeom>
          <a:noFill/>
        </p:spPr>
        <p:txBody>
          <a:bodyPr wrap="square" rtlCol="0">
            <a:spAutoFit/>
          </a:bodyPr>
          <a:lstStyle/>
          <a:p>
            <a:pPr algn="ctr"/>
            <a:r>
              <a:rPr lang="en-US" dirty="0"/>
              <a:t>Charles Meehan</a:t>
            </a:r>
          </a:p>
          <a:p>
            <a:pPr algn="ctr"/>
            <a:r>
              <a:rPr lang="en-US" dirty="0"/>
              <a:t>Academic Writing Coach</a:t>
            </a:r>
          </a:p>
        </p:txBody>
      </p:sp>
      <p:sp>
        <p:nvSpPr>
          <p:cNvPr id="9" name="TextBox 8"/>
          <p:cNvSpPr txBox="1"/>
          <p:nvPr/>
        </p:nvSpPr>
        <p:spPr>
          <a:xfrm>
            <a:off x="7883691" y="4800599"/>
            <a:ext cx="2201255" cy="646331"/>
          </a:xfrm>
          <a:prstGeom prst="rect">
            <a:avLst/>
          </a:prstGeom>
          <a:noFill/>
        </p:spPr>
        <p:txBody>
          <a:bodyPr wrap="square" rtlCol="0">
            <a:spAutoFit/>
          </a:bodyPr>
          <a:lstStyle/>
          <a:p>
            <a:pPr algn="ctr"/>
            <a:r>
              <a:rPr lang="en-US" dirty="0"/>
              <a:t>Leslie Alfonso</a:t>
            </a:r>
          </a:p>
          <a:p>
            <a:pPr algn="ctr"/>
            <a:r>
              <a:rPr lang="en-US" dirty="0"/>
              <a:t>Associate Instructor</a:t>
            </a:r>
          </a:p>
        </p:txBody>
      </p:sp>
    </p:spTree>
    <p:extLst>
      <p:ext uri="{BB962C8B-B14F-4D97-AF65-F5344CB8AC3E}">
        <p14:creationId xmlns:p14="http://schemas.microsoft.com/office/powerpoint/2010/main" val="47677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2841" y="1123835"/>
            <a:ext cx="2947482" cy="4601183"/>
          </a:xfrm>
        </p:spPr>
        <p:txBody>
          <a:bodyPr/>
          <a:lstStyle/>
          <a:p>
            <a:r>
              <a:rPr lang="en-US" dirty="0">
                <a:solidFill>
                  <a:srgbClr val="00B0F0"/>
                </a:solidFill>
              </a:rPr>
              <a:t>Picture It…</a:t>
            </a:r>
          </a:p>
        </p:txBody>
      </p:sp>
      <p:pic>
        <p:nvPicPr>
          <p:cNvPr id="5" name="Content Placeholder 4"/>
          <p:cNvPicPr>
            <a:picLocks noGrp="1" noChangeAspect="1"/>
          </p:cNvPicPr>
          <p:nvPr>
            <p:ph idx="1"/>
          </p:nvPr>
        </p:nvPicPr>
        <p:blipFill rotWithShape="1">
          <a:blip r:embed="rId3"/>
          <a:srcRect l="68789" t="22228" r="7674" b="19292"/>
          <a:stretch/>
        </p:blipFill>
        <p:spPr>
          <a:xfrm>
            <a:off x="3446301" y="934686"/>
            <a:ext cx="6760725" cy="5309267"/>
          </a:xfrm>
          <a:prstGeom prst="rect">
            <a:avLst/>
          </a:prstGeom>
        </p:spPr>
      </p:pic>
    </p:spTree>
    <p:extLst>
      <p:ext uri="{BB962C8B-B14F-4D97-AF65-F5344CB8AC3E}">
        <p14:creationId xmlns:p14="http://schemas.microsoft.com/office/powerpoint/2010/main" val="315419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49848" cy="4601183"/>
          </a:xfrm>
        </p:spPr>
        <p:txBody>
          <a:bodyPr/>
          <a:lstStyle/>
          <a:p>
            <a:r>
              <a:rPr lang="en-US" dirty="0">
                <a:solidFill>
                  <a:srgbClr val="00B0F0"/>
                </a:solidFill>
              </a:rPr>
              <a:t>Communication</a:t>
            </a:r>
            <a:endParaRPr lang="en-US" b="1" dirty="0"/>
          </a:p>
        </p:txBody>
      </p:sp>
      <p:sp>
        <p:nvSpPr>
          <p:cNvPr id="5" name="TextBox 4"/>
          <p:cNvSpPr txBox="1"/>
          <p:nvPr/>
        </p:nvSpPr>
        <p:spPr>
          <a:xfrm>
            <a:off x="5486400" y="5984748"/>
            <a:ext cx="4371975" cy="461665"/>
          </a:xfrm>
          <a:prstGeom prst="rect">
            <a:avLst/>
          </a:prstGeom>
          <a:noFill/>
        </p:spPr>
        <p:txBody>
          <a:bodyPr wrap="square" rtlCol="0">
            <a:spAutoFit/>
          </a:bodyPr>
          <a:lstStyle/>
          <a:p>
            <a:endParaRPr lang="en-US" sz="2400" dirty="0">
              <a:solidFill>
                <a:schemeClr val="tx1">
                  <a:lumMod val="65000"/>
                  <a:lumOff val="35000"/>
                </a:schemeClr>
              </a:solidFill>
            </a:endParaRPr>
          </a:p>
        </p:txBody>
      </p:sp>
      <p:pic>
        <p:nvPicPr>
          <p:cNvPr id="1026" name="Picture 2" descr="african african american african descent afro american answer asian beard black blank carrying casual caucasian chinese comment communication community conversation discussion diverse diversity european feedback field friends fun group happy holding icon idea japanese malaysian man message opinion outdoors park people question reply smiling social media social network speech bubble standing team teamwork thinking together westerner white woman youth cheering gesture friendship event leisure smile child play">
            <a:extLst>
              <a:ext uri="{FF2B5EF4-FFF2-40B4-BE49-F238E27FC236}">
                <a16:creationId xmlns:a16="http://schemas.microsoft.com/office/drawing/2014/main" id="{A2D7EF7B-3AAB-4C4D-9534-9BD9A234E4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5648" y="1927319"/>
            <a:ext cx="6272727" cy="354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1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CC9F-57F5-40F8-B22F-B38FAC4B1529}"/>
              </a:ext>
            </a:extLst>
          </p:cNvPr>
          <p:cNvSpPr>
            <a:spLocks noGrp="1"/>
          </p:cNvSpPr>
          <p:nvPr>
            <p:ph type="title"/>
          </p:nvPr>
        </p:nvSpPr>
        <p:spPr/>
        <p:txBody>
          <a:bodyPr/>
          <a:lstStyle/>
          <a:p>
            <a:r>
              <a:rPr lang="en-US" dirty="0">
                <a:solidFill>
                  <a:srgbClr val="00B0F0"/>
                </a:solidFill>
              </a:rPr>
              <a:t>Opportunity</a:t>
            </a:r>
          </a:p>
        </p:txBody>
      </p:sp>
      <p:sp>
        <p:nvSpPr>
          <p:cNvPr id="4" name="Content Placeholder 3">
            <a:extLst>
              <a:ext uri="{FF2B5EF4-FFF2-40B4-BE49-F238E27FC236}">
                <a16:creationId xmlns:a16="http://schemas.microsoft.com/office/drawing/2014/main" id="{BF5BEF1E-D7B5-456B-921C-FEB027D8FDDB}"/>
              </a:ext>
            </a:extLst>
          </p:cNvPr>
          <p:cNvSpPr>
            <a:spLocks noGrp="1"/>
          </p:cNvSpPr>
          <p:nvPr>
            <p:ph idx="1"/>
          </p:nvPr>
        </p:nvSpPr>
        <p:spPr>
          <a:xfrm>
            <a:off x="3200401" y="864108"/>
            <a:ext cx="7315200" cy="5120640"/>
          </a:xfrm>
        </p:spPr>
        <p:txBody>
          <a:bodyPr>
            <a:normAutofit/>
          </a:bodyPr>
          <a:lstStyle/>
          <a:p>
            <a:r>
              <a:rPr lang="en-US" sz="3000" dirty="0"/>
              <a:t>Professor feedback about 10-minute orientations to academic writing support lab</a:t>
            </a:r>
          </a:p>
          <a:p>
            <a:r>
              <a:rPr lang="en-US" sz="3000" dirty="0"/>
              <a:t>Improve attendance for Student Support Lab workshops</a:t>
            </a:r>
          </a:p>
        </p:txBody>
      </p:sp>
    </p:spTree>
    <p:extLst>
      <p:ext uri="{BB962C8B-B14F-4D97-AF65-F5344CB8AC3E}">
        <p14:creationId xmlns:p14="http://schemas.microsoft.com/office/powerpoint/2010/main" val="1156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8714" t="18141" r="57748" b="24055"/>
          <a:stretch/>
        </p:blipFill>
        <p:spPr>
          <a:xfrm>
            <a:off x="3813936" y="835524"/>
            <a:ext cx="6670621" cy="5177807"/>
          </a:xfrm>
          <a:prstGeom prst="rect">
            <a:avLst/>
          </a:prstGeom>
        </p:spPr>
      </p:pic>
      <p:sp>
        <p:nvSpPr>
          <p:cNvPr id="2" name="Title 1"/>
          <p:cNvSpPr>
            <a:spLocks noGrp="1"/>
          </p:cNvSpPr>
          <p:nvPr>
            <p:ph type="title"/>
          </p:nvPr>
        </p:nvSpPr>
        <p:spPr/>
        <p:txBody>
          <a:bodyPr>
            <a:normAutofit/>
          </a:bodyPr>
          <a:lstStyle/>
          <a:p>
            <a:r>
              <a:rPr lang="en-US" dirty="0">
                <a:solidFill>
                  <a:srgbClr val="00B0F0"/>
                </a:solidFill>
              </a:rPr>
              <a:t>The Solution</a:t>
            </a:r>
          </a:p>
        </p:txBody>
      </p:sp>
    </p:spTree>
    <p:extLst>
      <p:ext uri="{BB962C8B-B14F-4D97-AF65-F5344CB8AC3E}">
        <p14:creationId xmlns:p14="http://schemas.microsoft.com/office/powerpoint/2010/main" val="191418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Connecting the Dots</a:t>
            </a:r>
          </a:p>
        </p:txBody>
      </p:sp>
      <p:graphicFrame>
        <p:nvGraphicFramePr>
          <p:cNvPr id="10" name="Diagram 9">
            <a:extLst>
              <a:ext uri="{FF2B5EF4-FFF2-40B4-BE49-F238E27FC236}">
                <a16:creationId xmlns:a16="http://schemas.microsoft.com/office/drawing/2014/main" id="{74251FE8-791F-407A-AEBF-5D0EF45FE3E9}"/>
              </a:ext>
            </a:extLst>
          </p:cNvPr>
          <p:cNvGraphicFramePr/>
          <p:nvPr>
            <p:extLst>
              <p:ext uri="{D42A27DB-BD31-4B8C-83A1-F6EECF244321}">
                <p14:modId xmlns:p14="http://schemas.microsoft.com/office/powerpoint/2010/main" val="1825762354"/>
              </p:ext>
            </p:extLst>
          </p:nvPr>
        </p:nvGraphicFramePr>
        <p:xfrm>
          <a:off x="2689208" y="8397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756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Learning Resources Sampler Menu</a:t>
            </a:r>
          </a:p>
        </p:txBody>
      </p:sp>
      <p:sp>
        <p:nvSpPr>
          <p:cNvPr id="3" name="Content Placeholder 2"/>
          <p:cNvSpPr>
            <a:spLocks noGrp="1"/>
          </p:cNvSpPr>
          <p:nvPr>
            <p:ph idx="1"/>
          </p:nvPr>
        </p:nvSpPr>
        <p:spPr>
          <a:xfrm>
            <a:off x="3869268" y="864108"/>
            <a:ext cx="5803370" cy="4860912"/>
          </a:xfrm>
        </p:spPr>
        <p:txBody>
          <a:bodyPr/>
          <a:lstStyle/>
          <a:p>
            <a:pPr marL="0" indent="0" algn="ctr">
              <a:buNone/>
            </a:pPr>
            <a:endParaRPr lang="en-US" b="1" dirty="0"/>
          </a:p>
          <a:p>
            <a:r>
              <a:rPr lang="en-US" sz="3000" u="sng" dirty="0"/>
              <a:t>Writing Orientation</a:t>
            </a:r>
          </a:p>
          <a:p>
            <a:r>
              <a:rPr lang="en-US" sz="3000" dirty="0"/>
              <a:t>Library Tour</a:t>
            </a:r>
          </a:p>
          <a:p>
            <a:r>
              <a:rPr lang="en-US" sz="3000" dirty="0"/>
              <a:t>Library Instruction</a:t>
            </a:r>
          </a:p>
          <a:p>
            <a:r>
              <a:rPr lang="en-US" sz="3000" dirty="0"/>
              <a:t>Project Development Skill Workshops</a:t>
            </a:r>
          </a:p>
          <a:p>
            <a:r>
              <a:rPr lang="en-US" sz="3000" dirty="0"/>
              <a:t> Career Builder Workshops</a:t>
            </a:r>
            <a:endParaRPr lang="en-US" dirty="0"/>
          </a:p>
        </p:txBody>
      </p:sp>
      <p:pic>
        <p:nvPicPr>
          <p:cNvPr id="4" name="Picture 2">
            <a:extLst>
              <a:ext uri="{FF2B5EF4-FFF2-40B4-BE49-F238E27FC236}">
                <a16:creationId xmlns:a16="http://schemas.microsoft.com/office/drawing/2014/main" id="{68012276-BEE6-426B-81CD-F199D0E65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63" y="2200670"/>
            <a:ext cx="2953955" cy="465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7917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2209</TotalTime>
  <Words>284</Words>
  <Application>Microsoft Office PowerPoint</Application>
  <PresentationFormat>Widescreen</PresentationFormat>
  <Paragraphs>113</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Corbel</vt:lpstr>
      <vt:lpstr>Wingdings 2</vt:lpstr>
      <vt:lpstr>Frame</vt:lpstr>
      <vt:lpstr>Learning Resources-  Making Connections </vt:lpstr>
      <vt:lpstr>Today’s Presentation</vt:lpstr>
      <vt:lpstr>Meet the Team</vt:lpstr>
      <vt:lpstr>Picture It…</vt:lpstr>
      <vt:lpstr>Communication</vt:lpstr>
      <vt:lpstr>Opportunity</vt:lpstr>
      <vt:lpstr>The Solution</vt:lpstr>
      <vt:lpstr>Connecting the Dots</vt:lpstr>
      <vt:lpstr>Learning Resources Sampler Menu</vt:lpstr>
      <vt:lpstr>Summer 2018 Pilot Statistics</vt:lpstr>
      <vt:lpstr>Fall 2018 Pilot Statistics</vt:lpstr>
      <vt:lpstr>Pilot Survey Results </vt:lpstr>
      <vt:lpstr>Takeaways for…</vt:lpstr>
      <vt:lpstr>Challenges Encountered</vt:lpstr>
      <vt:lpstr>Adaptability</vt:lpstr>
      <vt:lpstr> Programming Ideas</vt:lpstr>
      <vt:lpstr>Final Thoughts</vt:lpstr>
      <vt:lpstr>Questions?</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Resources-  Making Connections Project</dc:title>
  <dc:creator>Alfonso, Leslie</dc:creator>
  <cp:lastModifiedBy>Morales, Nora</cp:lastModifiedBy>
  <cp:revision>98</cp:revision>
  <cp:lastPrinted>2019-11-05T14:31:34Z</cp:lastPrinted>
  <dcterms:created xsi:type="dcterms:W3CDTF">2019-02-25T17:07:27Z</dcterms:created>
  <dcterms:modified xsi:type="dcterms:W3CDTF">2019-11-22T20:18:47Z</dcterms:modified>
</cp:coreProperties>
</file>