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57" r:id="rId4"/>
    <p:sldId id="266" r:id="rId5"/>
    <p:sldId id="258" r:id="rId6"/>
    <p:sldId id="265" r:id="rId7"/>
    <p:sldId id="268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44" autoAdjust="0"/>
  </p:normalViewPr>
  <p:slideViewPr>
    <p:cSldViewPr>
      <p:cViewPr varScale="1">
        <p:scale>
          <a:sx n="82" d="100"/>
          <a:sy n="82" d="100"/>
        </p:scale>
        <p:origin x="-84" y="-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1F43F-EFC9-463B-A01E-4FF00D2C03C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4429F-DA2F-4F00-9CA5-0E6127D1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18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B269B-7B75-4F4D-BA90-AA8303368EA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36E73-4D07-45A8-8A07-78679A1F5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6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6E73-4D07-45A8-8A07-78679A1F55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72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6E73-4D07-45A8-8A07-78679A1F553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688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360A-5D97-4E6C-A1D8-A1E551AA466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50E32F-685E-4441-8E6B-07819F7BA6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360A-5D97-4E6C-A1D8-A1E551AA466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E32F-685E-4441-8E6B-07819F7BA6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360A-5D97-4E6C-A1D8-A1E551AA466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E32F-685E-4441-8E6B-07819F7BA6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C5360A-5D97-4E6C-A1D8-A1E551AA466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50E32F-685E-4441-8E6B-07819F7BA6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360A-5D97-4E6C-A1D8-A1E551AA466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50E32F-685E-4441-8E6B-07819F7BA6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BC5360A-5D97-4E6C-A1D8-A1E551AA466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D50E32F-685E-4441-8E6B-07819F7BA6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BC5360A-5D97-4E6C-A1D8-A1E551AA466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D50E32F-685E-4441-8E6B-07819F7BA6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360A-5D97-4E6C-A1D8-A1E551AA466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50E32F-685E-4441-8E6B-07819F7BA6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360A-5D97-4E6C-A1D8-A1E551AA466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50E32F-685E-4441-8E6B-07819F7BA6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BC5360A-5D97-4E6C-A1D8-A1E551AA466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D50E32F-685E-4441-8E6B-07819F7BA6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C5360A-5D97-4E6C-A1D8-A1E551AA466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50E32F-685E-4441-8E6B-07819F7BA6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2BC5360A-5D97-4E6C-A1D8-A1E551AA466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2D50E32F-685E-4441-8E6B-07819F7BA691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3048000"/>
            <a:ext cx="4572000" cy="136879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Michael Brawer, CEO</a:t>
            </a:r>
          </a:p>
          <a:p>
            <a:r>
              <a:rPr lang="en-US" sz="2400" dirty="0" smtClean="0"/>
              <a:t>Association of Florida Colleges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LEGISLATIVE AND POLICY ISSUE UPDATE - 2020</a:t>
            </a:r>
            <a:endParaRPr lang="en-US" sz="4400" b="1" dirty="0">
              <a:solidFill>
                <a:srgbClr val="00B0F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882532"/>
            <a:ext cx="1676400" cy="187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00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Other Issues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Classroom space utilization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College Foundations use of funds; matching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Fund Balances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Tuition and fees increases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14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85800" y="1447800"/>
            <a:ext cx="7680960" cy="509016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Provide support to the administration of the Council of Presidents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Contract for lobbying services as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Contract for messaging and public relations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CEO testifies in  legislative committees on specific issues such as FRS, DROP, Guns on Campus, tenure,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Support for college lobbyists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Member information via Capitol Perceptions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Legislative updates via college visits, events,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AFC Legislative Days – Jan.  28-29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80960" cy="914400"/>
          </a:xfrm>
        </p:spPr>
        <p:txBody>
          <a:bodyPr/>
          <a:lstStyle/>
          <a:p>
            <a:pPr algn="ctr"/>
            <a:r>
              <a:rPr lang="en-US" dirty="0" smtClean="0"/>
              <a:t>AFC Role in Advocacy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970059"/>
              </p:ext>
            </p:extLst>
          </p:nvPr>
        </p:nvGraphicFramePr>
        <p:xfrm>
          <a:off x="685800" y="1066800"/>
          <a:ext cx="7696202" cy="5737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780"/>
                <a:gridCol w="1362159"/>
                <a:gridCol w="1430268"/>
                <a:gridCol w="1294051"/>
                <a:gridCol w="1225944"/>
              </a:tblGrid>
              <a:tr h="615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2019-20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2020-21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Adjustment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% Difference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</a:tr>
              <a:tr h="615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effectLst/>
                        </a:rPr>
                        <a:t>Program Fund </a:t>
                      </a:r>
                      <a:endParaRPr lang="en-US" sz="15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effectLst/>
                        </a:rPr>
                        <a:t>1,209,585,083</a:t>
                      </a:r>
                      <a:endParaRPr lang="en-US" sz="15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effectLst/>
                        </a:rPr>
                        <a:t>1,231,018,562</a:t>
                      </a:r>
                      <a:endParaRPr lang="en-US" sz="15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effectLst/>
                        </a:rPr>
                        <a:t>21,433,479</a:t>
                      </a:r>
                      <a:endParaRPr lang="en-US" sz="15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effectLst/>
                        </a:rPr>
                        <a:t>1.77%</a:t>
                      </a:r>
                      <a:endParaRPr lang="en-US" sz="15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</a:tr>
              <a:tr h="6152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Student Success </a:t>
                      </a:r>
                      <a:endParaRPr lang="en-US" sz="1500" b="1" kern="12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 smtClean="0">
                          <a:effectLst/>
                        </a:rPr>
                        <a:t>Incentive </a:t>
                      </a:r>
                      <a:r>
                        <a:rPr lang="en-US" sz="1500" b="1" kern="1200" dirty="0">
                          <a:effectLst/>
                        </a:rPr>
                        <a:t>Funds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30,000,000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40,000,000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10,000,000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33.33%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</a:tr>
              <a:tr h="6152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Dual Enrollment-Instructional </a:t>
                      </a:r>
                      <a:r>
                        <a:rPr lang="en-US" sz="1500" b="1" kern="1200" dirty="0" smtClean="0">
                          <a:effectLst/>
                        </a:rPr>
                        <a:t>Materials – private and home schooled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550,000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550,000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0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0%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</a:tr>
              <a:tr h="6152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Dual Enrollment- </a:t>
                      </a:r>
                      <a:r>
                        <a:rPr lang="en-US" sz="1500" b="1" kern="1200" dirty="0" smtClean="0">
                          <a:effectLst/>
                        </a:rPr>
                        <a:t>Scholarship – Summer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0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16,000,000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16,000,000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100%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</a:tr>
              <a:tr h="581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effectLst/>
                        </a:rPr>
                        <a:t>Performance Based Incentives</a:t>
                      </a:r>
                      <a:endParaRPr lang="en-US" sz="15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effectLst/>
                        </a:rPr>
                        <a:t>14,000,000</a:t>
                      </a:r>
                      <a:endParaRPr lang="en-US" sz="15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effectLst/>
                        </a:rPr>
                        <a:t>15,000,000</a:t>
                      </a:r>
                      <a:endParaRPr lang="en-US" sz="15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effectLst/>
                        </a:rPr>
                        <a:t>1,000,000</a:t>
                      </a:r>
                      <a:endParaRPr lang="en-US" sz="15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effectLst/>
                        </a:rPr>
                        <a:t>7.14%</a:t>
                      </a:r>
                      <a:endParaRPr lang="en-US" sz="15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</a:tr>
              <a:tr h="3465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Last Mile Completion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0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1,500,000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1,500,000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100%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</a:tr>
              <a:tr h="6152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Commission on Community </a:t>
                      </a:r>
                      <a:r>
                        <a:rPr lang="en-US" sz="1500" b="1" kern="1200" dirty="0" smtClean="0">
                          <a:effectLst/>
                        </a:rPr>
                        <a:t>Service (Service Learning)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983,182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983,182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0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0%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</a:tr>
              <a:tr h="6152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PECO-Maintenance &amp; Projects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11,279,721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65,798,016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54,518,295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483.3%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98" marR="70498" marT="35249" marB="35249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95400" y="1006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572278" y="152400"/>
            <a:ext cx="8077200" cy="73183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</a:rPr>
              <a:t>2020</a:t>
            </a:r>
            <a:r>
              <a:rPr lang="en-US" sz="2800" dirty="0" smtClean="0">
                <a:solidFill>
                  <a:srgbClr val="00B0F0"/>
                </a:solidFill>
              </a:rPr>
              <a:t> COP - DOE LEGISLATIVE BUDGET REQUEST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0" kern="1400" spc="25" dirty="0" smtClean="0">
                <a:solidFill>
                  <a:srgbClr val="00B0F0"/>
                </a:solidFill>
                <a:effectLst/>
                <a:latin typeface="Arial"/>
                <a:ea typeface="Times New Roman"/>
                <a:cs typeface="Times New Roman"/>
              </a:rPr>
              <a:t>FCSRMC Budget Request</a:t>
            </a:r>
            <a:endParaRPr lang="en-US" sz="3600" b="0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en-US" sz="8000" b="0" dirty="0" smtClean="0">
                <a:solidFill>
                  <a:srgbClr val="00B0F0"/>
                </a:solidFill>
                <a:effectLst/>
                <a:ea typeface="Calibri"/>
                <a:cs typeface="Times New Roman"/>
              </a:rPr>
              <a:t>The </a:t>
            </a:r>
            <a:r>
              <a:rPr lang="en-US" sz="8000" b="0" u="sng" dirty="0" smtClean="0">
                <a:solidFill>
                  <a:srgbClr val="00B0F0"/>
                </a:solidFill>
                <a:effectLst/>
                <a:ea typeface="Calibri"/>
                <a:cs typeface="Times New Roman"/>
              </a:rPr>
              <a:t>FCS Risk Management Consortium</a:t>
            </a:r>
            <a:r>
              <a:rPr lang="en-US" sz="8000" b="0" dirty="0" smtClean="0">
                <a:solidFill>
                  <a:srgbClr val="00B0F0"/>
                </a:solidFill>
                <a:effectLst/>
                <a:ea typeface="Calibri"/>
                <a:cs typeface="Times New Roman"/>
              </a:rPr>
              <a:t> covers: </a:t>
            </a:r>
          </a:p>
          <a:p>
            <a:pPr marL="457200" lvl="0" indent="-112713">
              <a:buFont typeface="Arial" panose="020B0604020202020204" pitchFamily="34" charset="0"/>
              <a:buChar char="•"/>
            </a:pPr>
            <a:r>
              <a:rPr lang="en-US" sz="7200" b="0" dirty="0" smtClean="0">
                <a:effectLst/>
                <a:ea typeface="Calibri"/>
                <a:cs typeface="Times New Roman"/>
              </a:rPr>
              <a:t>$8.7 billion in college property values</a:t>
            </a:r>
          </a:p>
          <a:p>
            <a:pPr marL="457200" lvl="0" indent="-112713">
              <a:buFont typeface="Arial" panose="020B0604020202020204" pitchFamily="34" charset="0"/>
              <a:buChar char="•"/>
            </a:pPr>
            <a:r>
              <a:rPr lang="en-US" sz="7200" dirty="0">
                <a:ea typeface="Calibri"/>
                <a:cs typeface="Times New Roman"/>
              </a:rPr>
              <a:t>A</a:t>
            </a:r>
            <a:r>
              <a:rPr lang="en-US" sz="7200" b="0" dirty="0" smtClean="0">
                <a:effectLst/>
                <a:ea typeface="Calibri"/>
                <a:cs typeface="Times New Roman"/>
              </a:rPr>
              <a:t>pproximately 50,000 employees covered with employee health and related coverages.</a:t>
            </a:r>
          </a:p>
          <a:p>
            <a:pPr lvl="0"/>
            <a:r>
              <a:rPr lang="en-US" sz="8000" b="0" dirty="0" smtClean="0">
                <a:solidFill>
                  <a:srgbClr val="00B0F0"/>
                </a:solidFill>
                <a:effectLst/>
                <a:ea typeface="Calibri"/>
                <a:cs typeface="Times New Roman"/>
              </a:rPr>
              <a:t>Issue:</a:t>
            </a:r>
            <a:r>
              <a:rPr lang="en-US" sz="7200" dirty="0">
                <a:ea typeface="Calibri"/>
                <a:cs typeface="Times New Roman"/>
              </a:rPr>
              <a:t> </a:t>
            </a:r>
            <a:r>
              <a:rPr lang="en-US" sz="7200" b="0" dirty="0" smtClean="0">
                <a:effectLst/>
                <a:ea typeface="Times New Roman"/>
                <a:cs typeface="Times New Roman"/>
              </a:rPr>
              <a:t>Member colleges only pay $10,000 of the 3% consortium 	hurricane/storm deductible. </a:t>
            </a:r>
            <a:endParaRPr lang="en-US" sz="7200" b="0" dirty="0" smtClean="0">
              <a:solidFill>
                <a:srgbClr val="5B9BD5"/>
              </a:solidFill>
              <a:effectLst/>
              <a:ea typeface="Times New Roman"/>
              <a:cs typeface="Times New Roman"/>
            </a:endParaRPr>
          </a:p>
          <a:p>
            <a:pPr marL="0" lvl="0" indent="0">
              <a:buNone/>
            </a:pPr>
            <a:r>
              <a:rPr lang="en-US" sz="8000" b="0" dirty="0" smtClean="0">
                <a:solidFill>
                  <a:srgbClr val="5B9BD5"/>
                </a:solidFill>
                <a:effectLst/>
                <a:ea typeface="Times New Roman"/>
                <a:cs typeface="Times New Roman"/>
              </a:rPr>
              <a:t>The Request: </a:t>
            </a:r>
          </a:p>
          <a:p>
            <a:pPr marL="457200" lvl="0" indent="-115888"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FFFF00"/>
                </a:solidFill>
                <a:ea typeface="Calibri"/>
                <a:cs typeface="Times New Roman"/>
              </a:rPr>
              <a:t>$18.67M </a:t>
            </a:r>
            <a:r>
              <a:rPr lang="en-US" sz="8000" dirty="0" smtClean="0">
                <a:solidFill>
                  <a:srgbClr val="FFFF00"/>
                </a:solidFill>
                <a:ea typeface="Calibri"/>
                <a:cs typeface="Times New Roman"/>
              </a:rPr>
              <a:t>to </a:t>
            </a:r>
            <a:r>
              <a:rPr lang="en-US" sz="8000" dirty="0">
                <a:ea typeface="Calibri"/>
                <a:cs typeface="Times New Roman"/>
              </a:rPr>
              <a:t>r</a:t>
            </a:r>
            <a:r>
              <a:rPr lang="en-US" sz="8000" b="0" dirty="0" smtClean="0">
                <a:effectLst/>
                <a:ea typeface="Times New Roman"/>
                <a:cs typeface="Times New Roman"/>
              </a:rPr>
              <a:t>ecoup 3% deductible payouts from Consortium reserves.</a:t>
            </a:r>
          </a:p>
          <a:p>
            <a:pPr marL="460375" lvl="0" indent="-115888">
              <a:buFont typeface="Arial" panose="020B0604020202020204" pitchFamily="34" charset="0"/>
              <a:buChar char="•"/>
            </a:pPr>
            <a:r>
              <a:rPr lang="en-US" sz="7200" b="0" dirty="0" smtClean="0">
                <a:effectLst/>
                <a:ea typeface="Calibri"/>
                <a:cs typeface="Times New Roman"/>
              </a:rPr>
              <a:t>From catastrophic hurricane losses </a:t>
            </a:r>
            <a:r>
              <a:rPr lang="en-US" sz="7200" dirty="0" smtClean="0">
                <a:ea typeface="Calibri"/>
                <a:cs typeface="Times New Roman"/>
              </a:rPr>
              <a:t>- I</a:t>
            </a:r>
            <a:r>
              <a:rPr lang="en-US" sz="7200" b="0" dirty="0" smtClean="0">
                <a:effectLst/>
                <a:ea typeface="Calibri"/>
                <a:cs typeface="Times New Roman"/>
              </a:rPr>
              <a:t>rma, Matthew, and Michael - and other flood and tornado incidences dating back to 2004. </a:t>
            </a:r>
            <a:endParaRPr lang="en-US" sz="7200" b="0" baseline="0" dirty="0" smtClean="0">
              <a:effectLst/>
              <a:ea typeface="Calibri"/>
              <a:cs typeface="Times New Roman"/>
            </a:endParaRPr>
          </a:p>
          <a:p>
            <a:pPr marL="460375" lvl="0" indent="-115888">
              <a:buFont typeface="Arial" panose="020B0604020202020204" pitchFamily="34" charset="0"/>
              <a:buChar char="•"/>
            </a:pPr>
            <a:r>
              <a:rPr lang="en-US" sz="7200" b="0" dirty="0" smtClean="0">
                <a:effectLst/>
                <a:ea typeface="Calibri"/>
                <a:cs typeface="Times New Roman"/>
              </a:rPr>
              <a:t>Without this,  there will be increases to the individual college </a:t>
            </a:r>
            <a:r>
              <a:rPr lang="en-US" sz="7200" dirty="0" smtClean="0">
                <a:ea typeface="Calibri"/>
                <a:cs typeface="Times New Roman"/>
              </a:rPr>
              <a:t>Consortium members assessments. </a:t>
            </a:r>
            <a:r>
              <a:rPr lang="en-US" sz="4000" b="0" baseline="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Calibri"/>
              </a:rPr>
              <a:t>deductible losses from Hurricanes Michael, Irma </a:t>
            </a:r>
            <a:r>
              <a:rPr lang="en-US" sz="1800" b="0" baseline="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Calibri"/>
              </a:rPr>
              <a:t>and Matthew, 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21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9075" y="292451"/>
            <a:ext cx="8229600" cy="850549"/>
          </a:xfrm>
        </p:spPr>
        <p:txBody>
          <a:bodyPr>
            <a:noAutofit/>
          </a:bodyPr>
          <a:lstStyle/>
          <a:p>
            <a:pPr algn="ctr"/>
            <a:r>
              <a:rPr lang="en-US" sz="3600" b="1" kern="1400" spc="25" dirty="0" smtClean="0">
                <a:solidFill>
                  <a:srgbClr val="00B0F0"/>
                </a:solidFill>
                <a:effectLst/>
                <a:latin typeface="Arial"/>
                <a:ea typeface="Times New Roman"/>
                <a:cs typeface="Times New Roman"/>
              </a:rPr>
              <a:t>FCS Constitutional Amendment Bill 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300" dirty="0" smtClean="0">
                <a:effectLst/>
                <a:ea typeface="Calibri"/>
                <a:cs typeface="Times New Roman"/>
              </a:rPr>
              <a:t>In 2018, the AFC supported </a:t>
            </a:r>
            <a:r>
              <a:rPr lang="en-US" sz="2300" dirty="0" smtClean="0">
                <a:solidFill>
                  <a:srgbClr val="FFFF00"/>
                </a:solidFill>
                <a:effectLst/>
                <a:ea typeface="Calibri"/>
                <a:cs typeface="Times New Roman"/>
              </a:rPr>
              <a:t>Amendment</a:t>
            </a:r>
            <a:r>
              <a:rPr lang="en-US" sz="2300" baseline="0" dirty="0" smtClean="0">
                <a:solidFill>
                  <a:srgbClr val="FFFF00"/>
                </a:solidFill>
                <a:effectLst/>
                <a:ea typeface="Calibri"/>
                <a:cs typeface="Times New Roman"/>
              </a:rPr>
              <a:t> 7 </a:t>
            </a:r>
            <a:r>
              <a:rPr lang="en-US" sz="2300" baseline="0" dirty="0" smtClean="0">
                <a:effectLst/>
                <a:ea typeface="Calibri"/>
                <a:cs typeface="Times New Roman"/>
              </a:rPr>
              <a:t>to</a:t>
            </a:r>
            <a:r>
              <a:rPr lang="en-US" sz="2300" dirty="0" smtClean="0">
                <a:effectLst/>
                <a:ea typeface="Calibri"/>
                <a:cs typeface="Times New Roman"/>
              </a:rPr>
              <a:t> the Florida Constitution, Section 8 to Article IX (Education) which passed.</a:t>
            </a:r>
          </a:p>
          <a:p>
            <a:pPr marL="687388" lvl="2" indent="-342900"/>
            <a:r>
              <a:rPr lang="en-US" sz="2300" dirty="0" smtClean="0">
                <a:ea typeface="Calibri"/>
                <a:cs typeface="Times New Roman"/>
              </a:rPr>
              <a:t>Includes </a:t>
            </a:r>
            <a:r>
              <a:rPr lang="en-US" sz="2300" dirty="0">
                <a:ea typeface="Calibri"/>
                <a:cs typeface="Times New Roman"/>
              </a:rPr>
              <a:t>the FCS to the Constitution along with the SUS and K12 systems. </a:t>
            </a:r>
          </a:p>
          <a:p>
            <a:pPr marL="687388" lvl="2" indent="-342900"/>
            <a:r>
              <a:rPr lang="en-US" sz="2300" dirty="0" smtClean="0">
                <a:effectLst/>
                <a:ea typeface="Calibri"/>
                <a:cs typeface="Times New Roman"/>
              </a:rPr>
              <a:t>Establishes a system of governance for our college system with </a:t>
            </a:r>
            <a:r>
              <a:rPr lang="en-US" sz="2300" dirty="0" smtClean="0">
                <a:ea typeface="Calibri"/>
                <a:cs typeface="Times New Roman"/>
              </a:rPr>
              <a:t>the </a:t>
            </a:r>
            <a:r>
              <a:rPr lang="en-US" sz="2300" dirty="0" smtClean="0">
                <a:effectLst/>
                <a:ea typeface="Calibri"/>
                <a:cs typeface="Times New Roman"/>
              </a:rPr>
              <a:t>State Board Of Education vested with oversight of the college system.  </a:t>
            </a:r>
          </a:p>
          <a:p>
            <a:pPr marL="682625" lvl="1" indent="-342900"/>
            <a:r>
              <a:rPr lang="en-US" sz="2300" dirty="0" smtClean="0">
                <a:ea typeface="Calibri"/>
                <a:cs typeface="Times New Roman"/>
              </a:rPr>
              <a:t>States that District </a:t>
            </a:r>
            <a:r>
              <a:rPr lang="en-US" sz="2300" dirty="0" smtClean="0">
                <a:effectLst/>
                <a:ea typeface="Calibri"/>
                <a:cs typeface="Times New Roman"/>
              </a:rPr>
              <a:t> Boards of Trustees are vested with oversight locally</a:t>
            </a:r>
          </a:p>
          <a:p>
            <a:pPr marL="682625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300" dirty="0" smtClean="0">
                <a:ea typeface="Calibri"/>
                <a:cs typeface="Times New Roman"/>
              </a:rPr>
              <a:t>P</a:t>
            </a:r>
            <a:r>
              <a:rPr lang="en-US" sz="2300" dirty="0" smtClean="0">
                <a:effectLst/>
                <a:ea typeface="Calibri"/>
                <a:cs typeface="Times New Roman"/>
              </a:rPr>
              <a:t>rovides for a district residency requirement for trustees.</a:t>
            </a:r>
          </a:p>
          <a:p>
            <a:pPr marL="682625" lvl="0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ea typeface="Calibri"/>
                <a:cs typeface="Times New Roman"/>
              </a:rPr>
              <a:t>A</a:t>
            </a:r>
            <a:r>
              <a:rPr lang="en-US" sz="2300" dirty="0" smtClean="0">
                <a:effectLst/>
                <a:ea typeface="Calibri"/>
                <a:cs typeface="Times New Roman"/>
              </a:rPr>
              <a:t>ffirms trustee appointments to staggered four-year terms with confirmations by the Senate.</a:t>
            </a:r>
          </a:p>
        </p:txBody>
      </p:sp>
    </p:spTree>
    <p:extLst>
      <p:ext uri="{BB962C8B-B14F-4D97-AF65-F5344CB8AC3E}">
        <p14:creationId xmlns:p14="http://schemas.microsoft.com/office/powerpoint/2010/main" val="379573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kern="1400" spc="25" dirty="0" smtClean="0">
                <a:solidFill>
                  <a:srgbClr val="00B0F0"/>
                </a:solidFill>
                <a:effectLst/>
                <a:latin typeface="Arial"/>
                <a:ea typeface="Times New Roman"/>
                <a:cs typeface="Times New Roman"/>
              </a:rPr>
              <a:t>Guns Bills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lvl="0"/>
            <a:r>
              <a:rPr lang="en-US" sz="3200" kern="1400" spc="25" dirty="0">
                <a:solidFill>
                  <a:srgbClr val="FFFF00"/>
                </a:solidFill>
                <a:ea typeface="Times New Roman"/>
                <a:cs typeface="Times New Roman"/>
              </a:rPr>
              <a:t>HB </a:t>
            </a:r>
            <a:r>
              <a:rPr lang="en-US" sz="3200" kern="1400" spc="25" dirty="0" smtClean="0">
                <a:solidFill>
                  <a:srgbClr val="FFFF00"/>
                </a:solidFill>
                <a:ea typeface="Times New Roman"/>
                <a:cs typeface="Times New Roman"/>
              </a:rPr>
              <a:t>6001 </a:t>
            </a:r>
            <a:r>
              <a:rPr lang="en-US" sz="3200" kern="1400" spc="25" dirty="0" smtClean="0">
                <a:ea typeface="Times New Roman"/>
                <a:cs typeface="Times New Roman"/>
              </a:rPr>
              <a:t>by Sabbatini </a:t>
            </a:r>
            <a:r>
              <a:rPr lang="en-US" sz="3200" kern="1400" spc="25" dirty="0">
                <a:ea typeface="Times New Roman"/>
                <a:cs typeface="Times New Roman"/>
              </a:rPr>
              <a:t>– Campus Carry of  Concealed Weapons or </a:t>
            </a:r>
            <a:r>
              <a:rPr lang="en-US" sz="3200" kern="1400" spc="25" dirty="0" smtClean="0">
                <a:ea typeface="Times New Roman"/>
                <a:cs typeface="Times New Roman"/>
              </a:rPr>
              <a:t>Firearms</a:t>
            </a:r>
          </a:p>
          <a:p>
            <a:pPr marL="284163" lvl="1" indent="-284163"/>
            <a:r>
              <a:rPr lang="en-US" sz="2800" b="0" dirty="0" smtClean="0">
                <a:effectLst/>
                <a:ea typeface="Times New Roman"/>
                <a:cs typeface="Times New Roman"/>
              </a:rPr>
              <a:t>Removes Section 13 of  F.S. 790.06, which provide</a:t>
            </a:r>
            <a:r>
              <a:rPr lang="en-US" sz="2800" b="0" baseline="0" dirty="0" smtClean="0">
                <a:effectLst/>
                <a:ea typeface="Times New Roman"/>
                <a:cs typeface="Times New Roman"/>
              </a:rPr>
              <a:t>s the exemption to concealed carry laws </a:t>
            </a:r>
            <a:r>
              <a:rPr lang="en-US" sz="2800" b="0" dirty="0" smtClean="0">
                <a:effectLst/>
                <a:ea typeface="Times New Roman"/>
                <a:cs typeface="Times New Roman"/>
              </a:rPr>
              <a:t>prohibiting concealed carry licensees from carrying into college or university facility. </a:t>
            </a:r>
          </a:p>
          <a:p>
            <a:pPr marL="0" lvl="0" indent="0">
              <a:buNone/>
            </a:pPr>
            <a:r>
              <a:rPr lang="en-US" sz="3200" b="0" dirty="0" smtClean="0">
                <a:solidFill>
                  <a:srgbClr val="FFFF00"/>
                </a:solidFill>
                <a:effectLst/>
                <a:ea typeface="Times New Roman"/>
                <a:cs typeface="Times New Roman"/>
              </a:rPr>
              <a:t>HB 245 </a:t>
            </a:r>
            <a:r>
              <a:rPr lang="en-US" sz="3200" b="0" dirty="0" smtClean="0">
                <a:effectLst/>
                <a:ea typeface="Times New Roman"/>
                <a:cs typeface="Times New Roman"/>
              </a:rPr>
              <a:t>by Polo and </a:t>
            </a:r>
            <a:r>
              <a:rPr lang="en-US" sz="3200" b="0" dirty="0" smtClean="0">
                <a:solidFill>
                  <a:srgbClr val="FFFF00"/>
                </a:solidFill>
                <a:effectLst/>
                <a:ea typeface="Times New Roman"/>
                <a:cs typeface="Times New Roman"/>
              </a:rPr>
              <a:t>SB 398 </a:t>
            </a:r>
            <a:r>
              <a:rPr lang="en-US" sz="3200" b="0" dirty="0" smtClean="0">
                <a:effectLst/>
                <a:ea typeface="Times New Roman"/>
                <a:cs typeface="Times New Roman"/>
              </a:rPr>
              <a:t>by Berman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/>
                <a:ea typeface="Calibri"/>
                <a:cs typeface="Times New Roman"/>
              </a:rPr>
              <a:t>Prohibits the carrying of a weapon into a child care facility.</a:t>
            </a:r>
            <a:r>
              <a:rPr lang="en-US" sz="1800" b="0" dirty="0" smtClean="0">
                <a:effectLst/>
                <a:latin typeface="Arial"/>
                <a:ea typeface="Calibri"/>
              </a:rPr>
              <a:t/>
            </a:r>
            <a:br>
              <a:rPr lang="en-US" sz="1800" b="0" dirty="0" smtClean="0">
                <a:effectLst/>
                <a:latin typeface="Arial"/>
                <a:ea typeface="Calibri"/>
              </a:rPr>
            </a:br>
            <a:r>
              <a:rPr lang="en-US" sz="1800" b="0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US" sz="1800" b="0" dirty="0" smtClean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812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kern="1400" spc="25" dirty="0" smtClean="0">
                <a:solidFill>
                  <a:srgbClr val="00B0F0"/>
                </a:solidFill>
                <a:effectLst/>
                <a:latin typeface="Arial"/>
                <a:ea typeface="Times New Roman"/>
                <a:cs typeface="Times New Roman"/>
              </a:rPr>
              <a:t>School District Tech Colleges/Career Centers Offering AS/AAS in Nursing Degrees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704814"/>
            <a:ext cx="8229600" cy="4772186"/>
          </a:xfrm>
        </p:spPr>
        <p:txBody>
          <a:bodyPr>
            <a:normAutofit/>
          </a:bodyPr>
          <a:lstStyle/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2600" b="0" dirty="0" smtClean="0">
                <a:effectLst/>
                <a:ea typeface="Calibri"/>
                <a:cs typeface="Times New Roman"/>
              </a:rPr>
              <a:t>In 2019,</a:t>
            </a:r>
            <a:r>
              <a:rPr lang="en-US" sz="2600" b="0" baseline="0" dirty="0" smtClean="0">
                <a:effectLst/>
                <a:ea typeface="Calibri"/>
                <a:cs typeface="Times New Roman"/>
              </a:rPr>
              <a:t> </a:t>
            </a:r>
            <a:r>
              <a:rPr lang="en-US" sz="2600" b="0" dirty="0" smtClean="0">
                <a:solidFill>
                  <a:srgbClr val="FFFF00"/>
                </a:solidFill>
                <a:effectLst/>
                <a:ea typeface="Calibri"/>
                <a:cs typeface="Times New Roman"/>
              </a:rPr>
              <a:t>HB 381 </a:t>
            </a:r>
            <a:r>
              <a:rPr lang="en-US" sz="2600" b="0" dirty="0" smtClean="0">
                <a:effectLst/>
                <a:ea typeface="Calibri"/>
                <a:cs typeface="Times New Roman"/>
              </a:rPr>
              <a:t>proposed school district-level</a:t>
            </a:r>
            <a:r>
              <a:rPr lang="en-US" sz="2600" b="0" baseline="0" dirty="0" smtClean="0">
                <a:effectLst/>
                <a:ea typeface="Calibri"/>
                <a:cs typeface="Times New Roman"/>
              </a:rPr>
              <a:t> </a:t>
            </a:r>
            <a:r>
              <a:rPr lang="en-US" sz="2600" b="0" kern="1200" dirty="0" smtClean="0">
                <a:solidFill>
                  <a:schemeClr val="tx1"/>
                </a:solidFill>
                <a:effectLst/>
                <a:ea typeface="+mj-ea"/>
                <a:cs typeface="+mj-cs"/>
              </a:rPr>
              <a:t>Tech Colleges/Career Centers </a:t>
            </a:r>
            <a:r>
              <a:rPr lang="en-US" sz="2600" b="0" dirty="0" smtClean="0">
                <a:effectLst/>
                <a:ea typeface="Calibri"/>
                <a:cs typeface="Times New Roman"/>
              </a:rPr>
              <a:t>to offer ASN degrees. 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2600" b="0" dirty="0" smtClean="0">
                <a:effectLst/>
                <a:ea typeface="Calibri"/>
                <a:cs typeface="Times New Roman"/>
              </a:rPr>
              <a:t>The bill was not considered but has returned as </a:t>
            </a:r>
            <a:r>
              <a:rPr lang="en-US" sz="2600" b="0" dirty="0" smtClean="0">
                <a:solidFill>
                  <a:srgbClr val="FFFF00"/>
                </a:solidFill>
                <a:effectLst/>
                <a:ea typeface="Calibri"/>
                <a:cs typeface="Times New Roman"/>
              </a:rPr>
              <a:t>SB 418 by Senator Diaz.</a:t>
            </a:r>
            <a:endParaRPr lang="en-US" sz="2600" dirty="0">
              <a:solidFill>
                <a:srgbClr val="FFFF00"/>
              </a:solidFill>
              <a:ea typeface="Calibri"/>
              <a:cs typeface="Times New Roman"/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2600" b="0" dirty="0" smtClean="0">
                <a:effectLst/>
                <a:ea typeface="Calibri"/>
                <a:cs typeface="Times New Roman"/>
              </a:rPr>
              <a:t>The bill states that </a:t>
            </a:r>
            <a:r>
              <a:rPr lang="en-US" sz="2600" b="0" i="0" kern="1200" cap="none" spc="30" baseline="0" dirty="0" smtClean="0">
                <a:solidFill>
                  <a:schemeClr val="tx1"/>
                </a:solidFill>
                <a:effectLst/>
              </a:rPr>
              <a:t>a school district career center may </a:t>
            </a:r>
            <a:r>
              <a:rPr lang="en-US" sz="2600" b="0" dirty="0" smtClean="0">
                <a:effectLst/>
                <a:ea typeface="Calibri"/>
                <a:cs typeface="Times New Roman"/>
              </a:rPr>
              <a:t>offer portions of an AS or AAS that contains an OCP certificate or applied technology diploma;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2600" b="0" dirty="0" smtClean="0">
                <a:effectLst/>
                <a:ea typeface="Calibri"/>
                <a:cs typeface="Times New Roman"/>
              </a:rPr>
              <a:t>It may offer an AS</a:t>
            </a:r>
            <a:r>
              <a:rPr lang="en-US" sz="2600" b="0" baseline="0" dirty="0" smtClean="0">
                <a:effectLst/>
                <a:ea typeface="Calibri"/>
                <a:cs typeface="Times New Roman"/>
              </a:rPr>
              <a:t> or AAS in nursing if the technical center offers it only to LPN graduates from the same center.</a:t>
            </a:r>
            <a:endParaRPr lang="en-US" sz="2600" b="0" baseline="0" dirty="0" smtClean="0">
              <a:solidFill>
                <a:srgbClr val="00B0F0"/>
              </a:solidFill>
              <a:effectLst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128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0" y="228600"/>
            <a:ext cx="768096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Student Compensation in </a:t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b="1" dirty="0" smtClean="0">
                <a:solidFill>
                  <a:srgbClr val="00B0F0"/>
                </a:solidFill>
              </a:rPr>
              <a:t>Intercollegiate Athletics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685800" y="1600200"/>
            <a:ext cx="7680960" cy="46482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SB 582 </a:t>
            </a:r>
            <a:r>
              <a:rPr lang="en-US" sz="2800" dirty="0" smtClean="0"/>
              <a:t>by Bracy and HB 251 by McGhee – identical (regarding student athletes 18 plus)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SB 646 </a:t>
            </a:r>
            <a:r>
              <a:rPr lang="en-US" sz="2800" dirty="0" smtClean="0"/>
              <a:t>by Mayfield and HB 287 by Lamarco – similar </a:t>
            </a:r>
            <a:r>
              <a:rPr lang="en-US" sz="2800" dirty="0"/>
              <a:t>(</a:t>
            </a:r>
            <a:r>
              <a:rPr lang="en-US" sz="2800" dirty="0" smtClean="0"/>
              <a:t>regarding </a:t>
            </a:r>
            <a:r>
              <a:rPr lang="en-US" sz="2800" dirty="0"/>
              <a:t>student athletes </a:t>
            </a:r>
            <a:r>
              <a:rPr lang="en-US" sz="2800" dirty="0" smtClean="0"/>
              <a:t>who are still minors)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Provides student athletes the ability to be compensated for the use of their name, image, or likeness while participating in intercollegiate athletics.</a:t>
            </a:r>
          </a:p>
        </p:txBody>
      </p:sp>
    </p:spTree>
    <p:extLst>
      <p:ext uri="{BB962C8B-B14F-4D97-AF65-F5344CB8AC3E}">
        <p14:creationId xmlns:p14="http://schemas.microsoft.com/office/powerpoint/2010/main" val="11895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0" y="76200"/>
            <a:ext cx="7680960" cy="1066800"/>
          </a:xfrm>
        </p:spPr>
        <p:txBody>
          <a:bodyPr>
            <a:normAutofit/>
          </a:bodyPr>
          <a:lstStyle/>
          <a:p>
            <a:pPr marL="0" lvl="0" indent="0" algn="ctr"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Veterans</a:t>
            </a:r>
            <a:r>
              <a:rPr lang="en-US" sz="3600" b="1" baseline="0" dirty="0" smtClean="0">
                <a:solidFill>
                  <a:srgbClr val="00B0F0"/>
                </a:solidFill>
              </a:rPr>
              <a:t> and Military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762000" y="1371600"/>
            <a:ext cx="7680960" cy="4343400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rgbClr val="FFFF00"/>
                </a:solidFill>
              </a:rPr>
              <a:t>SB 96 </a:t>
            </a:r>
            <a:r>
              <a:rPr lang="en-US" sz="2800" dirty="0" smtClean="0"/>
              <a:t>by Cruz (no companion)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Will provide for costs of tuition and fees for 100% permanently disabled veterans not covered by DOD per federal law. </a:t>
            </a:r>
          </a:p>
          <a:p>
            <a:pPr lvl="0"/>
            <a:r>
              <a:rPr lang="en-US" sz="2800" dirty="0" smtClean="0">
                <a:solidFill>
                  <a:srgbClr val="FFFF00"/>
                </a:solidFill>
              </a:rPr>
              <a:t>SB 372 </a:t>
            </a:r>
            <a:r>
              <a:rPr lang="en-US" sz="2800" dirty="0" smtClean="0"/>
              <a:t>by Lee and </a:t>
            </a:r>
            <a:r>
              <a:rPr lang="en-US" sz="2800" dirty="0" smtClean="0">
                <a:solidFill>
                  <a:srgbClr val="FFFF00"/>
                </a:solidFill>
              </a:rPr>
              <a:t>HB 171 </a:t>
            </a:r>
            <a:r>
              <a:rPr lang="en-US" sz="2800" dirty="0" smtClean="0"/>
              <a:t>by Ponder (similar)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Provides for the awarding of post-secondary credit for military experience and credentials earned while serving;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Requires waiver of transcript fees for active-duty members, certain veterans, theirs spouses and dependents.</a:t>
            </a:r>
          </a:p>
        </p:txBody>
      </p:sp>
    </p:spTree>
    <p:extLst>
      <p:ext uri="{BB962C8B-B14F-4D97-AF65-F5344CB8AC3E}">
        <p14:creationId xmlns:p14="http://schemas.microsoft.com/office/powerpoint/2010/main" val="395777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TM01790491[[fn=Mylar]]</Template>
  <TotalTime>2363</TotalTime>
  <Words>636</Words>
  <Application>Microsoft Office PowerPoint</Application>
  <PresentationFormat>On-screen Show (4:3)</PresentationFormat>
  <Paragraphs>101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Mylar</vt:lpstr>
      <vt:lpstr>LEGISLATIVE AND POLICY ISSUE UPDATE - 2020</vt:lpstr>
      <vt:lpstr>AFC Role in Advocacy</vt:lpstr>
      <vt:lpstr>2020 COP - DOE LEGISLATIVE BUDGET REQUEST</vt:lpstr>
      <vt:lpstr>FCSRMC Budget Request</vt:lpstr>
      <vt:lpstr>FCS Constitutional Amendment Bill </vt:lpstr>
      <vt:lpstr>Guns Bills</vt:lpstr>
      <vt:lpstr>School District Tech Colleges/Career Centers Offering AS/AAS in Nursing Degrees</vt:lpstr>
      <vt:lpstr>Student Compensation in  Intercollegiate Athletics</vt:lpstr>
      <vt:lpstr>Veterans and Military</vt:lpstr>
      <vt:lpstr>Other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Brawer</dc:creator>
  <cp:lastModifiedBy>Michael Brawer</cp:lastModifiedBy>
  <cp:revision>51</cp:revision>
  <cp:lastPrinted>2019-10-31T17:57:02Z</cp:lastPrinted>
  <dcterms:created xsi:type="dcterms:W3CDTF">2019-09-11T14:34:25Z</dcterms:created>
  <dcterms:modified xsi:type="dcterms:W3CDTF">2019-11-12T20:26:34Z</dcterms:modified>
</cp:coreProperties>
</file>