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sldIdLst>
    <p:sldId id="285" r:id="rId3"/>
    <p:sldId id="257" r:id="rId4"/>
    <p:sldId id="262" r:id="rId5"/>
    <p:sldId id="259" r:id="rId6"/>
    <p:sldId id="263" r:id="rId7"/>
    <p:sldId id="264" r:id="rId8"/>
    <p:sldId id="281" r:id="rId9"/>
    <p:sldId id="283" r:id="rId10"/>
    <p:sldId id="282" r:id="rId11"/>
    <p:sldId id="277" r:id="rId12"/>
    <p:sldId id="280" r:id="rId13"/>
    <p:sldId id="279" r:id="rId14"/>
    <p:sldId id="278" r:id="rId15"/>
    <p:sldId id="284" r:id="rId16"/>
    <p:sldId id="256" r:id="rId17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423BF71-38B7-8642-BFCE-EDAE9BD0CBAF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6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6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81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F0EA7-4F0C-4DBD-8793-68B345EE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92EC4D-0D9C-4C1D-982F-7F1F0B2C5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EE0525-1533-4EE1-99BF-08F3BCC9B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864CA-98ED-4383-964B-2BAC2B5D977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3999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9B5781-8957-46FA-BDE2-42B47DBB6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B524D3-2907-44CF-8183-CCDF36EC6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FAEE10-65CB-42AE-BC8F-4F1D1F41F8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42692-106B-489F-91BC-EFAB3C47CC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284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9230D-6057-4BBF-9E4E-EB4D2C70B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B589EC-D2F1-444E-8EE1-9E9D71B05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3B3B5-845C-4282-90BC-0712A86301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F1FE9-97F0-4685-BC29-C1F0C8A402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422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77EEBB-0C7D-4093-AAFB-B4787E676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BE49E2-33AB-4DF9-9B15-2821EC2C37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C1818-45D1-4502-9E29-6CE03E42E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15F4E-A77D-4AB2-8104-BA7CD3570AB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359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E24C1D5-257D-431A-A7DB-F6B45F410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19E81FF-7BBD-43F3-A690-80481F097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569E5B-C8C6-4BAE-B5C3-E09146D0E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182AE-AF41-43F2-8FBB-C5DB6A563BB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2960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F72D36-9D67-4C0D-B053-B6F5957EC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7D04B1-A708-43F4-A4C9-0698CE11D8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F4E457-CB54-4E59-95DD-766C09ACC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0144E-806E-45F1-BC31-A60F79CE5B3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659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6A77EA-3E29-4A15-8875-28E785C2B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D59705-AEF6-4F3D-8E42-C2A4A40C34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5C7B0D-B128-4D68-9515-75D66DB9CD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62D6A-AC79-4A17-90ED-61A9CE74C8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241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7E6D41-FFBE-4083-9EFB-65CE81258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6833C-7495-4FAE-BDC7-9F5F01DAAA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D309E-AAB2-4AC6-A0BC-1D9C32212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E8354-D9D1-4987-8F40-E0D46D4ADC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30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71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F6CFAD-BE2B-4A9F-9FA0-F92190CBA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F3196-9B0D-4F5F-AEFA-CC868BD0A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EAC69-D187-4D39-BB6A-076D8AF9B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472FA-7BC3-4FF1-99E1-3DDB4E469A3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2579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6ED4A-3BD8-4785-9321-5190DB038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68D22-BDFB-4BEB-8AD7-2E95BCC94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3536B-F11B-4CE6-824E-5840394F78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7C763-1EB2-415F-AEB9-26C3F64CB58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3783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F837F3-AEF2-49A1-AE5C-8A8A0E8DA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5ED80F-0919-4B67-85D5-DADC23237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DE18F4-85E6-4831-BD75-E981D08253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2DD72-EFF2-4317-891F-EBEF97B7DF4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9333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CC9A8-36F9-46EB-810A-B3BF34C4F5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0F0D9-5F31-4C58-AE2A-D9B33AA75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B29CDE-BAAC-4D48-A8B3-C8E558ADC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D60B4-E9F5-4B5A-BD1E-068C50FADB6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0151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701925-14C6-4AC9-B80B-500D0BD68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01AE6-83E8-4D9F-A63D-1BB4992D0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2AECC-316E-442A-A4B4-E3B781968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3522E-317D-468E-A51C-AF450C5F1B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1615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632958-9EFB-45E9-B2C1-DE31B67CD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15E148-9E96-444F-B33E-7E6CE8909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9DEC1E-A978-4A96-A8D9-391D18799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C6D3B-4B15-48BC-AE3C-CFCCD814819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986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2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9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9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3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6A7B589-FD4B-7E46-869A-CBADC5FC564E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1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94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2E4420-7DDE-4AD3-B5B5-B618F166D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6C59B0-ABCE-4EE3-BD94-479633263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980AB3-B4F3-463F-938E-23F5CD1584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EC27E6-C16F-425D-949F-2828667C7D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41D634-5E11-4E90-B42A-CF0C7A37CE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D14C8C-D7A3-466E-BF7C-DB76D4D932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341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finch@irsc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mailto:rfinch@irsc.edu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D2BFFD5-490F-4B45-91F2-6B826FBAD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rgbClr val="394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75BD3-18D5-477E-828F-860704E8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37" y="5026680"/>
            <a:ext cx="5511338" cy="14009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Century Schoolbook" panose="02040604050505020304" pitchFamily="18" charset="0"/>
              </a:rPr>
              <a:t>Membership Development</a:t>
            </a:r>
            <a:r>
              <a:rPr lang="en-US" sz="4400" b="1" dirty="0"/>
              <a:t>	 </a:t>
            </a:r>
          </a:p>
        </p:txBody>
      </p:sp>
      <p:cxnSp>
        <p:nvCxnSpPr>
          <p:cNvPr id="40" name="Straight Connector 37">
            <a:extLst>
              <a:ext uri="{FF2B5EF4-FFF2-40B4-BE49-F238E27FC236}">
                <a16:creationId xmlns:a16="http://schemas.microsoft.com/office/drawing/2014/main" id="{6C6CF9A5-BEA4-4284-A8B5-D033E5B4B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6175" y="4900003"/>
            <a:ext cx="0" cy="109728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1667"/>
          <a:stretch>
            <a:fillRect/>
          </a:stretch>
        </p:blipFill>
        <p:spPr>
          <a:xfrm>
            <a:off x="0" y="0"/>
            <a:ext cx="12192000" cy="4798490"/>
          </a:xfr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64834BE-5694-4206-B2B1-4A019DC94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41012" y="5127763"/>
            <a:ext cx="5001506" cy="1198793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85000"/>
              </a:lnSpc>
              <a:buFont typeface="Arial" pitchFamily="34" charset="0"/>
              <a:buChar char=" "/>
            </a:pPr>
            <a:r>
              <a:rPr lang="en-US" sz="28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Rochelle Popp-Finch</a:t>
            </a:r>
          </a:p>
          <a:p>
            <a:pPr algn="ctr">
              <a:lnSpc>
                <a:spcPct val="85000"/>
              </a:lnSpc>
              <a:buFont typeface="Arial" pitchFamily="34" charset="0"/>
              <a:buChar char=" "/>
            </a:pPr>
            <a:r>
              <a:rPr lang="en-US" sz="2800" b="1" dirty="0">
                <a:solidFill>
                  <a:srgbClr val="FFFFFF"/>
                </a:solidFill>
                <a:latin typeface="Century Schoolbook" panose="02040604050505020304" pitchFamily="18" charset="0"/>
                <a:hlinkClick r:id="rId3"/>
              </a:rPr>
              <a:t>rfinch@irsc.edu</a:t>
            </a:r>
            <a:endParaRPr lang="en-US" sz="2800" b="1" dirty="0">
              <a:solidFill>
                <a:srgbClr val="FFFFFF"/>
              </a:solidFill>
              <a:latin typeface="Century Schoolbook" panose="02040604050505020304" pitchFamily="18" charset="0"/>
            </a:endParaRPr>
          </a:p>
          <a:p>
            <a:pPr algn="ctr">
              <a:lnSpc>
                <a:spcPct val="85000"/>
              </a:lnSpc>
              <a:buFont typeface="Arial" pitchFamily="34" charset="0"/>
              <a:buChar char=" "/>
            </a:pPr>
            <a:r>
              <a:rPr lang="en-US" sz="28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772-462-7476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72836" cy="9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1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66F60-6947-415C-B318-9A882D47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RECOGNITION</a:t>
            </a:r>
          </a:p>
        </p:txBody>
      </p:sp>
      <p:pic>
        <p:nvPicPr>
          <p:cNvPr id="13" name="Picture 12" descr="A group of people holding wine glasses&#10;&#10;Description automatically generated">
            <a:extLst>
              <a:ext uri="{FF2B5EF4-FFF2-40B4-BE49-F238E27FC236}">
                <a16:creationId xmlns:a16="http://schemas.microsoft.com/office/drawing/2014/main" id="{09CAC6BB-DD6A-4100-8244-A79C813F4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5" r="1" b="29537"/>
          <a:stretch/>
        </p:blipFill>
        <p:spPr>
          <a:xfrm>
            <a:off x="4968250" y="324472"/>
            <a:ext cx="4556762" cy="2012328"/>
          </a:xfrm>
          <a:prstGeom prst="rect">
            <a:avLst/>
          </a:prstGeom>
        </p:spPr>
      </p:pic>
      <p:pic>
        <p:nvPicPr>
          <p:cNvPr id="17" name="Picture 1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E28C687B-AC03-4A3B-9DBE-CCD8FE160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8" r="10506" b="-3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22" name="Picture 2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EC5E016-6FC6-4BC1-8D1B-CEE660FBE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1" r="14668" b="2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DCE73-95A7-4167-8995-6F80F9A16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2159" y="2758930"/>
            <a:ext cx="3944010" cy="3455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Give some form of recognition to those who get involved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rgbClr val="FFFFFF"/>
              </a:solidFill>
              <a:latin typeface="Century Schoolbook" panose="02040604050505020304" pitchFamily="18" charset="0"/>
            </a:endParaRPr>
          </a:p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Every time someone gets involved on all levels, including programs &amp; meetings, someone needs to say “thank you”</a:t>
            </a:r>
          </a:p>
        </p:txBody>
      </p:sp>
      <p:pic>
        <p:nvPicPr>
          <p:cNvPr id="19" name="Picture 18" descr="A person standing in a room&#10;&#10;Description automatically generated">
            <a:extLst>
              <a:ext uri="{FF2B5EF4-FFF2-40B4-BE49-F238E27FC236}">
                <a16:creationId xmlns:a16="http://schemas.microsoft.com/office/drawing/2014/main" id="{AC99005D-2B70-4A28-8246-4351539B1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17" r="14698" b="3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24" name="Picture 23" descr="A picture containing table, items, different, topped&#10;&#10;Description automatically generated">
            <a:extLst>
              <a:ext uri="{FF2B5EF4-FFF2-40B4-BE49-F238E27FC236}">
                <a16:creationId xmlns:a16="http://schemas.microsoft.com/office/drawing/2014/main" id="{934E39F7-67AF-404F-A13B-70E98B0DCD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38" r="7777" b="2"/>
          <a:stretch/>
        </p:blipFill>
        <p:spPr>
          <a:xfrm>
            <a:off x="9617746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47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4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D2BDD8-9EA6-48FB-8701-67970B4C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23" y="2296387"/>
            <a:ext cx="3608896" cy="169099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Let’s Talk About It &amp;  Let’s Share It!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616B8-E871-490E-9AAA-E13034DA0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1" r="13008" b="-6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33" name="Content Placeholder 21">
            <a:extLst>
              <a:ext uri="{FF2B5EF4-FFF2-40B4-BE49-F238E27FC236}">
                <a16:creationId xmlns:a16="http://schemas.microsoft.com/office/drawing/2014/main" id="{5A7E5BD3-988B-4FF7-9E53-15CCB0BEA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4" y="4041803"/>
            <a:ext cx="4434835" cy="1118026"/>
          </a:xfrm>
        </p:spPr>
        <p:txBody>
          <a:bodyPr anchor="t">
            <a:normAutofit/>
          </a:bodyPr>
          <a:lstStyle/>
          <a:p>
            <a:r>
              <a:rPr lang="en-US" dirty="0"/>
              <a:t>#</a:t>
            </a:r>
            <a:r>
              <a:rPr lang="en-US" u="sng" dirty="0"/>
              <a:t>BeTheChange2021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E6745-AFC3-4B6D-A3B8-51863181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" b="813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9" name="Content Placeholder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C3996E6-CEC8-4350-B722-4E77E00DD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" r="173" b="4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BE5D992-91DF-497F-9A1E-943A957BE1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752" b="-2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56057-61EC-41DD-9EC3-0D1F34D383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" r="-2" b="-2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69" y="321732"/>
            <a:ext cx="2245106" cy="2014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03" y="3474720"/>
            <a:ext cx="4570677" cy="3039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02" y="321732"/>
            <a:ext cx="4570678" cy="30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89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 descr="A group of people in a room&#10;&#10;Description automatically generated">
            <a:extLst>
              <a:ext uri="{FF2B5EF4-FFF2-40B4-BE49-F238E27FC236}">
                <a16:creationId xmlns:a16="http://schemas.microsoft.com/office/drawing/2014/main" id="{2B05A457-F7D9-46E4-AEB6-57B86762A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922" b="-2"/>
          <a:stretch/>
        </p:blipFill>
        <p:spPr>
          <a:xfrm>
            <a:off x="3245637" y="-1"/>
            <a:ext cx="8946363" cy="6858000"/>
          </a:xfrm>
          <a:custGeom>
            <a:avLst/>
            <a:gdLst>
              <a:gd name="connsiteX0" fmla="*/ 0 w 8946363"/>
              <a:gd name="connsiteY0" fmla="*/ 0 h 6858000"/>
              <a:gd name="connsiteX1" fmla="*/ 8946363 w 8946363"/>
              <a:gd name="connsiteY1" fmla="*/ 0 h 6858000"/>
              <a:gd name="connsiteX2" fmla="*/ 8946363 w 8946363"/>
              <a:gd name="connsiteY2" fmla="*/ 6858000 h 6858000"/>
              <a:gd name="connsiteX3" fmla="*/ 1 w 8946363"/>
              <a:gd name="connsiteY3" fmla="*/ 6858000 h 6858000"/>
              <a:gd name="connsiteX4" fmla="*/ 60040 w 8946363"/>
              <a:gd name="connsiteY4" fmla="*/ 6788731 h 6858000"/>
              <a:gd name="connsiteX5" fmla="*/ 1210035 w 8946363"/>
              <a:gd name="connsiteY5" fmla="*/ 3429001 h 6858000"/>
              <a:gd name="connsiteX6" fmla="*/ 60040 w 8946363"/>
              <a:gd name="connsiteY6" fmla="*/ 692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99136-2658-4F5A-9C72-8AB7898F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" y="1622066"/>
            <a:ext cx="3856155" cy="8397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  <a:t>Overcoming Objections</a:t>
            </a:r>
            <a:br>
              <a:rPr lang="en-US" sz="2600" kern="1200" dirty="0">
                <a:solidFill>
                  <a:schemeClr val="tx1"/>
                </a:solidFill>
              </a:rPr>
            </a:br>
            <a:endParaRPr lang="en-US" sz="2600" kern="1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4846-B316-4C0A-9F69-A7B2472A4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461767"/>
            <a:ext cx="3438906" cy="41909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 indent="-28575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b="1" kern="1200" dirty="0">
                <a:latin typeface="Century Schoolbook" panose="02040604050505020304" pitchFamily="18" charset="0"/>
              </a:rPr>
              <a:t>How do you respond when a potential member does not understand the value of AFC?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kern="1200" dirty="0">
              <a:latin typeface="Century Schoolbook" panose="02040604050505020304" pitchFamily="18" charset="0"/>
            </a:endParaRPr>
          </a:p>
          <a:p>
            <a:pPr marL="742950" lvl="1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1" kern="1200" dirty="0">
                <a:latin typeface="Century Schoolbook" panose="02040604050505020304" pitchFamily="18" charset="0"/>
                <a:ea typeface="+mn-ea"/>
                <a:cs typeface="+mn-cs"/>
              </a:rPr>
              <a:t>“It cost too much &amp; I can’t afford it.”</a:t>
            </a:r>
            <a:endParaRPr 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74295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742950" lvl="1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1" kern="1200" dirty="0">
                <a:latin typeface="Century Schoolbook" panose="02040604050505020304" pitchFamily="18" charset="0"/>
                <a:ea typeface="+mn-ea"/>
                <a:cs typeface="+mn-cs"/>
              </a:rPr>
              <a:t>I don’t have time.</a:t>
            </a:r>
            <a:endParaRPr 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742950" lvl="1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i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742950" lvl="1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1" kern="1200" dirty="0">
                <a:latin typeface="Century Schoolbook" panose="02040604050505020304" pitchFamily="18" charset="0"/>
                <a:ea typeface="+mn-ea"/>
                <a:cs typeface="+mn-cs"/>
              </a:rPr>
              <a:t>AFC doesn’t really do anything? It’s for the career staff &amp; not for faculty or administrators. It’s just not for me.</a:t>
            </a:r>
            <a:endParaRPr 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kern="1200" dirty="0"/>
          </a:p>
        </p:txBody>
      </p:sp>
    </p:spTree>
    <p:extLst>
      <p:ext uri="{BB962C8B-B14F-4D97-AF65-F5344CB8AC3E}">
        <p14:creationId xmlns:p14="http://schemas.microsoft.com/office/powerpoint/2010/main" val="564517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F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7212F0-66F3-4547-A468-E9E4CAA2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sz="37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The 3F’s: FEEL, FELT, FOUND </a:t>
            </a:r>
            <a:br>
              <a:rPr lang="en-US" sz="37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</a:br>
            <a:endParaRPr lang="en-US" sz="3700" b="1" kern="1200" dirty="0">
              <a:solidFill>
                <a:srgbClr val="FFFFF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Content Placeholder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9D5A5C-C0FC-4F9E-AE63-9428321992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AD775-BD7F-4E78-A263-E458BBD30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I know how you feel.</a:t>
            </a:r>
          </a:p>
          <a:p>
            <a:pPr marL="114300" indent="0" eaLnBrk="1" hangingPunct="1">
              <a:lnSpc>
                <a:spcPct val="90000"/>
              </a:lnSpc>
              <a:buNone/>
            </a:pPr>
            <a:endParaRPr lang="en-US" sz="2400" b="1" kern="1200" dirty="0">
              <a:solidFill>
                <a:srgbClr val="FFFFFF"/>
              </a:solidFill>
              <a:latin typeface="Century Schoolbook" panose="02040604050505020304" pitchFamily="18" charset="0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I may have felt the same way initially.</a:t>
            </a:r>
          </a:p>
          <a:p>
            <a:pPr marL="114300" indent="0" eaLnBrk="1" hangingPunct="1">
              <a:lnSpc>
                <a:spcPct val="90000"/>
              </a:lnSpc>
              <a:buNone/>
            </a:pPr>
            <a:endParaRPr lang="en-US" sz="2400" b="1" kern="1200" dirty="0">
              <a:solidFill>
                <a:srgbClr val="FFFFFF"/>
              </a:solidFill>
              <a:latin typeface="Century Schoolbook" panose="02040604050505020304" pitchFamily="18" charset="0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However, I found that My AFC Membership really was a great investment.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80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D5B11-28B2-4314-B332-8054BC7F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br>
              <a:rPr lang="en-US" sz="3000" b="1" kern="1200">
                <a:solidFill>
                  <a:srgbClr val="FFFFFF"/>
                </a:solidFill>
              </a:rPr>
            </a:br>
            <a:r>
              <a:rPr lang="en-US" sz="3000" b="1" kern="1200">
                <a:solidFill>
                  <a:srgbClr val="FFFFFF"/>
                </a:solidFill>
              </a:rPr>
              <a:t>UTILIZE </a:t>
            </a:r>
            <a:r>
              <a:rPr lang="en-US" sz="3000" b="1" kern="1200" dirty="0">
                <a:solidFill>
                  <a:srgbClr val="FFFFFF"/>
                </a:solidFill>
              </a:rPr>
              <a:t>YOUR RESOURCES~ WE CAN HELP YOU! 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BF81603-F693-4D8D-B30B-F78B94AF3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AE6B505-F2F2-47FC-856E-A9E7B58E8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2822"/>
          <a:stretch/>
        </p:blipFill>
        <p:spPr>
          <a:xfrm>
            <a:off x="6445073" y="2838186"/>
            <a:ext cx="5455917" cy="31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61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4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A73BE687-95DB-49F8-B6B3-EC95550D5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06DA100-A8F4-48BD-9594-8FE44E47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34" y="1184696"/>
            <a:ext cx="4798141" cy="38692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</a:pPr>
            <a:br>
              <a:rPr lang="en-US" sz="5500" b="1" dirty="0"/>
            </a:br>
            <a:br>
              <a:rPr lang="en-US" sz="5500" b="1" dirty="0"/>
            </a:br>
            <a:br>
              <a:rPr lang="en-US" sz="5500" b="1" dirty="0"/>
            </a:br>
            <a:r>
              <a:rPr lang="en-US" sz="5500" b="1" dirty="0">
                <a:latin typeface="Century Schoolbook" panose="02040604050505020304" pitchFamily="18" charset="0"/>
              </a:rPr>
              <a:t>Membership Development</a:t>
            </a:r>
            <a:br>
              <a:rPr lang="en-US" sz="5500" b="1" dirty="0">
                <a:latin typeface="Century Schoolbook" panose="02040604050505020304" pitchFamily="18" charset="0"/>
              </a:rPr>
            </a:br>
            <a:br>
              <a:rPr lang="en-US" sz="5500" b="1" dirty="0">
                <a:latin typeface="Century Schoolbook" panose="02040604050505020304" pitchFamily="18" charset="0"/>
              </a:rPr>
            </a:br>
            <a:br>
              <a:rPr lang="en-US" sz="5500" b="1" dirty="0">
                <a:latin typeface="Century Schoolbook" panose="02040604050505020304" pitchFamily="18" charset="0"/>
              </a:rPr>
            </a:br>
            <a:r>
              <a:rPr lang="en-US" sz="3600" b="1" dirty="0">
                <a:latin typeface="Century Schoolbook" panose="02040604050505020304" pitchFamily="18" charset="0"/>
              </a:rPr>
              <a:t>Rochelle Popp-Finch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r>
              <a:rPr lang="en-US" sz="3600" b="1" dirty="0">
                <a:latin typeface="Century Schoolbook" panose="02040604050505020304" pitchFamily="18" charset="0"/>
                <a:hlinkClick r:id="rId2"/>
              </a:rPr>
              <a:t>rfinch@irsc.edu</a:t>
            </a:r>
            <a:br>
              <a:rPr lang="en-US" sz="3600" b="1" dirty="0">
                <a:latin typeface="Century Schoolbook" panose="02040604050505020304" pitchFamily="18" charset="0"/>
              </a:rPr>
            </a:br>
            <a:r>
              <a:rPr lang="en-US" sz="3600" b="1" dirty="0">
                <a:latin typeface="Century Schoolbook" panose="02040604050505020304" pitchFamily="18" charset="0"/>
              </a:rPr>
              <a:t>772-462-7476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89956"/>
            <a:ext cx="5466736" cy="54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3BE8816-8F80-4413-AF49-8ED31B3CB1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253" b="31983"/>
          <a:stretch/>
        </p:blipFill>
        <p:spPr>
          <a:xfrm>
            <a:off x="20" y="10"/>
            <a:ext cx="12191980" cy="421269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D2BFFD5-490F-4B45-91F2-6B826FBAD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rgbClr val="394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75BD3-18D5-477E-828F-860704E8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726" y="4697835"/>
            <a:ext cx="5118948" cy="14009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>
                <a:latin typeface="Century Schoolbook" panose="02040604050505020304" pitchFamily="18" charset="0"/>
              </a:rPr>
              <a:t>Let’s Give Them </a:t>
            </a:r>
            <a:br>
              <a:rPr lang="en-US" b="1" dirty="0">
                <a:latin typeface="Century Schoolbook" panose="02040604050505020304" pitchFamily="18" charset="0"/>
              </a:rPr>
            </a:br>
            <a:r>
              <a:rPr lang="en-US" b="1" dirty="0">
                <a:latin typeface="Century Schoolbook" panose="02040604050505020304" pitchFamily="18" charset="0"/>
              </a:rPr>
              <a:t>Something To </a:t>
            </a:r>
            <a:r>
              <a:rPr lang="en-US" sz="2800" b="1" dirty="0">
                <a:latin typeface="Century Schoolbook" panose="02040604050505020304" pitchFamily="18" charset="0"/>
              </a:rPr>
              <a:t>Talk</a:t>
            </a:r>
            <a:r>
              <a:rPr lang="en-US" b="1" dirty="0">
                <a:latin typeface="Century Schoolbook" panose="02040604050505020304" pitchFamily="18" charset="0"/>
              </a:rPr>
              <a:t> About </a:t>
            </a:r>
            <a:r>
              <a:rPr lang="en-US" sz="4400" b="1" dirty="0"/>
              <a:t>	 </a:t>
            </a:r>
          </a:p>
        </p:txBody>
      </p:sp>
      <p:cxnSp>
        <p:nvCxnSpPr>
          <p:cNvPr id="40" name="Straight Connector 37">
            <a:extLst>
              <a:ext uri="{FF2B5EF4-FFF2-40B4-BE49-F238E27FC236}">
                <a16:creationId xmlns:a16="http://schemas.microsoft.com/office/drawing/2014/main" id="{6C6CF9A5-BEA4-4284-A8B5-D033E5B4B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6175" y="4900003"/>
            <a:ext cx="0" cy="109728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834BE-5694-4206-B2B1-4A019DC94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684" y="4900003"/>
            <a:ext cx="5001506" cy="119879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85000"/>
              </a:lnSpc>
              <a:buFont typeface="Arial" pitchFamily="34" charset="0"/>
              <a:buChar char=" "/>
            </a:pPr>
            <a:r>
              <a:rPr lang="en-US" sz="28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Membership Development:</a:t>
            </a:r>
          </a:p>
          <a:p>
            <a:pPr algn="ctr">
              <a:lnSpc>
                <a:spcPct val="85000"/>
              </a:lnSpc>
              <a:buFont typeface="Arial" pitchFamily="34" charset="0"/>
              <a:buChar char=" "/>
            </a:pPr>
            <a:r>
              <a:rPr lang="en-US" sz="28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Retention, Recruitment &amp;   Re-Engagement (3Rs)</a:t>
            </a:r>
          </a:p>
        </p:txBody>
      </p:sp>
    </p:spTree>
    <p:extLst>
      <p:ext uri="{BB962C8B-B14F-4D97-AF65-F5344CB8AC3E}">
        <p14:creationId xmlns:p14="http://schemas.microsoft.com/office/powerpoint/2010/main" val="1538014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71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74" name="Group 73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75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A32A2F7-0670-4B16-B4D3-87BC2006E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16" r="-1" b="20374"/>
          <a:stretch/>
        </p:blipFill>
        <p:spPr>
          <a:xfrm>
            <a:off x="20" y="10"/>
            <a:ext cx="12188932" cy="5696067"/>
          </a:xfrm>
          <a:custGeom>
            <a:avLst/>
            <a:gdLst>
              <a:gd name="connsiteX0" fmla="*/ 0 w 12188952"/>
              <a:gd name="connsiteY0" fmla="*/ 0 h 5696077"/>
              <a:gd name="connsiteX1" fmla="*/ 12188952 w 12188952"/>
              <a:gd name="connsiteY1" fmla="*/ 0 h 5696077"/>
              <a:gd name="connsiteX2" fmla="*/ 12188952 w 12188952"/>
              <a:gd name="connsiteY2" fmla="*/ 4710335 h 5696077"/>
              <a:gd name="connsiteX3" fmla="*/ 12113803 w 12188952"/>
              <a:gd name="connsiteY3" fmla="*/ 4718295 h 5696077"/>
              <a:gd name="connsiteX4" fmla="*/ 6753597 w 12188952"/>
              <a:gd name="connsiteY4" fmla="*/ 5041852 h 5696077"/>
              <a:gd name="connsiteX5" fmla="*/ 400746 w 12188952"/>
              <a:gd name="connsiteY5" fmla="*/ 4870509 h 5696077"/>
              <a:gd name="connsiteX6" fmla="*/ 3700 w 12188952"/>
              <a:gd name="connsiteY6" fmla="*/ 4833875 h 5696077"/>
              <a:gd name="connsiteX7" fmla="*/ 3700 w 12188952"/>
              <a:gd name="connsiteY7" fmla="*/ 5696077 h 5696077"/>
              <a:gd name="connsiteX8" fmla="*/ 0 w 12188952"/>
              <a:gd name="connsiteY8" fmla="*/ 5696077 h 569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7170" name="Rectangle 4">
            <a:extLst>
              <a:ext uri="{FF2B5EF4-FFF2-40B4-BE49-F238E27FC236}">
                <a16:creationId xmlns:a16="http://schemas.microsoft.com/office/drawing/2014/main" id="{E092D65E-14CD-4C0D-89D8-AAD320A706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80744" y="5202936"/>
            <a:ext cx="9436608" cy="78638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Step 1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6A46E814-32D8-4AB5-AB6C-A715E6CE1E4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55648" y="6007608"/>
            <a:ext cx="8677656" cy="40233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Develop a Membership Team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1" name="Rectangle 7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BE5030C1-4328-449D-BA6E-168DF859A7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>
              <a:gd name="connsiteX0" fmla="*/ 0 w 8949307"/>
              <a:gd name="connsiteY0" fmla="*/ 0 h 6858000"/>
              <a:gd name="connsiteX1" fmla="*/ 8949307 w 8949307"/>
              <a:gd name="connsiteY1" fmla="*/ 0 h 6858000"/>
              <a:gd name="connsiteX2" fmla="*/ 8949307 w 8949307"/>
              <a:gd name="connsiteY2" fmla="*/ 6858000 h 6858000"/>
              <a:gd name="connsiteX3" fmla="*/ 0 w 8949307"/>
              <a:gd name="connsiteY3" fmla="*/ 6858000 h 6858000"/>
              <a:gd name="connsiteX4" fmla="*/ 62983 w 8949307"/>
              <a:gd name="connsiteY4" fmla="*/ 6788730 h 6858000"/>
              <a:gd name="connsiteX5" fmla="*/ 1212979 w 8949307"/>
              <a:gd name="connsiteY5" fmla="*/ 3429000 h 6858000"/>
              <a:gd name="connsiteX6" fmla="*/ 62983 w 8949307"/>
              <a:gd name="connsiteY6" fmla="*/ 692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102" name="Freeform: Shape 7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742EC3A-FED6-4A60-9BA9-C82F70D83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094" y="1098296"/>
            <a:ext cx="3438144" cy="13543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700" b="1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  <a:t>Recruit A Strong Membership Committee</a:t>
            </a:r>
            <a:br>
              <a:rPr lang="en-US" altLang="en-US" sz="2200" b="1" kern="1200" dirty="0">
                <a:solidFill>
                  <a:schemeClr val="tx1"/>
                </a:solidFill>
              </a:rPr>
            </a:br>
            <a:endParaRPr lang="en-US" altLang="en-US" sz="2200" b="1" kern="12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E1D5E2BF-F5A1-46B0-99D1-68041D3A3D6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54442" y="2461768"/>
            <a:ext cx="3573086" cy="3819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00050" indent="-285750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1800" b="1" kern="1200" dirty="0">
                <a:latin typeface="Century Schoolbook" panose="02040604050505020304" pitchFamily="18" charset="0"/>
              </a:rPr>
              <a:t>Skills of Team Members</a:t>
            </a:r>
          </a:p>
          <a:p>
            <a:pPr marL="114300" indent="0" eaLnBrk="1" hangingPunct="1">
              <a:lnSpc>
                <a:spcPct val="90000"/>
              </a:lnSpc>
              <a:buNone/>
            </a:pPr>
            <a:endParaRPr lang="en-US" altLang="en-US" sz="1800" b="1" kern="1200" dirty="0">
              <a:latin typeface="Century Schoolbook" panose="02040604050505020304" pitchFamily="18" charset="0"/>
            </a:endParaRP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600" b="1" kern="1200" dirty="0">
                <a:latin typeface="Century Schoolbook" panose="02040604050505020304" pitchFamily="18" charset="0"/>
                <a:ea typeface="+mn-ea"/>
                <a:cs typeface="+mn-cs"/>
              </a:rPr>
              <a:t>Comfortable talking to other people</a:t>
            </a: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600" b="1" kern="1200" dirty="0">
                <a:latin typeface="Century Schoolbook" panose="02040604050505020304" pitchFamily="18" charset="0"/>
                <a:ea typeface="+mn-ea"/>
                <a:cs typeface="+mn-cs"/>
              </a:rPr>
              <a:t>Knowledgeable about AFC, Chapters, &amp; Commissions</a:t>
            </a: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600" b="1" kern="1200" dirty="0">
                <a:latin typeface="Century Schoolbook" panose="02040604050505020304" pitchFamily="18" charset="0"/>
                <a:ea typeface="+mn-ea"/>
                <a:cs typeface="+mn-cs"/>
              </a:rPr>
              <a:t>Encouraging &amp; inviting</a:t>
            </a: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600" b="1" kern="1200" dirty="0">
                <a:latin typeface="Century Schoolbook" panose="02040604050505020304" pitchFamily="18" charset="0"/>
                <a:ea typeface="+mn-ea"/>
                <a:cs typeface="+mn-cs"/>
              </a:rPr>
              <a:t>Tenacious ~ WON’T take NO for an answer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153B4946-FEAB-4C1A-ACEC-15992E81E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18394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Century Schoolbook" panose="02040604050505020304" pitchFamily="18" charset="0"/>
              </a:rPr>
              <a:t>Build Your Campaign</a:t>
            </a:r>
            <a:br>
              <a:rPr lang="en-US" altLang="en-US" b="1" dirty="0">
                <a:latin typeface="Century Schoolbook" panose="02040604050505020304" pitchFamily="18" charset="0"/>
              </a:rPr>
            </a:br>
            <a:r>
              <a:rPr lang="en-US" altLang="en-US" b="1" dirty="0">
                <a:latin typeface="Century Schoolbook" panose="02040604050505020304" pitchFamily="18" charset="0"/>
              </a:rPr>
              <a:t>“Plan it Out"</a:t>
            </a:r>
            <a:br>
              <a:rPr lang="en-US" altLang="en-US" b="1" dirty="0">
                <a:latin typeface="Century Schoolbook" panose="02040604050505020304" pitchFamily="18" charset="0"/>
              </a:rPr>
            </a:br>
            <a:endParaRPr lang="en-US" altLang="en-US" b="1" dirty="0">
              <a:latin typeface="Century Schoolbook" panose="020406040505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FC11FD7-CF56-46BE-9FFB-A6F118B9852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1564" y="2177456"/>
            <a:ext cx="5934456" cy="3795748"/>
          </a:xfrm>
        </p:spPr>
        <p:txBody>
          <a:bodyPr>
            <a:normAutofit/>
          </a:bodyPr>
          <a:lstStyle/>
          <a:p>
            <a:pPr lvl="2" eaLnBrk="1" hangingPunct="1"/>
            <a:r>
              <a:rPr lang="en-US" altLang="en-US" b="1" dirty="0">
                <a:latin typeface="Century Schoolbook" panose="02040604050505020304" pitchFamily="18" charset="0"/>
              </a:rPr>
              <a:t>Create incentives for current members to bring in new members </a:t>
            </a:r>
          </a:p>
          <a:p>
            <a:pPr marL="914400" lvl="2" indent="0" eaLnBrk="1" hangingPunct="1">
              <a:buNone/>
            </a:pPr>
            <a:endParaRPr lang="en-US" altLang="en-US" b="1" dirty="0">
              <a:latin typeface="Century Schoolbook" panose="02040604050505020304" pitchFamily="18" charset="0"/>
            </a:endParaRPr>
          </a:p>
          <a:p>
            <a:pPr lvl="2" eaLnBrk="1" hangingPunct="1"/>
            <a:r>
              <a:rPr lang="en-US" altLang="en-US" b="1" dirty="0">
                <a:latin typeface="Century Schoolbook" panose="02040604050505020304" pitchFamily="18" charset="0"/>
              </a:rPr>
              <a:t>Create a targeted campaign of potential members from data you receive from HR</a:t>
            </a:r>
          </a:p>
          <a:p>
            <a:pPr marL="914400" lvl="2" indent="0" eaLnBrk="1" hangingPunct="1">
              <a:buNone/>
            </a:pPr>
            <a:endParaRPr lang="en-US" altLang="en-US" b="1" dirty="0">
              <a:latin typeface="Century Schoolbook" panose="02040604050505020304" pitchFamily="18" charset="0"/>
            </a:endParaRPr>
          </a:p>
          <a:p>
            <a:pPr lvl="2" eaLnBrk="1" hangingPunct="1"/>
            <a:r>
              <a:rPr lang="en-US" altLang="en-US" b="1" dirty="0">
                <a:latin typeface="Century Schoolbook" panose="02040604050505020304" pitchFamily="18" charset="0"/>
              </a:rPr>
              <a:t>Create a plan to attend each departmental meeting to recruit new members</a:t>
            </a:r>
          </a:p>
          <a:p>
            <a:pPr lvl="2" eaLnBrk="1" hangingPunct="1"/>
            <a:endParaRPr lang="en-US" altLang="en-US" sz="2200" dirty="0">
              <a:latin typeface="Baskerville Old Face" panose="02020602080505020303" pitchFamily="18" charset="0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A9C780C4-7C09-48CC-9472-1C12F1F3A7C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256020" y="2243957"/>
            <a:ext cx="4974475" cy="379574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 dirty="0">
                <a:latin typeface="Century Schoolbook" panose="02040604050505020304" pitchFamily="18" charset="0"/>
              </a:rPr>
              <a:t>Create a member mentor program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>
                <a:latin typeface="Century Schoolbook" panose="02040604050505020304" pitchFamily="18" charset="0"/>
              </a:rPr>
              <a:t>Create a schedule for information sessions on each campus &amp; get on the agenda at department meetings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>
                <a:latin typeface="Century Schoolbook" panose="02040604050505020304" pitchFamily="18" charset="0"/>
              </a:rPr>
              <a:t>Create a competition between departments, divisions, campuses (who can recruit the most new members)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latin typeface="Baskerville Old Face" panose="020206020805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73CCC903-B920-4B4C-8EE6-83EFD3116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Designing A Campaign</a:t>
            </a:r>
          </a:p>
        </p:txBody>
      </p:sp>
      <p:sp>
        <p:nvSpPr>
          <p:cNvPr id="9219" name="Rectangle 6">
            <a:extLst>
              <a:ext uri="{FF2B5EF4-FFF2-40B4-BE49-F238E27FC236}">
                <a16:creationId xmlns:a16="http://schemas.microsoft.com/office/drawing/2014/main" id="{0FA71D56-F0E9-4ABC-AEA8-9BE36F4A83F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548130"/>
            <a:ext cx="5384800" cy="358986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000" b="1" dirty="0">
                <a:latin typeface="Century Schoolbook" panose="02040604050505020304" pitchFamily="18" charset="0"/>
              </a:rPr>
              <a:t>Follow up with potential members with an email, brochures, flyers, &amp; personal contact</a:t>
            </a:r>
          </a:p>
          <a:p>
            <a:pPr marL="0" indent="0" eaLnBrk="1" hangingPunct="1"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000" b="1" dirty="0">
                <a:latin typeface="Century Schoolbook" panose="02040604050505020304" pitchFamily="18" charset="0"/>
              </a:rPr>
              <a:t>Develop a quarterly chapter/commission newsletter &amp; forward it</a:t>
            </a:r>
            <a:r>
              <a:rPr lang="en-US" altLang="en-US" sz="2000" b="1" i="1" dirty="0">
                <a:latin typeface="Century Schoolbook" panose="02040604050505020304" pitchFamily="18" charset="0"/>
              </a:rPr>
              <a:t> </a:t>
            </a:r>
            <a:r>
              <a:rPr lang="en-US" altLang="en-US" sz="2000" b="1" dirty="0">
                <a:latin typeface="Century Schoolbook" panose="02040604050505020304" pitchFamily="18" charset="0"/>
              </a:rPr>
              <a:t>to new members </a:t>
            </a:r>
          </a:p>
          <a:p>
            <a:pPr marL="0" indent="0" eaLnBrk="1" hangingPunct="1"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000" b="1" dirty="0">
                <a:latin typeface="Century Schoolbook" panose="02040604050505020304" pitchFamily="18" charset="0"/>
              </a:rPr>
              <a:t>Utilize the AFC website &amp; social media to list your meeting schedules &amp; activities </a:t>
            </a:r>
          </a:p>
          <a:p>
            <a:pPr marL="0" indent="0" eaLnBrk="1" hangingPunct="1"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endParaRPr lang="en-US" altLang="en-US" sz="2400" b="1" i="1" dirty="0">
              <a:latin typeface="Baskerville Old Face" panose="02020602080505020303" pitchFamily="18" charset="0"/>
            </a:endParaRPr>
          </a:p>
        </p:txBody>
      </p:sp>
      <p:pic>
        <p:nvPicPr>
          <p:cNvPr id="4" name="Online Image Placeholder 3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B051BF6F-6C23-4F3F-8230-006375C723A1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2"/>
          <a:stretch>
            <a:fillRect/>
          </a:stretch>
        </p:blipFill>
        <p:spPr>
          <a:xfrm>
            <a:off x="517322" y="1548130"/>
            <a:ext cx="5384800" cy="3589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199B-8A01-4E66-9863-384BA29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100" b="1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  <a:t>NEWS FLASH: </a:t>
            </a:r>
            <a:br>
              <a:rPr lang="en-US" sz="4100" b="1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en-US" sz="4100" b="1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  <a:t>AFC DUES CHANGED!!!!!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8B7FF-CAD8-42F0-9517-D798D4681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Century Schoolbook" panose="02040604050505020304" pitchFamily="18" charset="0"/>
              </a:rPr>
              <a:t>As of July 1, 2020</a:t>
            </a: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Century Schoolbook" panose="02040604050505020304" pitchFamily="18" charset="0"/>
                <a:ea typeface="+mn-ea"/>
                <a:cs typeface="+mn-cs"/>
              </a:rPr>
              <a:t>All NEW regular members pay $50 annually to join the AFC</a:t>
            </a: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Century Schoolbook" panose="02040604050505020304" pitchFamily="18" charset="0"/>
                <a:ea typeface="+mn-ea"/>
                <a:cs typeface="+mn-cs"/>
              </a:rPr>
              <a:t>All adjunct faculty &amp; part-time employees will pay $25 annually </a:t>
            </a: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Century Schoolbook" panose="02040604050505020304" pitchFamily="18" charset="0"/>
                <a:ea typeface="+mn-ea"/>
                <a:cs typeface="+mn-cs"/>
              </a:rPr>
              <a:t>All regular members paying above $50 may elect to lower their rate</a:t>
            </a:r>
          </a:p>
          <a:p>
            <a:pPr marL="4572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9730B8-DBFA-45FE-9A48-06E882AA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7" r="4452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D4B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66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F7DA3-ADAD-4242-89C9-F2799DB0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400" kern="1200" dirty="0">
                <a:solidFill>
                  <a:srgbClr val="FFFFFF"/>
                </a:solidFill>
              </a:rPr>
              <a:t>Retention: Who Are Your Members?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95C8AB-9408-49AA-BBC6-4EB8767AC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71" y="307731"/>
            <a:ext cx="4007655" cy="3997637"/>
          </a:xfrm>
          <a:prstGeom prst="rect">
            <a:avLst/>
          </a:prstGeom>
        </p:spPr>
      </p:pic>
      <p:pic>
        <p:nvPicPr>
          <p:cNvPr id="11" name="Content Placeholder 10" descr="A picture containing person, indoor, man, table&#10;&#10;Description automatically generated">
            <a:extLst>
              <a:ext uri="{FF2B5EF4-FFF2-40B4-BE49-F238E27FC236}">
                <a16:creationId xmlns:a16="http://schemas.microsoft.com/office/drawing/2014/main" id="{361A1973-9A55-4F2A-AE5A-C7A38A8C4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2822"/>
          <a:stretch/>
        </p:blipFill>
        <p:spPr>
          <a:xfrm>
            <a:off x="6416043" y="719099"/>
            <a:ext cx="5455917" cy="31749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590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EE5E-27D0-406F-9A4F-3233FBAC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Schoolbook" panose="02040604050505020304" pitchFamily="18" charset="0"/>
              </a:rPr>
              <a:t>Actively Engage Members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39948-8DD6-4A7C-A770-85E55F442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latin typeface="Century Schoolbook" panose="02040604050505020304" pitchFamily="18" charset="0"/>
              </a:rPr>
              <a:t>Who Do You Know?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06538-B4AF-4FFE-B29B-731ECF3A5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>
                <a:latin typeface="Century Schoolbook" panose="02040604050505020304" pitchFamily="18" charset="0"/>
              </a:rPr>
              <a:t>What Do You Say?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26A1156-E51E-4F10-9B06-040C063627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Century Schoolbook" panose="02040604050505020304" pitchFamily="18" charset="0"/>
              </a:rPr>
              <a:t>Tell them what’s new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Acknowledge that we want them active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Find out why they haven’t been active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Share YOUR AFC Story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Find someone in AFC they know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Recognize them when they DO Engage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407765"/>
            <a:ext cx="3979025" cy="3053246"/>
          </a:xfrm>
        </p:spPr>
      </p:pic>
    </p:spTree>
    <p:extLst>
      <p:ext uri="{BB962C8B-B14F-4D97-AF65-F5344CB8AC3E}">
        <p14:creationId xmlns:p14="http://schemas.microsoft.com/office/powerpoint/2010/main" val="245417804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476</Words>
  <Application>Microsoft Office PowerPoint</Application>
  <PresentationFormat>Widescreen</PresentationFormat>
  <Paragraphs>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Baskerville Old Face</vt:lpstr>
      <vt:lpstr>Calibri</vt:lpstr>
      <vt:lpstr>Calibri Light</vt:lpstr>
      <vt:lpstr>Century Schoolbook</vt:lpstr>
      <vt:lpstr>Wingdings</vt:lpstr>
      <vt:lpstr>Metropolitan</vt:lpstr>
      <vt:lpstr>Default Design</vt:lpstr>
      <vt:lpstr>Membership Development  </vt:lpstr>
      <vt:lpstr>Let’s Give Them  Something To Talk About   </vt:lpstr>
      <vt:lpstr>Step 1</vt:lpstr>
      <vt:lpstr>Recruit A Strong Membership Committee </vt:lpstr>
      <vt:lpstr>Build Your Campaign “Plan it Out" </vt:lpstr>
      <vt:lpstr>Designing A Campaign</vt:lpstr>
      <vt:lpstr>NEWS FLASH:  AFC DUES CHANGED!!!!!</vt:lpstr>
      <vt:lpstr>Retention: Who Are Your Members?</vt:lpstr>
      <vt:lpstr>Actively Engage Members</vt:lpstr>
      <vt:lpstr>RECOGNITION</vt:lpstr>
      <vt:lpstr>Let’s Talk About It &amp;  Let’s Share It! </vt:lpstr>
      <vt:lpstr>Overcoming Objections </vt:lpstr>
      <vt:lpstr>The 3F’s: FEEL, FELT, FOUND  </vt:lpstr>
      <vt:lpstr> UTILIZE YOUR RESOURCES~ WE CAN HELP YOU! </vt:lpstr>
      <vt:lpstr>   Membership Development   Rochelle Popp-Finch rfinch@irsc.edu 772-462-7476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Give Them  Something to Talk About</dc:title>
  <dc:creator>Marsha Kiner</dc:creator>
  <cp:lastModifiedBy>Sharlee Whiddon</cp:lastModifiedBy>
  <cp:revision>12</cp:revision>
  <dcterms:created xsi:type="dcterms:W3CDTF">2020-01-26T18:25:05Z</dcterms:created>
  <dcterms:modified xsi:type="dcterms:W3CDTF">2021-02-02T21:23:43Z</dcterms:modified>
</cp:coreProperties>
</file>