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4" r:id="rId7"/>
    <p:sldId id="265" r:id="rId8"/>
    <p:sldId id="268" r:id="rId9"/>
    <p:sldId id="269" r:id="rId10"/>
    <p:sldId id="266" r:id="rId11"/>
    <p:sldId id="267" r:id="rId12"/>
    <p:sldId id="262" r:id="rId13"/>
    <p:sldId id="263" r:id="rId14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Select Florida Colleges’ Most Popular LibGuides: N</a:t>
            </a:r>
            <a:r>
              <a:rPr lang="en-US" baseline="0" dirty="0" smtClean="0"/>
              <a:t>ot Including Libraries Using LibGuides for their Homepage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Florida Colleges Popular LibGuides, Not Using LibGuides for a Library Homepage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Indian River State College</c:v>
                </c:pt>
                <c:pt idx="1">
                  <c:v>Florida International University</c:v>
                </c:pt>
                <c:pt idx="2">
                  <c:v>Miami Dade College</c:v>
                </c:pt>
                <c:pt idx="3">
                  <c:v>University of Central Florida</c:v>
                </c:pt>
                <c:pt idx="4">
                  <c:v>Nova Southeastern University</c:v>
                </c:pt>
                <c:pt idx="5">
                  <c:v>University of Florida</c:v>
                </c:pt>
                <c:pt idx="6">
                  <c:v>Broward College</c:v>
                </c:pt>
                <c:pt idx="7">
                  <c:v>Florida State University</c:v>
                </c:pt>
                <c:pt idx="8">
                  <c:v>University of South Florida</c:v>
                </c:pt>
                <c:pt idx="9">
                  <c:v>Florida Atlantic University</c:v>
                </c:pt>
                <c:pt idx="10">
                  <c:v>Palm Beach State College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165363</c:v>
                </c:pt>
                <c:pt idx="1">
                  <c:v>127434</c:v>
                </c:pt>
                <c:pt idx="2">
                  <c:v>117611</c:v>
                </c:pt>
                <c:pt idx="3">
                  <c:v>111219</c:v>
                </c:pt>
                <c:pt idx="4">
                  <c:v>61950</c:v>
                </c:pt>
                <c:pt idx="5">
                  <c:v>34552</c:v>
                </c:pt>
                <c:pt idx="6">
                  <c:v>24529</c:v>
                </c:pt>
                <c:pt idx="7">
                  <c:v>21745</c:v>
                </c:pt>
                <c:pt idx="8">
                  <c:v>14291</c:v>
                </c:pt>
                <c:pt idx="9">
                  <c:v>13549</c:v>
                </c:pt>
                <c:pt idx="10">
                  <c:v>12426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2286904"/>
        <c:axId val="642287296"/>
      </c:barChart>
      <c:catAx>
        <c:axId val="642286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287296"/>
        <c:crosses val="autoZero"/>
        <c:auto val="1"/>
        <c:lblAlgn val="ctr"/>
        <c:lblOffset val="100"/>
        <c:noMultiLvlLbl val="0"/>
      </c:catAx>
      <c:valAx>
        <c:axId val="64228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Total Number of “Hits” from </a:t>
                </a:r>
                <a:br>
                  <a:rPr lang="en-US" dirty="0" smtClean="0"/>
                </a:br>
                <a:r>
                  <a:rPr lang="en-US" dirty="0" smtClean="0"/>
                  <a:t>January 1, 2015-November 10, 2015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286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carlson@irsc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bes.com/sites/johnrampton/2014/06/12/video-seo-guide-optimization-best-practic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sc.libguides.com/ap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F515-0Tdu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Optimizing LibGuide Content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Marketing yourself and your work online (with or without </a:t>
            </a:r>
            <a:r>
              <a:rPr lang="en-US" dirty="0" err="1" smtClean="0"/>
              <a:t>Libguides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191" y="5198032"/>
            <a:ext cx="7289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By Alexis Carlson, MLIS Library &amp; Information Science</a:t>
            </a:r>
          </a:p>
          <a:p>
            <a:r>
              <a:rPr lang="en-US" sz="2400" dirty="0" smtClean="0"/>
              <a:t>Indian River State College</a:t>
            </a:r>
          </a:p>
          <a:p>
            <a:r>
              <a:rPr lang="en-US" sz="2400" dirty="0" smtClean="0">
                <a:hlinkClick r:id="rId2"/>
              </a:rPr>
              <a:t>acarlson@irsc.edu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307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 used in links matter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0482" y="2077932"/>
            <a:ext cx="6449752" cy="536005"/>
          </a:xfrm>
        </p:spPr>
        <p:txBody>
          <a:bodyPr/>
          <a:lstStyle/>
          <a:p>
            <a:r>
              <a:rPr lang="en-US" dirty="0" smtClean="0"/>
              <a:t>A linked word=this is what the website is all ABOUT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16" y="2973879"/>
            <a:ext cx="10198684" cy="3017520"/>
          </a:xfrm>
        </p:spPr>
      </p:pic>
    </p:spTree>
    <p:extLst>
      <p:ext uri="{BB962C8B-B14F-4D97-AF65-F5344CB8AC3E}">
        <p14:creationId xmlns:p14="http://schemas.microsoft.com/office/powerpoint/2010/main" val="118506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Reputation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Regular updates to the site, removal of </a:t>
            </a:r>
            <a:br>
              <a:rPr lang="en-US" dirty="0" smtClean="0"/>
            </a:br>
            <a:r>
              <a:rPr lang="en-US" dirty="0" smtClean="0"/>
              <a:t>“dead” links</a:t>
            </a:r>
          </a:p>
          <a:p>
            <a:r>
              <a:rPr lang="en-US" dirty="0" smtClean="0"/>
              <a:t>Links back to new &amp; excellent content on </a:t>
            </a:r>
            <a:br>
              <a:rPr lang="en-US" dirty="0" smtClean="0"/>
            </a:br>
            <a:r>
              <a:rPr lang="en-US" dirty="0" smtClean="0"/>
              <a:t>the Web</a:t>
            </a:r>
          </a:p>
          <a:p>
            <a:r>
              <a:rPr lang="en-US" dirty="0" smtClean="0"/>
              <a:t>Video content can help explain and </a:t>
            </a:r>
            <a:br>
              <a:rPr lang="en-US" dirty="0" smtClean="0"/>
            </a:br>
            <a:r>
              <a:rPr lang="en-US" dirty="0" smtClean="0"/>
              <a:t>add engagement to your site </a:t>
            </a:r>
            <a:br>
              <a:rPr lang="en-US" dirty="0" smtClean="0"/>
            </a:br>
            <a:r>
              <a:rPr lang="en-US" dirty="0" smtClean="0"/>
              <a:t>(see </a:t>
            </a:r>
            <a:r>
              <a:rPr lang="en-US" dirty="0" err="1" smtClean="0"/>
              <a:t>Rampton</a:t>
            </a:r>
            <a:r>
              <a:rPr lang="en-US" dirty="0" smtClean="0"/>
              <a:t>, 2014 for more details).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253" y="2298886"/>
            <a:ext cx="6850974" cy="4069433"/>
          </a:xfrm>
          <a:prstGeom prst="rect">
            <a:avLst/>
          </a:prstGeom>
          <a:ln cmpd="dbl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128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11029616" cy="566738"/>
          </a:xfrm>
        </p:spPr>
        <p:txBody>
          <a:bodyPr/>
          <a:lstStyle/>
          <a:p>
            <a:r>
              <a:rPr lang="en-US" dirty="0" smtClean="0"/>
              <a:t>Organic search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356" b="-79"/>
          <a:stretch/>
        </p:blipFill>
        <p:spPr>
          <a:xfrm>
            <a:off x="4539281" y="980043"/>
            <a:ext cx="7315200" cy="3182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3710621" cy="1140673"/>
          </a:xfrm>
        </p:spPr>
        <p:txBody>
          <a:bodyPr>
            <a:noAutofit/>
          </a:bodyPr>
          <a:lstStyle/>
          <a:p>
            <a:r>
              <a:rPr lang="en-US" sz="1800" dirty="0" smtClean="0"/>
              <a:t>Word cloud of the most commonly used keywords people typed into a search engine to access our site through the organic search.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3" y="644755"/>
            <a:ext cx="3931920" cy="395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39282" y="5260127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2013-2015 data for user acquisition to our site. Organic search refers to the number of people entering our LibGuide site through keywords entered into a search engine as opposed to clicking a link or typing in a URL.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Langville</a:t>
            </a:r>
            <a:r>
              <a:rPr lang="en-US" dirty="0"/>
              <a:t>, </a:t>
            </a:r>
            <a:r>
              <a:rPr lang="en-US" dirty="0" smtClean="0"/>
              <a:t> A</a:t>
            </a:r>
            <a:r>
              <a:rPr lang="en-US" dirty="0"/>
              <a:t>. N</a:t>
            </a:r>
            <a:r>
              <a:rPr lang="en-US" dirty="0" smtClean="0"/>
              <a:t>. &amp; </a:t>
            </a:r>
            <a:r>
              <a:rPr lang="en-US" dirty="0"/>
              <a:t>Meyer, C. D. (2012). </a:t>
            </a:r>
            <a:r>
              <a:rPr lang="en-US" i="1" dirty="0"/>
              <a:t>Google's </a:t>
            </a:r>
            <a:r>
              <a:rPr lang="en-US" i="1" dirty="0" err="1" smtClean="0"/>
              <a:t>pagerank</a:t>
            </a:r>
            <a:r>
              <a:rPr lang="en-US" i="1" dirty="0" smtClean="0"/>
              <a:t> </a:t>
            </a:r>
            <a:r>
              <a:rPr lang="en-US" i="1" dirty="0"/>
              <a:t>and </a:t>
            </a:r>
            <a:r>
              <a:rPr lang="en-US" i="1" dirty="0" smtClean="0"/>
              <a:t>beyond </a:t>
            </a:r>
            <a:r>
              <a:rPr lang="en-US" i="1" dirty="0"/>
              <a:t>: The </a:t>
            </a:r>
            <a:r>
              <a:rPr lang="en-US" i="1" dirty="0" smtClean="0"/>
              <a:t>science </a:t>
            </a:r>
            <a:r>
              <a:rPr lang="en-US" i="1" dirty="0"/>
              <a:t>of </a:t>
            </a:r>
            <a:r>
              <a:rPr lang="en-US" i="1" dirty="0" smtClean="0"/>
              <a:t>search </a:t>
            </a:r>
            <a:r>
              <a:rPr lang="en-US" i="1" dirty="0"/>
              <a:t>e</a:t>
            </a:r>
            <a:r>
              <a:rPr lang="en-US" i="1" dirty="0" smtClean="0"/>
              <a:t>ngine </a:t>
            </a:r>
            <a:r>
              <a:rPr lang="en-US" i="1" dirty="0"/>
              <a:t>r</a:t>
            </a:r>
            <a:r>
              <a:rPr lang="en-US" i="1" dirty="0" smtClean="0"/>
              <a:t>ankings</a:t>
            </a:r>
            <a:r>
              <a:rPr lang="en-US" dirty="0"/>
              <a:t>. </a:t>
            </a:r>
            <a:r>
              <a:rPr lang="en-US" dirty="0" smtClean="0"/>
              <a:t>Princeton, NJ: </a:t>
            </a:r>
            <a:r>
              <a:rPr lang="en-US" dirty="0"/>
              <a:t>Princeton </a:t>
            </a:r>
            <a:r>
              <a:rPr lang="en-US" dirty="0" smtClean="0"/>
              <a:t>University.</a:t>
            </a:r>
          </a:p>
          <a:p>
            <a:r>
              <a:rPr lang="en-US" dirty="0" err="1" smtClean="0"/>
              <a:t>Rampton</a:t>
            </a:r>
            <a:r>
              <a:rPr lang="en-US" dirty="0" smtClean="0"/>
              <a:t>, J. (2014, June 12). </a:t>
            </a:r>
            <a:r>
              <a:rPr lang="en-US" dirty="0"/>
              <a:t>Video SEO </a:t>
            </a:r>
            <a:r>
              <a:rPr lang="en-US" dirty="0" smtClean="0"/>
              <a:t>guide</a:t>
            </a:r>
            <a:r>
              <a:rPr lang="en-US" dirty="0"/>
              <a:t>: Optimization </a:t>
            </a:r>
            <a:r>
              <a:rPr lang="en-US" dirty="0" smtClean="0"/>
              <a:t>best practices. </a:t>
            </a:r>
            <a:r>
              <a:rPr lang="en-US" i="1" dirty="0" smtClean="0"/>
              <a:t>Forbes/Tech. </a:t>
            </a:r>
            <a:r>
              <a:rPr lang="en-US" dirty="0"/>
              <a:t>Retrieved from </a:t>
            </a:r>
            <a:r>
              <a:rPr lang="en-US" dirty="0">
                <a:hlinkClick r:id="rId2"/>
              </a:rPr>
              <a:t>http://www.forbes.com/sites/johnrampton/2014/06/12/video-seo-guide-optimization-best-practices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3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IRSC Libraries’ APA style LibGuide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6751079"/>
              </p:ext>
            </p:extLst>
          </p:nvPr>
        </p:nvGraphicFramePr>
        <p:xfrm>
          <a:off x="581025" y="2227263"/>
          <a:ext cx="5422899" cy="297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633"/>
                <a:gridCol w="1807633"/>
                <a:gridCol w="1807633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Academic Year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Number of Views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Increase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2011-2012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11,349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2012-2013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24,174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113%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2013-2014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66,738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176%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2014- 2015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138,051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107%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Overall Increase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1,116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75" y="2236523"/>
            <a:ext cx="5422900" cy="3615266"/>
          </a:xfrm>
        </p:spPr>
      </p:pic>
      <p:sp>
        <p:nvSpPr>
          <p:cNvPr id="7" name="TextBox 6"/>
          <p:cNvSpPr txBox="1"/>
          <p:nvPr/>
        </p:nvSpPr>
        <p:spPr>
          <a:xfrm>
            <a:off x="6188075" y="5851789"/>
            <a:ext cx="5422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July 1, 2015-November 10, 2015 there are a total of 77,693 views.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15170" y="6016030"/>
            <a:ext cx="2880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www.irsc.libguides.com/apa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created on January 5, 2011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6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well is the APA LibGuide doing?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4257" y="5262296"/>
            <a:ext cx="6396553" cy="855475"/>
          </a:xfrm>
        </p:spPr>
        <p:txBody>
          <a:bodyPr>
            <a:noAutofit/>
          </a:bodyPr>
          <a:lstStyle/>
          <a:p>
            <a:r>
              <a:rPr lang="en-US" sz="1800" dirty="0" smtClean="0"/>
              <a:t>Included are the ten largest colleges in the state. Not included are Valencia (does not use LibGuides) and Hillsborough who uses LibGuides as their library website (with 312,578 views.)</a:t>
            </a:r>
            <a:endParaRPr lang="en-US" sz="1800" dirty="0"/>
          </a:p>
        </p:txBody>
      </p:sp>
      <p:graphicFrame>
        <p:nvGraphicFramePr>
          <p:cNvPr id="24" name="Content Placeholder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211293"/>
              </p:ext>
            </p:extLst>
          </p:nvPr>
        </p:nvGraphicFramePr>
        <p:xfrm>
          <a:off x="447675" y="601663"/>
          <a:ext cx="11293475" cy="420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971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did this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Engine Optimization Techniques</a:t>
            </a:r>
          </a:p>
        </p:txBody>
      </p:sp>
      <p:pic>
        <p:nvPicPr>
          <p:cNvPr id="4" name="hF515-0Tdu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83525" y="2671770"/>
            <a:ext cx="5527040" cy="310896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9878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 matter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1"/>
          <a:stretch/>
        </p:blipFill>
        <p:spPr>
          <a:xfrm>
            <a:off x="5749307" y="1717990"/>
            <a:ext cx="6355631" cy="50359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1838" y="2259623"/>
            <a:ext cx="5037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Internet “users rarely look beyond the first 10-20 documents retrieved” (</a:t>
            </a:r>
            <a:r>
              <a:rPr lang="en-US" dirty="0" err="1" smtClean="0"/>
              <a:t>Langville</a:t>
            </a:r>
            <a:r>
              <a:rPr lang="en-US" dirty="0" smtClean="0"/>
              <a:t> &amp; </a:t>
            </a:r>
            <a:r>
              <a:rPr lang="en-US" dirty="0"/>
              <a:t>M</a:t>
            </a:r>
            <a:r>
              <a:rPr lang="en-US" dirty="0" smtClean="0"/>
              <a:t>eyer, 2012, p. 10).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99" y="3182953"/>
            <a:ext cx="3840480" cy="3311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9939676">
            <a:off x="5612963" y="5869007"/>
            <a:ext cx="1186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#3 in the results!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6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Titles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page of the APA Style LibGuide </a:t>
            </a:r>
            <a:br>
              <a:rPr lang="en-US" dirty="0" smtClean="0"/>
            </a:br>
            <a:r>
              <a:rPr lang="en-US" dirty="0" smtClean="0"/>
              <a:t>has a unique/friendly URL. </a:t>
            </a:r>
          </a:p>
          <a:p>
            <a:r>
              <a:rPr lang="en-US" dirty="0" smtClean="0"/>
              <a:t>#2 Google search result here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679" y="1917928"/>
            <a:ext cx="6096528" cy="310922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853542" y="4376057"/>
            <a:ext cx="2939143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7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between websites matter-Social media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3" y="2183534"/>
            <a:ext cx="5060118" cy="323116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71" y="2884714"/>
            <a:ext cx="914400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915" y="2884714"/>
            <a:ext cx="9144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915" y="4009929"/>
            <a:ext cx="91440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5" y="4009929"/>
            <a:ext cx="914400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2" y="3450771"/>
            <a:ext cx="914400" cy="914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372" y="2895599"/>
            <a:ext cx="304800" cy="304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43" y="3646714"/>
            <a:ext cx="304800" cy="304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26656" y="3618139"/>
            <a:ext cx="1714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"/>
          <a:stretch/>
        </p:blipFill>
        <p:spPr>
          <a:xfrm>
            <a:off x="4539343" y="1767611"/>
            <a:ext cx="7249658" cy="4229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between websites </a:t>
            </a:r>
            <a:r>
              <a:rPr lang="en-US" dirty="0" smtClean="0"/>
              <a:t>matter-repositories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1" y="2902631"/>
            <a:ext cx="5113463" cy="3642676"/>
          </a:xfrm>
        </p:spPr>
      </p:pic>
      <p:sp>
        <p:nvSpPr>
          <p:cNvPr id="5" name="Rectangle 4"/>
          <p:cNvSpPr/>
          <p:nvPr/>
        </p:nvSpPr>
        <p:spPr>
          <a:xfrm>
            <a:off x="122331" y="3882345"/>
            <a:ext cx="844837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7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27" y="3200400"/>
            <a:ext cx="6002212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between websites </a:t>
            </a:r>
            <a:r>
              <a:rPr lang="en-US" dirty="0" smtClean="0"/>
              <a:t>matter-</a:t>
            </a:r>
            <a:r>
              <a:rPr lang="en-US" dirty="0" err="1" smtClean="0"/>
              <a:t>opac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109" y="2148568"/>
            <a:ext cx="4052295" cy="3678238"/>
          </a:xfrm>
        </p:spPr>
      </p:pic>
      <p:sp>
        <p:nvSpPr>
          <p:cNvPr id="6" name="Rectangle 5"/>
          <p:cNvSpPr/>
          <p:nvPr/>
        </p:nvSpPr>
        <p:spPr>
          <a:xfrm>
            <a:off x="377980" y="1794634"/>
            <a:ext cx="40390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Catalog sources of information, once in the local catalog, becomes a part of the Union catalog. 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ALL Florida public colleges and universities now have access. 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6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439</TotalTime>
  <Words>341</Words>
  <Application>Microsoft Office PowerPoint</Application>
  <PresentationFormat>Widescreen</PresentationFormat>
  <Paragraphs>53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Gill Sans MT</vt:lpstr>
      <vt:lpstr>Times New Roman</vt:lpstr>
      <vt:lpstr>Wingdings 2</vt:lpstr>
      <vt:lpstr>Dividend</vt:lpstr>
      <vt:lpstr>Optimizing LibGuide Content</vt:lpstr>
      <vt:lpstr>IRSC Libraries’ APA style LibGuide</vt:lpstr>
      <vt:lpstr>How well is the APA LibGuide doing?</vt:lpstr>
      <vt:lpstr>So How did this happen?</vt:lpstr>
      <vt:lpstr>Words matter</vt:lpstr>
      <vt:lpstr>Titles matter</vt:lpstr>
      <vt:lpstr>Links between websites matter-Social media</vt:lpstr>
      <vt:lpstr>Links between websites matter-repositories</vt:lpstr>
      <vt:lpstr>Links between websites matter-opac</vt:lpstr>
      <vt:lpstr>Words used in links matter</vt:lpstr>
      <vt:lpstr>Reputation matters</vt:lpstr>
      <vt:lpstr>Organic search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Optimizing LibGuide Content</dc:title>
  <dc:creator>Alexis Carlson</dc:creator>
  <cp:lastModifiedBy>Alexis Carlson</cp:lastModifiedBy>
  <cp:revision>25</cp:revision>
  <cp:lastPrinted>2015-11-11T00:56:04Z</cp:lastPrinted>
  <dcterms:created xsi:type="dcterms:W3CDTF">2015-11-10T18:37:50Z</dcterms:created>
  <dcterms:modified xsi:type="dcterms:W3CDTF">2015-11-11T01:57:11Z</dcterms:modified>
</cp:coreProperties>
</file>